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89" r:id="rId2"/>
    <p:sldId id="290" r:id="rId3"/>
    <p:sldId id="291" r:id="rId4"/>
    <p:sldId id="320" r:id="rId5"/>
    <p:sldId id="293" r:id="rId6"/>
    <p:sldId id="292" r:id="rId7"/>
    <p:sldId id="303" r:id="rId8"/>
    <p:sldId id="307" r:id="rId9"/>
    <p:sldId id="313" r:id="rId10"/>
    <p:sldId id="309" r:id="rId11"/>
    <p:sldId id="299" r:id="rId12"/>
    <p:sldId id="297" r:id="rId13"/>
    <p:sldId id="302" r:id="rId14"/>
  </p:sldIdLst>
  <p:sldSz cx="9144000" cy="6858000" type="screen4x3"/>
  <p:notesSz cx="6858000" cy="9144000"/>
  <p:custDataLst>
    <p:tags r:id="rId16"/>
  </p:custDataLst>
  <p:defaultTextStyle>
    <a:defPPr>
      <a:defRPr lang="cs-CZ"/>
    </a:defPPr>
    <a:lvl1pPr algn="l" defTabSz="9128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5613" indent="1588" algn="l" defTabSz="9128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2813" indent="1588" algn="l" defTabSz="9128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0013" indent="1588" algn="l" defTabSz="9128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7213" indent="1588" algn="l" defTabSz="9128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049" autoAdjust="0"/>
    <p:restoredTop sz="94595" autoAdjust="0"/>
  </p:normalViewPr>
  <p:slideViewPr>
    <p:cSldViewPr>
      <p:cViewPr>
        <p:scale>
          <a:sx n="66" d="100"/>
          <a:sy n="66" d="100"/>
        </p:scale>
        <p:origin x="-678" y="4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044"/>
    </p:cViewPr>
  </p:sorterViewPr>
  <p:notesViewPr>
    <p:cSldViewPr>
      <p:cViewPr varScale="1">
        <p:scale>
          <a:sx n="90" d="100"/>
          <a:sy n="90" d="100"/>
        </p:scale>
        <p:origin x="-3066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Myriad Pro" pitchFamily="34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Myriad Pro" pitchFamily="34" charset="0"/>
              </a:defRPr>
            </a:lvl1pPr>
          </a:lstStyle>
          <a:p>
            <a:pPr>
              <a:defRPr/>
            </a:pPr>
            <a:fld id="{540EE789-F59A-416B-A40F-FD63C35FF16F}" type="datetimeFigureOut">
              <a:rPr lang="cs-CZ"/>
              <a:pPr>
                <a:defRPr/>
              </a:pPr>
              <a:t>1.11.2012</a:t>
            </a:fld>
            <a:endParaRPr lang="cs-CZ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Myriad Pro" pitchFamily="34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Myriad Pro" pitchFamily="34" charset="0"/>
              </a:defRPr>
            </a:lvl1pPr>
          </a:lstStyle>
          <a:p>
            <a:pPr>
              <a:defRPr/>
            </a:pPr>
            <a:fld id="{9B724194-7037-4A0D-8A26-5BF845B630C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9393520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3568" y="2060848"/>
            <a:ext cx="7772400" cy="866526"/>
          </a:xfrm>
        </p:spPr>
        <p:txBody>
          <a:bodyPr>
            <a:normAutofit/>
          </a:bodyPr>
          <a:lstStyle>
            <a:lvl1pPr marL="0" indent="0" algn="ctr" defTabSz="914107" rtl="0" eaLnBrk="1" latinLnBrk="0" hangingPunct="1">
              <a:spcBef>
                <a:spcPct val="20000"/>
              </a:spcBef>
              <a:buFont typeface="Arial" pitchFamily="34" charset="0"/>
              <a:buNone/>
              <a:defRPr lang="cs-CZ" sz="3400" b="1" kern="12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31640" y="3284984"/>
            <a:ext cx="6400800" cy="1008112"/>
          </a:xfrm>
        </p:spPr>
        <p:txBody>
          <a:bodyPr>
            <a:normAutofit/>
          </a:bodyPr>
          <a:lstStyle>
            <a:lvl1pPr marL="0" indent="0" algn="ctr">
              <a:buNone/>
              <a:defRPr kumimoji="0" lang="cs-CZ" sz="260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defRPr>
            </a:lvl1pPr>
            <a:lvl2pPr marL="4570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2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3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 smtClean="0"/>
              <a:t>Klepnutím lze upravit styl předlohy podnadpisů.</a:t>
            </a:r>
            <a:endParaRPr lang="cs-CZ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229600" cy="648072"/>
          </a:xfrm>
        </p:spPr>
        <p:txBody>
          <a:bodyPr>
            <a:noAutofit/>
          </a:bodyPr>
          <a:lstStyle>
            <a:lvl1pPr algn="ctr" defTabSz="914107" rtl="0" eaLnBrk="1" latinLnBrk="0" hangingPunct="1">
              <a:spcBef>
                <a:spcPct val="0"/>
              </a:spcBef>
              <a:buNone/>
              <a:defRPr lang="cs-CZ" sz="3200" b="1" kern="1200" dirty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2132856"/>
            <a:ext cx="4038600" cy="3960440"/>
          </a:xfrm>
        </p:spPr>
        <p:txBody>
          <a:bodyPr>
            <a:normAutofit/>
          </a:bodyPr>
          <a:lstStyle>
            <a:lvl1pPr algn="l" defTabSz="914107" rtl="0" eaLnBrk="1" latinLnBrk="0" hangingPunct="1">
              <a:spcBef>
                <a:spcPct val="20000"/>
              </a:spcBef>
              <a:buFont typeface="Arial" pitchFamily="34" charset="0"/>
              <a:defRPr lang="cs-CZ" sz="24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algn="l" defTabSz="914107" rtl="0" eaLnBrk="1" latinLnBrk="0" hangingPunct="1">
              <a:spcBef>
                <a:spcPct val="20000"/>
              </a:spcBef>
              <a:buFont typeface="Arial" pitchFamily="34" charset="0"/>
              <a:defRPr lang="cs-CZ" sz="22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algn="l" defTabSz="914107" rtl="0" eaLnBrk="1" latinLnBrk="0" hangingPunct="1">
              <a:spcBef>
                <a:spcPct val="20000"/>
              </a:spcBef>
              <a:buFont typeface="Arial" pitchFamily="34" charset="0"/>
              <a:defRPr lang="cs-CZ" sz="20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algn="l" defTabSz="914107" rtl="0" eaLnBrk="1" latinLnBrk="0" hangingPunct="1">
              <a:spcBef>
                <a:spcPct val="20000"/>
              </a:spcBef>
              <a:buFont typeface="Arial" pitchFamily="34" charset="0"/>
              <a:defRPr lang="cs-CZ" sz="20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algn="l" defTabSz="914107" rtl="0" eaLnBrk="1" latinLnBrk="0" hangingPunct="1">
              <a:spcBef>
                <a:spcPct val="20000"/>
              </a:spcBef>
              <a:buFont typeface="Arial" pitchFamily="34" charset="0"/>
              <a:defRPr lang="cs-CZ" sz="2000" kern="12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2132856"/>
            <a:ext cx="4038600" cy="3960440"/>
          </a:xfrm>
        </p:spPr>
        <p:txBody>
          <a:bodyPr>
            <a:normAutofit/>
          </a:bodyPr>
          <a:lstStyle>
            <a:lvl1pPr algn="l" defTabSz="914107" rtl="0" eaLnBrk="1" latinLnBrk="0" hangingPunct="1">
              <a:spcBef>
                <a:spcPct val="20000"/>
              </a:spcBef>
              <a:buFont typeface="Arial" pitchFamily="34" charset="0"/>
              <a:defRPr lang="cs-CZ" sz="24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algn="l" defTabSz="914107" rtl="0" eaLnBrk="1" latinLnBrk="0" hangingPunct="1">
              <a:spcBef>
                <a:spcPct val="20000"/>
              </a:spcBef>
              <a:buFont typeface="Arial" pitchFamily="34" charset="0"/>
              <a:defRPr lang="cs-CZ" sz="22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algn="l" defTabSz="914107" rtl="0" eaLnBrk="1" latinLnBrk="0" hangingPunct="1">
              <a:spcBef>
                <a:spcPct val="20000"/>
              </a:spcBef>
              <a:buFont typeface="Arial" pitchFamily="34" charset="0"/>
              <a:defRPr lang="cs-CZ" sz="20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algn="l" defTabSz="914107" rtl="0" eaLnBrk="1" latinLnBrk="0" hangingPunct="1">
              <a:spcBef>
                <a:spcPct val="20000"/>
              </a:spcBef>
              <a:buFont typeface="Arial" pitchFamily="34" charset="0"/>
              <a:defRPr lang="cs-CZ" sz="20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algn="l" defTabSz="914107" rtl="0" eaLnBrk="1" latinLnBrk="0" hangingPunct="1">
              <a:spcBef>
                <a:spcPct val="20000"/>
              </a:spcBef>
              <a:buFont typeface="Arial" pitchFamily="34" charset="0"/>
              <a:defRPr lang="cs-CZ" sz="2000" kern="12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Klepnutím lze upravit styly předlohy textu.</a:t>
            </a:r>
          </a:p>
          <a:p>
            <a:pPr lvl="1"/>
            <a:r>
              <a:rPr lang="en-US" dirty="0" smtClean="0"/>
              <a:t>Druhá úroveň</a:t>
            </a:r>
          </a:p>
          <a:p>
            <a:pPr lvl="2"/>
            <a:r>
              <a:rPr lang="en-US" dirty="0" smtClean="0"/>
              <a:t>Třetí úroveň</a:t>
            </a:r>
          </a:p>
          <a:p>
            <a:pPr lvl="3"/>
            <a:r>
              <a:rPr lang="en-US" dirty="0" smtClean="0"/>
              <a:t>Čtvrtá úroveň</a:t>
            </a:r>
          </a:p>
          <a:p>
            <a:pPr lvl="4"/>
            <a:r>
              <a:rPr lang="en-US" dirty="0" smtClean="0"/>
              <a:t>Pátá úroveň</a:t>
            </a:r>
            <a:endParaRPr lang="cs-CZ" dirty="0"/>
          </a:p>
        </p:txBody>
      </p:sp>
      <p:sp>
        <p:nvSpPr>
          <p:cNvPr id="5" name="Zástupný symbol pro číslo snímku 6"/>
          <p:cNvSpPr>
            <a:spLocks noGrp="1"/>
          </p:cNvSpPr>
          <p:nvPr>
            <p:ph type="sldNum" sz="quarter" idx="10"/>
          </p:nvPr>
        </p:nvSpPr>
        <p:spPr>
          <a:xfrm>
            <a:off x="6588125" y="6300788"/>
            <a:ext cx="2133600" cy="365125"/>
          </a:xfrm>
          <a:prstGeom prst="rect">
            <a:avLst/>
          </a:prstGeom>
        </p:spPr>
        <p:txBody>
          <a:bodyPr/>
          <a:lstStyle>
            <a:lvl1pPr algn="r" defTabSz="914107" fontAlgn="auto">
              <a:spcBef>
                <a:spcPts val="0"/>
              </a:spcBef>
              <a:spcAft>
                <a:spcPts val="0"/>
              </a:spcAft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3DFF604-764D-46D3-9765-DAAE2CDA29EE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5013176"/>
            <a:ext cx="5486400" cy="50405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63688" y="1340768"/>
            <a:ext cx="5486400" cy="339228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054" indent="0">
              <a:buNone/>
              <a:defRPr sz="2800"/>
            </a:lvl2pPr>
            <a:lvl3pPr marL="914107" indent="0">
              <a:buNone/>
              <a:defRPr sz="2400"/>
            </a:lvl3pPr>
            <a:lvl4pPr marL="1371161" indent="0">
              <a:buNone/>
              <a:defRPr sz="2000"/>
            </a:lvl4pPr>
            <a:lvl5pPr marL="1828215" indent="0">
              <a:buNone/>
              <a:defRPr sz="2000"/>
            </a:lvl5pPr>
            <a:lvl6pPr marL="2285268" indent="0">
              <a:buNone/>
              <a:defRPr sz="2000"/>
            </a:lvl6pPr>
            <a:lvl7pPr marL="2742322" indent="0">
              <a:buNone/>
              <a:defRPr sz="2000"/>
            </a:lvl7pPr>
            <a:lvl8pPr marL="3199376" indent="0">
              <a:buNone/>
              <a:defRPr sz="2000"/>
            </a:lvl8pPr>
            <a:lvl9pPr marL="365643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Zástupný symbol pro číslo snímku 6"/>
          <p:cNvSpPr>
            <a:spLocks noGrp="1"/>
          </p:cNvSpPr>
          <p:nvPr>
            <p:ph type="sldNum" sz="quarter" idx="10"/>
          </p:nvPr>
        </p:nvSpPr>
        <p:spPr>
          <a:xfrm>
            <a:off x="6588125" y="6300788"/>
            <a:ext cx="2133600" cy="365125"/>
          </a:xfrm>
          <a:prstGeom prst="rect">
            <a:avLst/>
          </a:prstGeom>
        </p:spPr>
        <p:txBody>
          <a:bodyPr/>
          <a:lstStyle>
            <a:lvl1pPr algn="r" defTabSz="914107" fontAlgn="auto">
              <a:spcBef>
                <a:spcPts val="0"/>
              </a:spcBef>
              <a:spcAft>
                <a:spcPts val="0"/>
              </a:spcAft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8983D8B-2BFB-4D55-AC45-676F120AC392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toř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1035050" y="1519238"/>
            <a:ext cx="10179050" cy="5338762"/>
            <a:chOff x="-652" y="957"/>
            <a:chExt cx="6412" cy="3363"/>
          </a:xfrm>
        </p:grpSpPr>
        <p:sp>
          <p:nvSpPr>
            <p:cNvPr id="5" name="Freeform 3"/>
            <p:cNvSpPr>
              <a:spLocks/>
            </p:cNvSpPr>
            <p:nvPr/>
          </p:nvSpPr>
          <p:spPr bwMode="invGray">
            <a:xfrm>
              <a:off x="2061" y="1707"/>
              <a:ext cx="3699" cy="2613"/>
            </a:xfrm>
            <a:custGeom>
              <a:avLst/>
              <a:gdLst>
                <a:gd name="T0" fmla="*/ 1523 w 3699"/>
                <a:gd name="T1" fmla="*/ 2611 h 2613"/>
                <a:gd name="T2" fmla="*/ 3698 w 3699"/>
                <a:gd name="T3" fmla="*/ 2612 h 2613"/>
                <a:gd name="T4" fmla="*/ 3698 w 3699"/>
                <a:gd name="T5" fmla="*/ 2228 h 2613"/>
                <a:gd name="T6" fmla="*/ 0 w 3699"/>
                <a:gd name="T7" fmla="*/ 0 h 2613"/>
                <a:gd name="T8" fmla="*/ 160 w 3699"/>
                <a:gd name="T9" fmla="*/ 118 h 2613"/>
                <a:gd name="T10" fmla="*/ 292 w 3699"/>
                <a:gd name="T11" fmla="*/ 219 h 2613"/>
                <a:gd name="T12" fmla="*/ 441 w 3699"/>
                <a:gd name="T13" fmla="*/ 347 h 2613"/>
                <a:gd name="T14" fmla="*/ 585 w 3699"/>
                <a:gd name="T15" fmla="*/ 482 h 2613"/>
                <a:gd name="T16" fmla="*/ 796 w 3699"/>
                <a:gd name="T17" fmla="*/ 711 h 2613"/>
                <a:gd name="T18" fmla="*/ 983 w 3699"/>
                <a:gd name="T19" fmla="*/ 955 h 2613"/>
                <a:gd name="T20" fmla="*/ 1119 w 3699"/>
                <a:gd name="T21" fmla="*/ 1168 h 2613"/>
                <a:gd name="T22" fmla="*/ 1238 w 3699"/>
                <a:gd name="T23" fmla="*/ 1388 h 2613"/>
                <a:gd name="T24" fmla="*/ 1331 w 3699"/>
                <a:gd name="T25" fmla="*/ 1608 h 2613"/>
                <a:gd name="T26" fmla="*/ 1400 w 3699"/>
                <a:gd name="T27" fmla="*/ 1809 h 2613"/>
                <a:gd name="T28" fmla="*/ 1447 w 3699"/>
                <a:gd name="T29" fmla="*/ 1979 h 2613"/>
                <a:gd name="T30" fmla="*/ 1490 w 3699"/>
                <a:gd name="T31" fmla="*/ 2190 h 2613"/>
                <a:gd name="T32" fmla="*/ 1511 w 3699"/>
                <a:gd name="T33" fmla="*/ 2374 h 2613"/>
                <a:gd name="T34" fmla="*/ 1523 w 3699"/>
                <a:gd name="T35" fmla="*/ 2611 h 2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folHlink">
                    <a:gamma/>
                    <a:shade val="80000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cs-CZ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" name="Arc 4"/>
            <p:cNvSpPr>
              <a:spLocks/>
            </p:cNvSpPr>
            <p:nvPr/>
          </p:nvSpPr>
          <p:spPr bwMode="ltGray">
            <a:xfrm>
              <a:off x="-652" y="957"/>
              <a:ext cx="4237" cy="3362"/>
            </a:xfrm>
            <a:custGeom>
              <a:avLst/>
              <a:gdLst>
                <a:gd name="G0" fmla="+- 0 0 0"/>
                <a:gd name="G1" fmla="+- 21360 0 0"/>
                <a:gd name="G2" fmla="+- 21600 0 0"/>
                <a:gd name="T0" fmla="*/ 3211 w 21600"/>
                <a:gd name="T1" fmla="*/ 0 h 21360"/>
                <a:gd name="T2" fmla="*/ 21600 w 21600"/>
                <a:gd name="T3" fmla="*/ 21360 h 21360"/>
                <a:gd name="T4" fmla="*/ 0 w 21600"/>
                <a:gd name="T5" fmla="*/ 21360 h 2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360" fill="none" extrusionOk="0">
                  <a:moveTo>
                    <a:pt x="3210" y="0"/>
                  </a:moveTo>
                  <a:cubicBezTo>
                    <a:pt x="13781" y="1589"/>
                    <a:pt x="21600" y="10670"/>
                    <a:pt x="21600" y="21360"/>
                  </a:cubicBezTo>
                </a:path>
                <a:path w="21600" h="21360" stroke="0" extrusionOk="0">
                  <a:moveTo>
                    <a:pt x="3210" y="0"/>
                  </a:moveTo>
                  <a:cubicBezTo>
                    <a:pt x="13781" y="1589"/>
                    <a:pt x="21600" y="10670"/>
                    <a:pt x="21600" y="21360"/>
                  </a:cubicBezTo>
                  <a:lnTo>
                    <a:pt x="0" y="21360"/>
                  </a:lnTo>
                  <a:close/>
                </a:path>
              </a:pathLst>
            </a:custGeom>
            <a:noFill/>
            <a:ln w="12700" cap="rnd">
              <a:solidFill>
                <a:schemeClr val="folHlink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cs-CZ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9461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cs-CZ" noProof="0" smtClean="0"/>
              <a:t>Klepnutím lze upravit styl pøedlohy titulu.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3429000"/>
            <a:ext cx="6400800" cy="1752600"/>
          </a:xfrm>
        </p:spPr>
        <p:txBody>
          <a:bodyPr anchor="ctr"/>
          <a:lstStyle>
            <a:lvl1pPr marL="0" indent="0" algn="ctr">
              <a:buFont typeface="Monotype Sorts" charset="2"/>
              <a:buNone/>
              <a:defRPr/>
            </a:lvl1pPr>
          </a:lstStyle>
          <a:p>
            <a:pPr lvl="0"/>
            <a:r>
              <a:rPr lang="cs-CZ" noProof="0" smtClean="0"/>
              <a:t>Klepnutím lze upravit styl pøedlohy podtitulu.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B4D6DE-D7C9-49A5-A0A3-7B04F0A27323}" type="slidenum">
              <a:rPr lang="cs-CZ"/>
              <a:pPr>
                <a:defRPr/>
              </a:pPr>
              <a:t>‹#›</a:t>
            </a:fld>
            <a:endParaRPr lang="cs-CZ">
              <a:latin typeface="Times New Roman CE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4749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CE82FB-0B7B-4563-9238-94B4154C2FAF}" type="slidenum">
              <a:rPr lang="cs-CZ"/>
              <a:pPr>
                <a:defRPr/>
              </a:pPr>
              <a:t>‹#›</a:t>
            </a:fld>
            <a:endParaRPr lang="cs-CZ">
              <a:latin typeface="Times New Roman CE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2880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BF3CC1-2066-4607-9A55-EA6F3325B19B}" type="slidenum">
              <a:rPr lang="cs-CZ"/>
              <a:pPr>
                <a:defRPr/>
              </a:pPr>
              <a:t>‹#›</a:t>
            </a:fld>
            <a:endParaRPr lang="cs-CZ">
              <a:latin typeface="Times New Roman CE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189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 cstate="print">
            <a:lum/>
          </a:blip>
          <a:srcRect/>
          <a:stretch>
            <a:fillRect b="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68313" y="1268413"/>
            <a:ext cx="82296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1" tIns="45705" rIns="91411" bIns="457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68313" y="2205038"/>
            <a:ext cx="8229600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1" tIns="45705" rIns="91411" bIns="457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2" r:id="rId4"/>
    <p:sldLayoutId id="2147483651" r:id="rId5"/>
    <p:sldLayoutId id="2147483656" r:id="rId6"/>
    <p:sldLayoutId id="2147483657" r:id="rId7"/>
    <p:sldLayoutId id="2147483658" r:id="rId8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2813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ctr" defTabSz="912813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2pPr>
      <a:lvl3pPr algn="ctr" defTabSz="912813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3pPr>
      <a:lvl4pPr algn="ctr" defTabSz="912813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4pPr>
      <a:lvl5pPr algn="ctr" defTabSz="912813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5pPr>
      <a:lvl6pPr marL="457200" algn="ctr" defTabSz="912813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6pPr>
      <a:lvl7pPr marL="914400" algn="ctr" defTabSz="912813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7pPr>
      <a:lvl8pPr marL="1371600" algn="ctr" defTabSz="912813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8pPr>
      <a:lvl9pPr marL="1828800" algn="ctr" defTabSz="912813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457200" indent="-457200" algn="l" defTabSz="9128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1363" indent="-284163" algn="l" defTabSz="9128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1413" indent="-227013" algn="l" defTabSz="9128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598613" indent="-227013" algn="l" defTabSz="9128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5813" indent="-227013" algn="l" defTabSz="912813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3795" indent="-228527" algn="l" defTabSz="91410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849" indent="-228527" algn="l" defTabSz="91410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903" indent="-228527" algn="l" defTabSz="91410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956" indent="-228527" algn="l" defTabSz="91410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1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54" algn="l" defTabSz="9141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07" algn="l" defTabSz="9141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61" algn="l" defTabSz="9141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15" algn="l" defTabSz="9141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68" algn="l" defTabSz="9141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22" algn="l" defTabSz="9141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376" algn="l" defTabSz="9141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30" algn="l" defTabSz="9141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467" name="Rectangle 3"/>
          <p:cNvSpPr>
            <a:spLocks noChangeArrowheads="1"/>
          </p:cNvSpPr>
          <p:nvPr/>
        </p:nvSpPr>
        <p:spPr bwMode="auto">
          <a:xfrm>
            <a:off x="762000" y="4114800"/>
            <a:ext cx="7699375" cy="175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cs-CZ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18468" name="Rectangle 4"/>
          <p:cNvSpPr>
            <a:spLocks noChangeArrowheads="1"/>
          </p:cNvSpPr>
          <p:nvPr/>
        </p:nvSpPr>
        <p:spPr bwMode="auto">
          <a:xfrm>
            <a:off x="1981200" y="4508500"/>
            <a:ext cx="730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defRPr/>
            </a:pPr>
            <a:endParaRPr lang="cs-CZ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078" name="Text Box 5"/>
          <p:cNvSpPr txBox="1">
            <a:spLocks noChangeArrowheads="1"/>
          </p:cNvSpPr>
          <p:nvPr/>
        </p:nvSpPr>
        <p:spPr bwMode="auto">
          <a:xfrm>
            <a:off x="3200400" y="44196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2"/>
                </a:solidFill>
                <a:latin typeface="Arial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200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3079" name="Picture 6" descr="UK inverze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4433888"/>
            <a:ext cx="1447800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847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323850" y="1052513"/>
            <a:ext cx="8569325" cy="3529012"/>
          </a:xfrm>
        </p:spPr>
        <p:txBody>
          <a:bodyPr/>
          <a:lstStyle/>
          <a:p>
            <a:pPr eaLnBrk="1" hangingPunct="1">
              <a:defRPr/>
            </a:pPr>
            <a:r>
              <a:rPr lang="cs-CZ" b="1" dirty="0" smtClean="0"/>
              <a:t>Řízení lidských zdrojů </a:t>
            </a:r>
            <a:br>
              <a:rPr lang="cs-CZ" b="1" dirty="0" smtClean="0"/>
            </a:b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>Bezpečnost pro pacienty </a:t>
            </a:r>
            <a:br>
              <a:rPr lang="cs-CZ" b="1" dirty="0" smtClean="0"/>
            </a:br>
            <a:r>
              <a:rPr lang="cs-CZ" b="1" dirty="0" smtClean="0"/>
              <a:t>Kvalita péče </a:t>
            </a:r>
            <a:br>
              <a:rPr lang="cs-CZ" b="1" dirty="0" smtClean="0"/>
            </a:b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>VZDĚLÁNÍ !!!</a:t>
            </a:r>
            <a:r>
              <a:rPr lang="cs-CZ" b="1" dirty="0" smtClean="0">
                <a:solidFill>
                  <a:schemeClr val="accent2"/>
                </a:solidFill>
              </a:rPr>
              <a:t/>
            </a:r>
            <a:br>
              <a:rPr lang="cs-CZ" b="1" dirty="0" smtClean="0">
                <a:solidFill>
                  <a:schemeClr val="accent2"/>
                </a:solidFill>
              </a:rPr>
            </a:br>
            <a:endParaRPr lang="cs-CZ" sz="2400" b="1" dirty="0" smtClean="0">
              <a:solidFill>
                <a:schemeClr val="accent2"/>
              </a:solidFill>
            </a:endParaRPr>
          </a:p>
        </p:txBody>
      </p:sp>
      <p:sp>
        <p:nvSpPr>
          <p:cNvPr id="3081" name="Rectangle 10" descr="90%"/>
          <p:cNvSpPr>
            <a:spLocks noChangeArrowheads="1"/>
          </p:cNvSpPr>
          <p:nvPr/>
        </p:nvSpPr>
        <p:spPr bwMode="auto">
          <a:xfrm>
            <a:off x="2843213" y="4581525"/>
            <a:ext cx="3446462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/>
          <a:p>
            <a:r>
              <a:rPr lang="cs-CZ" sz="3200" dirty="0"/>
              <a:t> </a:t>
            </a:r>
            <a:r>
              <a:rPr lang="cs-CZ" sz="3200" dirty="0" smtClean="0"/>
              <a:t>   Tomáš </a:t>
            </a:r>
            <a:r>
              <a:rPr lang="cs-CZ" sz="3200" dirty="0"/>
              <a:t>Zima</a:t>
            </a:r>
          </a:p>
        </p:txBody>
      </p:sp>
      <p:sp>
        <p:nvSpPr>
          <p:cNvPr id="318476" name="Text Box 12" descr="90%"/>
          <p:cNvSpPr txBox="1">
            <a:spLocks noChangeArrowheads="1"/>
          </p:cNvSpPr>
          <p:nvPr/>
        </p:nvSpPr>
        <p:spPr bwMode="auto">
          <a:xfrm>
            <a:off x="2625725" y="6059488"/>
            <a:ext cx="4087657" cy="5238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>
              <a:defRPr/>
            </a:pPr>
            <a:r>
              <a:rPr lang="cs-CZ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Praha </a:t>
            </a:r>
            <a:r>
              <a:rPr lang="cs-CZ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28.listopadu 2012</a:t>
            </a:r>
            <a:endParaRPr lang="cs-CZ" sz="28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pic>
        <p:nvPicPr>
          <p:cNvPr id="3083" name="Picture 1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48488" y="4365625"/>
            <a:ext cx="1690687" cy="167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482066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908720"/>
            <a:ext cx="8130480" cy="1008112"/>
          </a:xfrm>
        </p:spPr>
        <p:txBody>
          <a:bodyPr/>
          <a:lstStyle/>
          <a:p>
            <a:r>
              <a:rPr lang="cs-CZ" sz="3200" b="1" dirty="0">
                <a:latin typeface="Arial" charset="0"/>
              </a:rPr>
              <a:t>Specializační vzdělávání lékařů</a:t>
            </a:r>
            <a:br>
              <a:rPr lang="cs-CZ" sz="3200" b="1" dirty="0">
                <a:latin typeface="Arial" charset="0"/>
              </a:rPr>
            </a:br>
            <a:r>
              <a:rPr lang="cs-CZ" sz="3200" b="1" dirty="0">
                <a:solidFill>
                  <a:schemeClr val="bg1"/>
                </a:solidFill>
                <a:latin typeface="Arial" charset="0"/>
              </a:rPr>
              <a:t>v současné době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848600" cy="5410200"/>
          </a:xfrm>
        </p:spPr>
        <p:txBody>
          <a:bodyPr/>
          <a:lstStyle/>
          <a:p>
            <a:r>
              <a:rPr lang="cs-CZ" sz="2800" b="1" dirty="0"/>
              <a:t>Paralelní specializační vzdělávání</a:t>
            </a:r>
            <a:r>
              <a:rPr lang="cs-CZ" sz="2800" dirty="0"/>
              <a:t> </a:t>
            </a:r>
            <a:r>
              <a:rPr lang="cs-CZ" sz="2800" b="1" dirty="0"/>
              <a:t>podle:</a:t>
            </a:r>
          </a:p>
          <a:p>
            <a:pPr lvl="1"/>
            <a:r>
              <a:rPr lang="cs-CZ" sz="2400" dirty="0"/>
              <a:t>zákona č. 95/2004 Sb. – 83 oborů</a:t>
            </a:r>
          </a:p>
          <a:p>
            <a:pPr lvl="1"/>
            <a:r>
              <a:rPr lang="cs-CZ" sz="2400" dirty="0"/>
              <a:t>vyhláška č. 233/2008 Sb. – 82 oborů</a:t>
            </a:r>
          </a:p>
          <a:p>
            <a:pPr lvl="1"/>
            <a:r>
              <a:rPr lang="cs-CZ" sz="2400" dirty="0"/>
              <a:t>vyhláška č. 185/2009 Sb.- 40 ZO + 44 CK</a:t>
            </a:r>
          </a:p>
          <a:p>
            <a:pPr lvl="1"/>
            <a:r>
              <a:rPr lang="cs-CZ" sz="2400" dirty="0"/>
              <a:t>vyhláška č. 361/2010 Sb. – 41 ZO + 47 CK</a:t>
            </a:r>
          </a:p>
          <a:p>
            <a:pPr lvl="1"/>
            <a:endParaRPr lang="cs-CZ" sz="2400" dirty="0"/>
          </a:p>
          <a:p>
            <a:pPr>
              <a:buFont typeface="Wingdings" pitchFamily="2" charset="2"/>
              <a:buBlip>
                <a:blip r:embed="rId2"/>
              </a:buBlip>
            </a:pPr>
            <a:r>
              <a:rPr lang="cs-CZ" sz="2800" b="1" dirty="0"/>
              <a:t>Postup podle VP z roku 2005 / 2009-2010 / 2011</a:t>
            </a:r>
            <a:endParaRPr lang="cs-CZ" sz="2400" b="1" dirty="0"/>
          </a:p>
          <a:p>
            <a:pPr lvl="1">
              <a:buFont typeface="Wingdings" pitchFamily="2" charset="2"/>
              <a:buNone/>
            </a:pPr>
            <a:r>
              <a:rPr lang="cs-CZ" sz="2400" dirty="0"/>
              <a:t>Rozhodující je </a:t>
            </a:r>
            <a:r>
              <a:rPr lang="cs-CZ" sz="2400" b="1" dirty="0"/>
              <a:t>termín zařazení</a:t>
            </a:r>
          </a:p>
          <a:p>
            <a:pPr lvl="1"/>
            <a:r>
              <a:rPr lang="cs-CZ" sz="2400" dirty="0"/>
              <a:t>do 30.6. 2009</a:t>
            </a:r>
          </a:p>
          <a:p>
            <a:pPr lvl="1"/>
            <a:r>
              <a:rPr lang="cs-CZ" sz="2400" dirty="0"/>
              <a:t>od 1.7.2009</a:t>
            </a:r>
          </a:p>
          <a:p>
            <a:pPr lvl="1"/>
            <a:r>
              <a:rPr lang="cs-CZ" sz="2400" dirty="0"/>
              <a:t>od 1.1.2011</a:t>
            </a:r>
          </a:p>
        </p:txBody>
      </p:sp>
    </p:spTree>
    <p:extLst>
      <p:ext uri="{BB962C8B-B14F-4D97-AF65-F5344CB8AC3E}">
        <p14:creationId xmlns:p14="http://schemas.microsoft.com/office/powerpoint/2010/main" xmlns="" val="1443830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188913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cs-CZ" dirty="0" smtClean="0"/>
              <a:t/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>Problémy a otázky </a:t>
            </a:r>
            <a:endParaRPr lang="cs-CZ" dirty="0"/>
          </a:p>
        </p:txBody>
      </p:sp>
      <p:sp>
        <p:nvSpPr>
          <p:cNvPr id="13315" name="Zástupný symbol pro obsah 2"/>
          <p:cNvSpPr>
            <a:spLocks noGrp="1"/>
          </p:cNvSpPr>
          <p:nvPr>
            <p:ph idx="1"/>
          </p:nvPr>
        </p:nvSpPr>
        <p:spPr>
          <a:xfrm>
            <a:off x="755576" y="1628800"/>
            <a:ext cx="8137599" cy="4464025"/>
          </a:xfrm>
        </p:spPr>
        <p:txBody>
          <a:bodyPr/>
          <a:lstStyle/>
          <a:p>
            <a:pPr lvl="1"/>
            <a:r>
              <a:rPr lang="cs-CZ" dirty="0" smtClean="0"/>
              <a:t>Růst počtu zaměstnanců</a:t>
            </a:r>
          </a:p>
          <a:p>
            <a:pPr lvl="1"/>
            <a:r>
              <a:rPr lang="cs-CZ" dirty="0" smtClean="0"/>
              <a:t>Působení zdravotnických pracovníků z jiných ZZ</a:t>
            </a:r>
          </a:p>
          <a:p>
            <a:pPr lvl="1"/>
            <a:r>
              <a:rPr lang="cs-CZ" dirty="0" smtClean="0"/>
              <a:t>Problém motivace</a:t>
            </a:r>
          </a:p>
          <a:p>
            <a:pPr lvl="1"/>
            <a:r>
              <a:rPr lang="cs-CZ" dirty="0" smtClean="0"/>
              <a:t>Problémy v týmové práci</a:t>
            </a:r>
          </a:p>
          <a:p>
            <a:pPr>
              <a:defRPr/>
            </a:pPr>
            <a:r>
              <a:rPr lang="cs-CZ" dirty="0"/>
              <a:t>Mzdové náklady nyní cca 50 </a:t>
            </a:r>
            <a:r>
              <a:rPr lang="cs-CZ" dirty="0" smtClean="0"/>
              <a:t>%</a:t>
            </a:r>
            <a:endParaRPr lang="cs-CZ" dirty="0"/>
          </a:p>
          <a:p>
            <a:pPr lvl="1">
              <a:defRPr/>
            </a:pPr>
            <a:r>
              <a:rPr lang="cs-CZ" dirty="0"/>
              <a:t>EU a USA až 70 % !!</a:t>
            </a:r>
          </a:p>
          <a:p>
            <a:pPr marL="0" indent="0">
              <a:buFont typeface="Monotype Sorts" charset="2"/>
              <a:buNone/>
              <a:defRPr/>
            </a:pPr>
            <a:r>
              <a:rPr lang="cs-CZ" b="1" dirty="0"/>
              <a:t>Zaměstnanci jsou vysoce kvalifikovaní pracovníci s nutností celoživotního vzdělávání </a:t>
            </a:r>
          </a:p>
          <a:p>
            <a:pPr>
              <a:defRPr/>
            </a:pPr>
            <a:r>
              <a:rPr lang="cs-CZ" dirty="0" smtClean="0"/>
              <a:t>Nutnost zajistit celoživotní vzdělávání </a:t>
            </a:r>
            <a:r>
              <a:rPr lang="cs-CZ" dirty="0"/>
              <a:t>a </a:t>
            </a:r>
            <a:r>
              <a:rPr lang="cs-CZ" dirty="0" smtClean="0"/>
              <a:t>osobní rozvoj zaměstnanců – priorita</a:t>
            </a:r>
            <a:endParaRPr lang="cs-CZ" dirty="0"/>
          </a:p>
          <a:p>
            <a:pPr lvl="1"/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xmlns="" val="61641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273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765175"/>
            <a:ext cx="8424863" cy="4464050"/>
          </a:xfrm>
        </p:spPr>
        <p:txBody>
          <a:bodyPr/>
          <a:lstStyle/>
          <a:p>
            <a:pPr>
              <a:defRPr/>
            </a:pPr>
            <a:r>
              <a:rPr lang="cs-CZ" sz="3200" b="1" dirty="0" smtClean="0">
                <a:solidFill>
                  <a:srgbClr val="FFFF00"/>
                </a:solidFill>
              </a:rPr>
              <a:t/>
            </a:r>
            <a:br>
              <a:rPr lang="cs-CZ" sz="3200" b="1" dirty="0" smtClean="0">
                <a:solidFill>
                  <a:srgbClr val="FFFF00"/>
                </a:solidFill>
              </a:rPr>
            </a:br>
            <a:r>
              <a:rPr lang="cs-CZ" sz="3200" b="1" dirty="0" smtClean="0">
                <a:solidFill>
                  <a:srgbClr val="FFFF00"/>
                </a:solidFill>
              </a:rPr>
              <a:t/>
            </a:r>
            <a:br>
              <a:rPr lang="cs-CZ" sz="3200" b="1" dirty="0" smtClean="0">
                <a:solidFill>
                  <a:srgbClr val="FFFF00"/>
                </a:solidFill>
              </a:rPr>
            </a:br>
            <a:r>
              <a:rPr lang="cs-CZ" sz="3200" b="1" dirty="0" smtClean="0">
                <a:solidFill>
                  <a:srgbClr val="FFFF00"/>
                </a:solidFill>
              </a:rPr>
              <a:t> </a:t>
            </a:r>
            <a:br>
              <a:rPr lang="cs-CZ" sz="3200" b="1" dirty="0" smtClean="0">
                <a:solidFill>
                  <a:srgbClr val="FFFF00"/>
                </a:solidFill>
              </a:rPr>
            </a:br>
            <a:r>
              <a:rPr lang="cs-CZ" sz="3200" b="1" dirty="0" smtClean="0">
                <a:solidFill>
                  <a:srgbClr val="FFFF00"/>
                </a:solidFill>
              </a:rPr>
              <a:t/>
            </a:r>
            <a:br>
              <a:rPr lang="cs-CZ" sz="3200" b="1" dirty="0" smtClean="0">
                <a:solidFill>
                  <a:srgbClr val="FFFF00"/>
                </a:solidFill>
              </a:rPr>
            </a:br>
            <a:r>
              <a:rPr lang="cs-CZ" sz="4000" b="1" dirty="0" smtClean="0"/>
              <a:t>Kvalita ve zdravotnictví</a:t>
            </a:r>
            <a:r>
              <a:rPr lang="cs-CZ" sz="4000" b="1" dirty="0" smtClean="0">
                <a:solidFill>
                  <a:srgbClr val="FFFF00"/>
                </a:solidFill>
              </a:rPr>
              <a:t> </a:t>
            </a:r>
            <a:br>
              <a:rPr lang="cs-CZ" sz="4000" b="1" dirty="0" smtClean="0">
                <a:solidFill>
                  <a:srgbClr val="FFFF00"/>
                </a:solidFill>
              </a:rPr>
            </a:br>
            <a:r>
              <a:rPr lang="cs-CZ" sz="4000" dirty="0" smtClean="0">
                <a:solidFill>
                  <a:srgbClr val="FF0000"/>
                </a:solidFill>
              </a:rPr>
              <a:t>Klíčová role kvalifikovaného vzdělaného týmu</a:t>
            </a:r>
            <a:r>
              <a:rPr lang="cs-CZ" sz="4000" b="1" dirty="0" smtClean="0">
                <a:solidFill>
                  <a:srgbClr val="FF0000"/>
                </a:solidFill>
              </a:rPr>
              <a:t/>
            </a:r>
            <a:br>
              <a:rPr lang="cs-CZ" sz="4000" b="1" dirty="0" smtClean="0">
                <a:solidFill>
                  <a:srgbClr val="FF0000"/>
                </a:solidFill>
              </a:rPr>
            </a:br>
            <a:r>
              <a:rPr lang="cs-CZ" sz="3200" b="1" dirty="0" smtClean="0">
                <a:solidFill>
                  <a:srgbClr val="FF0000"/>
                </a:solidFill>
              </a:rPr>
              <a:t/>
            </a:r>
            <a:br>
              <a:rPr lang="cs-CZ" sz="3200" b="1" dirty="0" smtClean="0">
                <a:solidFill>
                  <a:srgbClr val="FF0000"/>
                </a:solidFill>
              </a:rPr>
            </a:br>
            <a:r>
              <a:rPr lang="cs-CZ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efektivní a včasná diagnostika </a:t>
            </a:r>
            <a:br>
              <a:rPr lang="cs-CZ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</a:t>
            </a:r>
            <a:r>
              <a:rPr lang="cs-CZ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činná a správně volená léčba</a:t>
            </a:r>
            <a:br>
              <a:rPr lang="cs-CZ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pozitivní výsledek léčby bez komplikací, nežádoucích účinků</a:t>
            </a:r>
            <a:br>
              <a:rPr lang="cs-CZ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3200" b="1" dirty="0" smtClean="0">
                <a:solidFill>
                  <a:schemeClr val="tx1"/>
                </a:solidFill>
              </a:rPr>
              <a:t/>
            </a:r>
            <a:br>
              <a:rPr lang="cs-CZ" sz="3200" b="1" dirty="0" smtClean="0">
                <a:solidFill>
                  <a:schemeClr val="tx1"/>
                </a:solidFill>
              </a:rPr>
            </a:br>
            <a:r>
              <a:rPr lang="cs-CZ" sz="3200" b="1" dirty="0" smtClean="0">
                <a:solidFill>
                  <a:srgbClr val="FF0000"/>
                </a:solidFill>
              </a:rPr>
              <a:t>s kladnými ekonomickými dopady</a:t>
            </a:r>
          </a:p>
        </p:txBody>
      </p:sp>
    </p:spTree>
    <p:extLst>
      <p:ext uri="{BB962C8B-B14F-4D97-AF65-F5344CB8AC3E}">
        <p14:creationId xmlns:p14="http://schemas.microsoft.com/office/powerpoint/2010/main" xmlns="" val="34266468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2" descr="Leknín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TextovéPole 1"/>
          <p:cNvSpPr txBox="1">
            <a:spLocks noChangeArrowheads="1"/>
          </p:cNvSpPr>
          <p:nvPr/>
        </p:nvSpPr>
        <p:spPr bwMode="auto">
          <a:xfrm>
            <a:off x="533400" y="404664"/>
            <a:ext cx="8287071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2"/>
                </a:solidFill>
                <a:latin typeface="Arial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algn="ctr"/>
            <a:r>
              <a:rPr lang="cs-CZ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Vzdělaný zdravotnický pracovník </a:t>
            </a:r>
          </a:p>
          <a:p>
            <a:pPr algn="ctr"/>
            <a:r>
              <a:rPr lang="cs-CZ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vysoká kvalita poskytovaných služeb</a:t>
            </a:r>
            <a:endParaRPr lang="cs-CZ" sz="6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4311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2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 sz="4000" b="1" smtClean="0">
                <a:effectLst/>
              </a:rPr>
              <a:t>Třístupňový sytém vzdělávání</a:t>
            </a:r>
            <a:r>
              <a:rPr lang="cs-CZ" sz="4000" smtClean="0"/>
              <a:t> 	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84313"/>
            <a:ext cx="7772400" cy="48244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cs-CZ" b="1" dirty="0" smtClean="0"/>
              <a:t>Bakalářské obory</a:t>
            </a:r>
            <a:r>
              <a:rPr lang="cs-CZ" dirty="0" smtClean="0"/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cs-CZ" dirty="0" smtClean="0"/>
              <a:t>Vzdělávání kvalifikovaných zdravotnických pracovníků (zdravotní sestry, laboranti, technici</a:t>
            </a:r>
          </a:p>
          <a:p>
            <a:pPr eaLnBrk="1" hangingPunct="1">
              <a:lnSpc>
                <a:spcPct val="90000"/>
              </a:lnSpc>
            </a:pPr>
            <a:r>
              <a:rPr lang="cs-CZ" b="1" dirty="0" smtClean="0"/>
              <a:t>Magisterské programy</a:t>
            </a:r>
            <a:r>
              <a:rPr lang="cs-CZ" dirty="0" smtClean="0"/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cs-CZ" dirty="0" smtClean="0"/>
              <a:t>Studium lékařství a zubního lékařství</a:t>
            </a:r>
          </a:p>
          <a:p>
            <a:pPr lvl="1" eaLnBrk="1" hangingPunct="1">
              <a:lnSpc>
                <a:spcPct val="90000"/>
              </a:lnSpc>
            </a:pPr>
            <a:r>
              <a:rPr lang="cs-CZ" dirty="0" smtClean="0"/>
              <a:t>Vzdělání pro vysoce kvalifikovaných zdravotnických pracovníků (fyzioterapeuti, technici)</a:t>
            </a:r>
          </a:p>
          <a:p>
            <a:pPr eaLnBrk="1" hangingPunct="1">
              <a:lnSpc>
                <a:spcPct val="90000"/>
              </a:lnSpc>
            </a:pPr>
            <a:r>
              <a:rPr lang="cs-CZ" b="1" dirty="0" smtClean="0"/>
              <a:t>Postgraduální programy  - Doktorské studium</a:t>
            </a:r>
          </a:p>
          <a:p>
            <a:pPr lvl="1" eaLnBrk="1" hangingPunct="1">
              <a:lnSpc>
                <a:spcPct val="90000"/>
              </a:lnSpc>
            </a:pPr>
            <a:r>
              <a:rPr lang="cs-CZ" b="1" dirty="0" smtClean="0"/>
              <a:t>Kompatibilní se systémy v EU a USA</a:t>
            </a:r>
          </a:p>
          <a:p>
            <a:pPr lvl="1" eaLnBrk="1" hangingPunct="1">
              <a:lnSpc>
                <a:spcPct val="90000"/>
              </a:lnSpc>
            </a:pPr>
            <a:r>
              <a:rPr lang="cs-CZ" b="1" dirty="0" smtClean="0"/>
              <a:t>Někde programy MD-PhD program – společně 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r>
              <a:rPr lang="cs-CZ" b="1" dirty="0"/>
              <a:t>	</a:t>
            </a:r>
            <a:r>
              <a:rPr lang="cs-CZ" b="1" dirty="0" smtClean="0"/>
              <a:t>se specializačním vzděláváním</a:t>
            </a:r>
          </a:p>
        </p:txBody>
      </p:sp>
    </p:spTree>
    <p:extLst>
      <p:ext uri="{BB962C8B-B14F-4D97-AF65-F5344CB8AC3E}">
        <p14:creationId xmlns:p14="http://schemas.microsoft.com/office/powerpoint/2010/main" xmlns="" val="2205825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925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980728"/>
            <a:ext cx="8229600" cy="647700"/>
          </a:xfrm>
        </p:spPr>
        <p:txBody>
          <a:bodyPr/>
          <a:lstStyle/>
          <a:p>
            <a:pPr>
              <a:defRPr/>
            </a:pPr>
            <a:r>
              <a:rPr lang="cs-CZ" dirty="0" smtClean="0"/>
              <a:t>Vzdělávání – pregraduální 	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800"/>
            <a:ext cx="8229600" cy="3887639"/>
          </a:xfrm>
        </p:spPr>
        <p:txBody>
          <a:bodyPr/>
          <a:lstStyle/>
          <a:p>
            <a:pPr>
              <a:defRPr/>
            </a:pPr>
            <a:r>
              <a:rPr lang="cs-CZ" dirty="0" smtClean="0"/>
              <a:t>Zájem o studium – „konstantní“</a:t>
            </a:r>
          </a:p>
          <a:p>
            <a:pPr lvl="1">
              <a:defRPr/>
            </a:pPr>
            <a:r>
              <a:rPr lang="cs-CZ" dirty="0" smtClean="0"/>
              <a:t> pokles zájmu o studium v posledních letech u nejlepších studentů středních škol </a:t>
            </a:r>
          </a:p>
          <a:p>
            <a:pPr lvl="1">
              <a:defRPr/>
            </a:pPr>
            <a:r>
              <a:rPr lang="cs-CZ" dirty="0" smtClean="0"/>
              <a:t>Preference – ekonomika, management, sociální a společenské obory</a:t>
            </a:r>
          </a:p>
          <a:p>
            <a:pPr lvl="1">
              <a:defRPr/>
            </a:pPr>
            <a:r>
              <a:rPr lang="cs-CZ" dirty="0" smtClean="0"/>
              <a:t>Stejná situace v řadě zemí EU</a:t>
            </a:r>
          </a:p>
          <a:p>
            <a:pPr lvl="1">
              <a:defRPr/>
            </a:pPr>
            <a:r>
              <a:rPr lang="cs-CZ" dirty="0" smtClean="0"/>
              <a:t>Náročnost studia, vysoká zodpovědnost, stálé vzdělávání </a:t>
            </a:r>
          </a:p>
          <a:p>
            <a:pPr lvl="1">
              <a:defRPr/>
            </a:pPr>
            <a:r>
              <a:rPr lang="cs-CZ" dirty="0" smtClean="0"/>
              <a:t>Hůře připravení studenti ze středních škol</a:t>
            </a:r>
          </a:p>
          <a:p>
            <a:pPr lvl="1">
              <a:defRPr/>
            </a:pPr>
            <a:r>
              <a:rPr lang="cs-CZ" dirty="0" smtClean="0"/>
              <a:t>Vysoká neúspěšnost v 1. ročníku studia</a:t>
            </a:r>
          </a:p>
          <a:p>
            <a:pPr lvl="1">
              <a:defRPr/>
            </a:pPr>
            <a:r>
              <a:rPr lang="cs-CZ" b="1" dirty="0" smtClean="0"/>
              <a:t>Odchody absolventů do zahraničí 15-20%</a:t>
            </a:r>
          </a:p>
          <a:p>
            <a:pPr marL="457200" lvl="1" indent="0">
              <a:buFontTx/>
              <a:buNone/>
              <a:defRPr/>
            </a:pPr>
            <a:r>
              <a:rPr lang="cs-CZ" b="1" dirty="0" smtClean="0"/>
              <a:t>	Maďarsko až 50% </a:t>
            </a:r>
          </a:p>
        </p:txBody>
      </p:sp>
    </p:spTree>
    <p:extLst>
      <p:ext uri="{BB962C8B-B14F-4D97-AF65-F5344CB8AC3E}">
        <p14:creationId xmlns:p14="http://schemas.microsoft.com/office/powerpoint/2010/main" xmlns="" val="563029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363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88913"/>
            <a:ext cx="8713787" cy="1143000"/>
          </a:xfrm>
        </p:spPr>
        <p:txBody>
          <a:bodyPr/>
          <a:lstStyle/>
          <a:p>
            <a:pPr eaLnBrk="1" hangingPunct="1">
              <a:defRPr/>
            </a:pPr>
            <a:r>
              <a:rPr lang="cs-CZ" sz="4000" b="1" dirty="0" smtClean="0"/>
              <a:t/>
            </a:r>
            <a:br>
              <a:rPr lang="cs-CZ" sz="4000" b="1" dirty="0" smtClean="0"/>
            </a:br>
            <a:r>
              <a:rPr lang="cs-CZ" sz="4000" b="1" dirty="0" smtClean="0"/>
              <a:t/>
            </a:r>
            <a:br>
              <a:rPr lang="cs-CZ" sz="4000" b="1" dirty="0" smtClean="0"/>
            </a:br>
            <a:r>
              <a:rPr lang="cs-CZ" sz="4000" b="1" dirty="0" smtClean="0"/>
              <a:t>Lékařské fakulty 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57338"/>
            <a:ext cx="7772400" cy="48958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Char char="-"/>
              <a:defRPr/>
            </a:pPr>
            <a:endParaRPr lang="cs-CZ" b="1" dirty="0" smtClean="0"/>
          </a:p>
          <a:p>
            <a:pPr eaLnBrk="1" hangingPunct="1">
              <a:lnSpc>
                <a:spcPct val="80000"/>
              </a:lnSpc>
              <a:buFontTx/>
              <a:buChar char="-"/>
              <a:defRPr/>
            </a:pPr>
            <a:r>
              <a:rPr lang="cs-CZ" b="1" dirty="0" smtClean="0"/>
              <a:t>Výuka</a:t>
            </a:r>
          </a:p>
          <a:p>
            <a:pPr lvl="1" eaLnBrk="1" hangingPunct="1">
              <a:lnSpc>
                <a:spcPct val="80000"/>
              </a:lnSpc>
              <a:buFontTx/>
              <a:buChar char="-"/>
              <a:defRPr/>
            </a:pPr>
            <a:r>
              <a:rPr lang="cs-CZ" b="1" dirty="0" smtClean="0"/>
              <a:t>Nové přístupy – aktualizace </a:t>
            </a:r>
            <a:r>
              <a:rPr lang="cs-CZ" b="1" dirty="0" err="1" smtClean="0"/>
              <a:t>curricula</a:t>
            </a:r>
            <a:endParaRPr lang="cs-CZ" b="1" dirty="0" smtClean="0"/>
          </a:p>
          <a:p>
            <a:pPr lvl="2" eaLnBrk="1" hangingPunct="1">
              <a:lnSpc>
                <a:spcPct val="80000"/>
              </a:lnSpc>
              <a:buFontTx/>
              <a:buChar char="-"/>
              <a:defRPr/>
            </a:pPr>
            <a:r>
              <a:rPr lang="cs-CZ" b="1" dirty="0" smtClean="0"/>
              <a:t>Nelze naučit vše</a:t>
            </a:r>
          </a:p>
          <a:p>
            <a:pPr lvl="2" eaLnBrk="1" hangingPunct="1">
              <a:lnSpc>
                <a:spcPct val="80000"/>
              </a:lnSpc>
              <a:buFontTx/>
              <a:buChar char="-"/>
              <a:defRPr/>
            </a:pPr>
            <a:r>
              <a:rPr lang="cs-CZ" b="1" dirty="0" smtClean="0"/>
              <a:t>Orientace na podstatné informace</a:t>
            </a:r>
          </a:p>
          <a:p>
            <a:pPr lvl="2" eaLnBrk="1" hangingPunct="1">
              <a:lnSpc>
                <a:spcPct val="80000"/>
              </a:lnSpc>
              <a:buFontTx/>
              <a:buChar char="-"/>
              <a:defRPr/>
            </a:pPr>
            <a:r>
              <a:rPr lang="cs-CZ" b="1" dirty="0" smtClean="0"/>
              <a:t>Připravit studenty na celoživotní vzdělávání </a:t>
            </a:r>
          </a:p>
          <a:p>
            <a:pPr lvl="2" eaLnBrk="1" hangingPunct="1">
              <a:lnSpc>
                <a:spcPct val="80000"/>
              </a:lnSpc>
              <a:buFontTx/>
              <a:buChar char="-"/>
              <a:defRPr/>
            </a:pPr>
            <a:r>
              <a:rPr lang="cs-CZ" b="1" dirty="0" smtClean="0"/>
              <a:t>Rychlý rozvoj technologií </a:t>
            </a:r>
          </a:p>
          <a:p>
            <a:pPr lvl="2" eaLnBrk="1" hangingPunct="1">
              <a:lnSpc>
                <a:spcPct val="80000"/>
              </a:lnSpc>
              <a:buFontTx/>
              <a:buChar char="-"/>
              <a:defRPr/>
            </a:pPr>
            <a:r>
              <a:rPr lang="cs-CZ" b="1" dirty="0" smtClean="0"/>
              <a:t>Informace zastarávají velmi rychle </a:t>
            </a:r>
          </a:p>
          <a:p>
            <a:pPr lvl="1" eaLnBrk="1" hangingPunct="1">
              <a:lnSpc>
                <a:spcPct val="80000"/>
              </a:lnSpc>
              <a:buFontTx/>
              <a:buChar char="-"/>
              <a:defRPr/>
            </a:pPr>
            <a:r>
              <a:rPr lang="cs-CZ" b="1" dirty="0" smtClean="0"/>
              <a:t>e-</a:t>
            </a:r>
            <a:r>
              <a:rPr lang="cs-CZ" b="1" dirty="0" err="1" smtClean="0"/>
              <a:t>learning</a:t>
            </a:r>
            <a:endParaRPr lang="cs-CZ" b="1" dirty="0" smtClean="0"/>
          </a:p>
          <a:p>
            <a:pPr lvl="1" eaLnBrk="1" hangingPunct="1">
              <a:lnSpc>
                <a:spcPct val="80000"/>
              </a:lnSpc>
              <a:buFontTx/>
              <a:buChar char="-"/>
              <a:defRPr/>
            </a:pPr>
            <a:r>
              <a:rPr lang="cs-CZ" b="1" dirty="0" smtClean="0"/>
              <a:t>větší diverzifikace praktické výuky </a:t>
            </a:r>
          </a:p>
          <a:p>
            <a:pPr lvl="1" eaLnBrk="1" hangingPunct="1">
              <a:lnSpc>
                <a:spcPct val="80000"/>
              </a:lnSpc>
              <a:buFontTx/>
              <a:buChar char="-"/>
              <a:defRPr/>
            </a:pPr>
            <a:endParaRPr lang="cs-CZ" b="1" dirty="0" smtClean="0"/>
          </a:p>
          <a:p>
            <a:pPr eaLnBrk="1" hangingPunct="1">
              <a:lnSpc>
                <a:spcPct val="80000"/>
              </a:lnSpc>
              <a:buFontTx/>
              <a:buChar char="-"/>
              <a:defRPr/>
            </a:pPr>
            <a:r>
              <a:rPr lang="cs-CZ" b="1" dirty="0" smtClean="0"/>
              <a:t>Personál </a:t>
            </a:r>
          </a:p>
          <a:p>
            <a:pPr lvl="1" eaLnBrk="1" hangingPunct="1">
              <a:lnSpc>
                <a:spcPct val="80000"/>
              </a:lnSpc>
              <a:buFontTx/>
              <a:buChar char="-"/>
              <a:defRPr/>
            </a:pPr>
            <a:r>
              <a:rPr lang="cs-CZ" b="1" dirty="0" smtClean="0"/>
              <a:t>Kvalitní tým odborníků</a:t>
            </a:r>
          </a:p>
          <a:p>
            <a:pPr lvl="1" eaLnBrk="1" hangingPunct="1">
              <a:lnSpc>
                <a:spcPct val="80000"/>
              </a:lnSpc>
              <a:buFontTx/>
              <a:buChar char="-"/>
              <a:defRPr/>
            </a:pPr>
            <a:endParaRPr lang="cs-CZ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3871053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61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8893175" cy="1143000"/>
          </a:xfrm>
        </p:spPr>
        <p:txBody>
          <a:bodyPr/>
          <a:lstStyle/>
          <a:p>
            <a:pPr>
              <a:defRPr/>
            </a:pPr>
            <a:r>
              <a:rPr lang="cs-CZ" sz="4000" dirty="0" smtClean="0"/>
              <a:t/>
            </a:r>
            <a:br>
              <a:rPr lang="cs-CZ" sz="4000" dirty="0" smtClean="0"/>
            </a:br>
            <a:r>
              <a:rPr lang="cs-CZ" sz="4000" dirty="0"/>
              <a:t/>
            </a:r>
            <a:br>
              <a:rPr lang="cs-CZ" sz="4000" dirty="0"/>
            </a:br>
            <a:r>
              <a:rPr lang="cs-CZ" sz="4000" dirty="0" smtClean="0"/>
              <a:t>Proč klesá zájem a část absolventů odchází do zahraničí ? 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492896"/>
            <a:ext cx="8229600" cy="396026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cs-CZ" sz="2800" dirty="0" smtClean="0"/>
              <a:t>Nedostatek lékařů je problémem globálním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cs-CZ" dirty="0"/>
              <a:t>Reálné postavení lékaře ve společnosti a vztah společnosti k lékařům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cs-CZ" dirty="0"/>
              <a:t>Nejasnosti systému specializačního vzdělávání a nestabilita – několik změn za posledních 5 let </a:t>
            </a:r>
          </a:p>
          <a:p>
            <a:pPr>
              <a:lnSpc>
                <a:spcPct val="80000"/>
              </a:lnSpc>
            </a:pPr>
            <a:r>
              <a:rPr lang="cs-CZ" sz="2800" dirty="0" smtClean="0"/>
              <a:t>Financování – residenční místa ??</a:t>
            </a:r>
          </a:p>
          <a:p>
            <a:pPr>
              <a:lnSpc>
                <a:spcPct val="80000"/>
              </a:lnSpc>
            </a:pPr>
            <a:r>
              <a:rPr lang="cs-CZ" sz="2800" dirty="0" smtClean="0"/>
              <a:t>Délka a náročnost studia a přípravy </a:t>
            </a:r>
          </a:p>
          <a:p>
            <a:pPr lvl="1">
              <a:lnSpc>
                <a:spcPct val="80000"/>
              </a:lnSpc>
            </a:pPr>
            <a:r>
              <a:rPr lang="cs-CZ" sz="2400" dirty="0" smtClean="0"/>
              <a:t>6 + 5 let (věk 19 + 11 let = 30 let !!)</a:t>
            </a:r>
          </a:p>
          <a:p>
            <a:pPr>
              <a:lnSpc>
                <a:spcPct val="80000"/>
              </a:lnSpc>
            </a:pPr>
            <a:r>
              <a:rPr lang="cs-CZ" sz="2800" dirty="0" smtClean="0"/>
              <a:t>Mzdové ohodnocení </a:t>
            </a:r>
          </a:p>
          <a:p>
            <a:pPr lvl="1">
              <a:lnSpc>
                <a:spcPct val="80000"/>
              </a:lnSpc>
            </a:pPr>
            <a:r>
              <a:rPr lang="cs-CZ" sz="2400" dirty="0" smtClean="0"/>
              <a:t>Absolvent v ČR cca 20 000,- Kč / Německo 70 000,- Kč</a:t>
            </a:r>
          </a:p>
          <a:p>
            <a:pPr lvl="1">
              <a:lnSpc>
                <a:spcPct val="80000"/>
              </a:lnSpc>
            </a:pPr>
            <a:endParaRPr lang="cs-CZ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856478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3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 sz="4000" b="1" smtClean="0"/>
              <a:t>Celoživotní a kvalifikační vzdělávání 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smtClean="0"/>
              <a:t>Specilizační vzdělávání odborníků</a:t>
            </a:r>
          </a:p>
          <a:p>
            <a:pPr eaLnBrk="1" hangingPunct="1"/>
            <a:r>
              <a:rPr lang="cs-CZ" smtClean="0"/>
              <a:t>Celoživotní vzdělávání odborníků </a:t>
            </a:r>
          </a:p>
          <a:p>
            <a:pPr eaLnBrk="1" hangingPunct="1"/>
            <a:r>
              <a:rPr lang="cs-CZ" smtClean="0"/>
              <a:t>Přenos poznatků do společnosti </a:t>
            </a:r>
          </a:p>
          <a:p>
            <a:pPr lvl="1" eaLnBrk="1" hangingPunct="1"/>
            <a:r>
              <a:rPr lang="cs-CZ" smtClean="0"/>
              <a:t>Edukace pacientů</a:t>
            </a:r>
          </a:p>
          <a:p>
            <a:pPr lvl="1" eaLnBrk="1" hangingPunct="1"/>
            <a:endParaRPr lang="cs-CZ" smtClean="0"/>
          </a:p>
          <a:p>
            <a:pPr algn="ctr" eaLnBrk="1" hangingPunct="1">
              <a:buFont typeface="Monotype Sorts" charset="2"/>
              <a:buNone/>
            </a:pPr>
            <a:r>
              <a:rPr lang="cs-CZ" sz="3600" b="1" smtClean="0"/>
              <a:t>Jedno z hlavních poslání lékařských fakult</a:t>
            </a:r>
          </a:p>
        </p:txBody>
      </p:sp>
    </p:spTree>
    <p:extLst>
      <p:ext uri="{BB962C8B-B14F-4D97-AF65-F5344CB8AC3E}">
        <p14:creationId xmlns:p14="http://schemas.microsoft.com/office/powerpoint/2010/main" xmlns="" val="162867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Nadpis 1"/>
          <p:cNvSpPr>
            <a:spLocks noGrp="1"/>
          </p:cNvSpPr>
          <p:nvPr>
            <p:ph type="title" idx="4294967295"/>
          </p:nvPr>
        </p:nvSpPr>
        <p:spPr>
          <a:xfrm>
            <a:off x="684213" y="836712"/>
            <a:ext cx="7704211" cy="936104"/>
          </a:xfrm>
        </p:spPr>
        <p:txBody>
          <a:bodyPr/>
          <a:lstStyle/>
          <a:p>
            <a:r>
              <a:rPr lang="cs-CZ" sz="3600" b="1" dirty="0" smtClean="0">
                <a:latin typeface="Arial" charset="0"/>
              </a:rPr>
              <a:t/>
            </a:r>
            <a:br>
              <a:rPr lang="cs-CZ" sz="3600" b="1" dirty="0" smtClean="0">
                <a:latin typeface="Arial" charset="0"/>
              </a:rPr>
            </a:br>
            <a:r>
              <a:rPr lang="cs-CZ" sz="3600" b="1" dirty="0" smtClean="0">
                <a:latin typeface="Arial" charset="0"/>
              </a:rPr>
              <a:t>Specializační </a:t>
            </a:r>
            <a:r>
              <a:rPr lang="cs-CZ" sz="3600" b="1" dirty="0">
                <a:latin typeface="Arial" charset="0"/>
              </a:rPr>
              <a:t>vzdělávání podle veřejnoprávní smlouvy</a:t>
            </a:r>
          </a:p>
        </p:txBody>
      </p:sp>
      <p:sp>
        <p:nvSpPr>
          <p:cNvPr id="126979" name="Zástupný symbol pro obsah 2"/>
          <p:cNvSpPr>
            <a:spLocks noGrp="1"/>
          </p:cNvSpPr>
          <p:nvPr>
            <p:ph idx="4294967295"/>
          </p:nvPr>
        </p:nvSpPr>
        <p:spPr>
          <a:xfrm>
            <a:off x="457200" y="1844824"/>
            <a:ext cx="8291513" cy="5013176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endParaRPr lang="cs-CZ" sz="2800" b="1" dirty="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cs-CZ" sz="2800" b="1" dirty="0" smtClean="0"/>
              <a:t>27.9.2011 </a:t>
            </a:r>
            <a:r>
              <a:rPr lang="cs-CZ" sz="2800" b="1" dirty="0"/>
              <a:t>podpis VPS mezi MZ ČR a univerzitami (7 LF)</a:t>
            </a:r>
          </a:p>
          <a:p>
            <a:pPr>
              <a:lnSpc>
                <a:spcPct val="90000"/>
              </a:lnSpc>
            </a:pPr>
            <a:r>
              <a:rPr lang="cs-CZ" sz="2800" dirty="0"/>
              <a:t>převedení vybraných činností ve specializačním vzdělávání lékařů a zubních lékařů v 39 z</a:t>
            </a:r>
            <a:r>
              <a:rPr lang="cs-CZ" sz="2800" dirty="0">
                <a:latin typeface="Times New Roman"/>
              </a:rPr>
              <a:t>á</a:t>
            </a:r>
            <a:r>
              <a:rPr lang="cs-CZ" sz="2800" dirty="0"/>
              <a:t>kladn</a:t>
            </a:r>
            <a:r>
              <a:rPr lang="cs-CZ" sz="2800" dirty="0">
                <a:latin typeface="Times New Roman"/>
              </a:rPr>
              <a:t>í</a:t>
            </a:r>
            <a:r>
              <a:rPr lang="cs-CZ" sz="2800" dirty="0"/>
              <a:t>ch specializačních </a:t>
            </a:r>
            <a:r>
              <a:rPr lang="cs-CZ" sz="2800" dirty="0" smtClean="0"/>
              <a:t>oborech </a:t>
            </a:r>
            <a:r>
              <a:rPr lang="cs-CZ" sz="2800" dirty="0"/>
              <a:t>lékařů (krom praktických l</a:t>
            </a:r>
            <a:r>
              <a:rPr lang="cs-CZ" sz="2800" dirty="0">
                <a:latin typeface="Times New Roman"/>
              </a:rPr>
              <a:t>é</a:t>
            </a:r>
            <a:r>
              <a:rPr lang="cs-CZ" sz="2800" dirty="0"/>
              <a:t>kařů) a 3 specializacích zubních lékařů</a:t>
            </a:r>
          </a:p>
          <a:p>
            <a:pPr lvl="1">
              <a:lnSpc>
                <a:spcPct val="90000"/>
              </a:lnSpc>
            </a:pPr>
            <a:r>
              <a:rPr lang="cs-CZ" dirty="0"/>
              <a:t>Zařazování do oborů a evidence lékařů na LF</a:t>
            </a:r>
          </a:p>
          <a:p>
            <a:pPr lvl="1">
              <a:lnSpc>
                <a:spcPct val="90000"/>
              </a:lnSpc>
            </a:pPr>
            <a:r>
              <a:rPr lang="cs-CZ" dirty="0"/>
              <a:t>Uznávání praxe v jiném oboru</a:t>
            </a:r>
          </a:p>
          <a:p>
            <a:pPr lvl="1">
              <a:lnSpc>
                <a:spcPct val="90000"/>
              </a:lnSpc>
            </a:pPr>
            <a:r>
              <a:rPr lang="cs-CZ" dirty="0"/>
              <a:t>Koordinace a organizace povinných vzdělávacích akcí</a:t>
            </a:r>
          </a:p>
          <a:p>
            <a:pPr lvl="1">
              <a:lnSpc>
                <a:spcPct val="90000"/>
              </a:lnSpc>
            </a:pPr>
            <a:r>
              <a:rPr lang="cs-CZ" dirty="0" smtClean="0"/>
              <a:t>A atestačních </a:t>
            </a:r>
            <a:r>
              <a:rPr lang="cs-CZ" dirty="0"/>
              <a:t>zkoušek na základě principu rotace</a:t>
            </a:r>
          </a:p>
        </p:txBody>
      </p:sp>
    </p:spTree>
    <p:extLst>
      <p:ext uri="{BB962C8B-B14F-4D97-AF65-F5344CB8AC3E}">
        <p14:creationId xmlns:p14="http://schemas.microsoft.com/office/powerpoint/2010/main" xmlns="" val="2773535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92696"/>
            <a:ext cx="7956376" cy="864096"/>
          </a:xfrm>
        </p:spPr>
        <p:txBody>
          <a:bodyPr/>
          <a:lstStyle/>
          <a:p>
            <a:r>
              <a:rPr lang="cs-CZ" sz="3600" b="1" dirty="0" smtClean="0">
                <a:latin typeface="Arial" charset="0"/>
              </a:rPr>
              <a:t>Vyhláška č. 361/2010 Sb.</a:t>
            </a:r>
            <a:endParaRPr lang="cs-CZ" sz="3600" b="1" dirty="0">
              <a:latin typeface="Arial" charset="0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772816"/>
            <a:ext cx="7772400" cy="4824834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cs-CZ" sz="2800" b="1" dirty="0"/>
              <a:t>Specializační obory</a:t>
            </a:r>
          </a:p>
          <a:p>
            <a:pPr lvl="2">
              <a:lnSpc>
                <a:spcPct val="90000"/>
              </a:lnSpc>
            </a:pPr>
            <a:r>
              <a:rPr lang="cs-CZ" b="1" dirty="0"/>
              <a:t>41 základních oborů (nově soudní lékařství)</a:t>
            </a:r>
          </a:p>
          <a:p>
            <a:pPr lvl="2">
              <a:lnSpc>
                <a:spcPct val="90000"/>
              </a:lnSpc>
            </a:pPr>
            <a:r>
              <a:rPr lang="cs-CZ" b="1" dirty="0"/>
              <a:t>47 nástavbových oborů</a:t>
            </a:r>
          </a:p>
          <a:p>
            <a:pPr lvl="2">
              <a:lnSpc>
                <a:spcPct val="90000"/>
              </a:lnSpc>
              <a:buFont typeface="Wingdings" pitchFamily="2" charset="2"/>
              <a:buNone/>
            </a:pPr>
            <a:r>
              <a:rPr lang="cs-CZ" b="1" dirty="0"/>
              <a:t>	(nově </a:t>
            </a:r>
            <a:r>
              <a:rPr lang="cs-CZ" b="1" dirty="0" err="1"/>
              <a:t>algeziologie</a:t>
            </a:r>
            <a:r>
              <a:rPr lang="cs-CZ" b="1" dirty="0"/>
              <a:t>, paliativní medicína, klinická výživa a intenzívní metabolická péče, </a:t>
            </a:r>
            <a:r>
              <a:rPr lang="cs-CZ" b="1" dirty="0" err="1"/>
              <a:t>koloproktologie</a:t>
            </a:r>
            <a:r>
              <a:rPr lang="cs-CZ" b="1" dirty="0"/>
              <a:t>, </a:t>
            </a:r>
            <a:r>
              <a:rPr lang="cs-CZ" b="1" dirty="0" err="1"/>
              <a:t>onkochirurgie</a:t>
            </a:r>
            <a:r>
              <a:rPr lang="cs-CZ" b="1" dirty="0"/>
              <a:t>)</a:t>
            </a:r>
          </a:p>
          <a:p>
            <a:pPr>
              <a:lnSpc>
                <a:spcPct val="90000"/>
              </a:lnSpc>
            </a:pPr>
            <a:r>
              <a:rPr lang="cs-CZ" sz="2800" b="1" dirty="0"/>
              <a:t>Základní kmeny (16)</a:t>
            </a:r>
          </a:p>
          <a:p>
            <a:pPr lvl="1">
              <a:lnSpc>
                <a:spcPct val="90000"/>
              </a:lnSpc>
            </a:pPr>
            <a:r>
              <a:rPr lang="cs-CZ" sz="2400" b="1" dirty="0"/>
              <a:t>anesteziologický, gynekologicko-porodnický, hygienický, chirurgický, interní, patologický, pediatrický, psychiatrický, radiologický, všeobecné praktické lékařství</a:t>
            </a:r>
          </a:p>
          <a:p>
            <a:pPr lvl="1">
              <a:lnSpc>
                <a:spcPct val="90000"/>
              </a:lnSpc>
            </a:pPr>
            <a:r>
              <a:rPr lang="cs-CZ" sz="2400" b="1" dirty="0"/>
              <a:t>nově - dermatovenerologický, neurologický, oftalmologický, ortopedický, otorinolaryngologický, urologický</a:t>
            </a:r>
          </a:p>
          <a:p>
            <a:pPr>
              <a:lnSpc>
                <a:spcPct val="90000"/>
              </a:lnSpc>
              <a:buFontTx/>
              <a:buNone/>
            </a:pPr>
            <a:endParaRPr lang="cs-CZ" sz="2800" b="1" dirty="0"/>
          </a:p>
        </p:txBody>
      </p:sp>
    </p:spTree>
    <p:extLst>
      <p:ext uri="{BB962C8B-B14F-4D97-AF65-F5344CB8AC3E}">
        <p14:creationId xmlns:p14="http://schemas.microsoft.com/office/powerpoint/2010/main" xmlns="" val="2516741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066800"/>
          </a:xfrm>
        </p:spPr>
        <p:txBody>
          <a:bodyPr/>
          <a:lstStyle/>
          <a:p>
            <a:r>
              <a:rPr lang="cs-CZ" sz="3200" b="1" dirty="0" smtClean="0">
                <a:latin typeface="Arial" charset="0"/>
              </a:rPr>
              <a:t/>
            </a:r>
            <a:br>
              <a:rPr lang="cs-CZ" sz="3200" b="1" dirty="0" smtClean="0">
                <a:latin typeface="Arial" charset="0"/>
              </a:rPr>
            </a:br>
            <a:r>
              <a:rPr lang="cs-CZ" dirty="0">
                <a:latin typeface="Arial" charset="0"/>
              </a:rPr>
              <a:t/>
            </a:r>
            <a:br>
              <a:rPr lang="cs-CZ" dirty="0">
                <a:latin typeface="Arial" charset="0"/>
              </a:rPr>
            </a:br>
            <a:r>
              <a:rPr lang="cs-CZ" sz="3200" b="1" dirty="0" smtClean="0">
                <a:latin typeface="Arial" charset="0"/>
              </a:rPr>
              <a:t>Certifikát </a:t>
            </a:r>
            <a:r>
              <a:rPr lang="cs-CZ" sz="3200" b="1" dirty="0">
                <a:solidFill>
                  <a:schemeClr val="bg1"/>
                </a:solidFill>
                <a:latin typeface="Arial" charset="0"/>
              </a:rPr>
              <a:t/>
            </a:r>
            <a:br>
              <a:rPr lang="cs-CZ" sz="3200" b="1" dirty="0">
                <a:solidFill>
                  <a:schemeClr val="bg1"/>
                </a:solidFill>
                <a:latin typeface="Arial" charset="0"/>
              </a:rPr>
            </a:br>
            <a:r>
              <a:rPr lang="cs-CZ" sz="3200" b="1" dirty="0">
                <a:solidFill>
                  <a:schemeClr val="bg1"/>
                </a:solidFill>
                <a:latin typeface="Arial" charset="0"/>
              </a:rPr>
              <a:t>po ukončení základního kmene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305800" cy="5105400"/>
          </a:xfrm>
        </p:spPr>
        <p:txBody>
          <a:bodyPr/>
          <a:lstStyle/>
          <a:p>
            <a:pPr>
              <a:buFontTx/>
              <a:buNone/>
            </a:pPr>
            <a:r>
              <a:rPr lang="cs-CZ" sz="2800" dirty="0"/>
              <a:t>Certifikát po absolvování základního kmene = oprávnění k výkonu některých činností bez odborného dohledu</a:t>
            </a:r>
          </a:p>
          <a:p>
            <a:pPr lvl="1"/>
            <a:r>
              <a:rPr lang="cs-CZ" sz="2400" dirty="0"/>
              <a:t>po složení atestace I. stupně</a:t>
            </a:r>
          </a:p>
          <a:p>
            <a:pPr lvl="1"/>
            <a:r>
              <a:rPr lang="cs-CZ" sz="2400" dirty="0"/>
              <a:t>po ukončení společného základu </a:t>
            </a:r>
          </a:p>
          <a:p>
            <a:pPr lvl="1"/>
            <a:r>
              <a:rPr lang="cs-CZ" sz="2400" dirty="0"/>
              <a:t>po absolvování základního kmene testem, kurzem, zhodnocením praxe, výkonů</a:t>
            </a:r>
            <a:r>
              <a:rPr lang="cs-CZ" dirty="0"/>
              <a:t> </a:t>
            </a:r>
          </a:p>
          <a:p>
            <a:r>
              <a:rPr lang="cs-CZ" sz="2800" dirty="0"/>
              <a:t>Na základě žádosti a doložených dokladů vydá:</a:t>
            </a:r>
          </a:p>
          <a:p>
            <a:pPr lvl="1"/>
            <a:r>
              <a:rPr lang="cs-CZ" sz="2400" dirty="0"/>
              <a:t>IPVZ u atestací I. stupně</a:t>
            </a:r>
          </a:p>
          <a:p>
            <a:pPr lvl="1"/>
            <a:r>
              <a:rPr lang="cs-CZ" sz="2400" dirty="0"/>
              <a:t>LF / IPVZ – pokud je lékař v evidenci LF / IPVZ</a:t>
            </a:r>
          </a:p>
          <a:p>
            <a:pPr>
              <a:buFontTx/>
              <a:buNone/>
            </a:pP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xmlns="" val="3740758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143&quot;&gt;&lt;property id=&quot;20148&quot; value=&quot;5&quot;/&gt;&lt;property id=&quot;20300&quot; value=&quot;Slide 2&quot;/&gt;&lt;property id=&quot;20307&quot; value=&quot;277&quot;/&gt;&lt;/object&gt;&lt;object type=&quot;3&quot; unique_id=&quot;10151&quot;&gt;&lt;property id=&quot;20148&quot; value=&quot;5&quot;/&gt;&lt;property id=&quot;20300&quot; value=&quot;Slide 1&quot;/&gt;&lt;property id=&quot;20307&quot; value=&quot;280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Prezentace 1. LF UK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ak">
      <a:majorFont>
        <a:latin typeface="Myriad Pro"/>
        <a:ea typeface=""/>
        <a:cs typeface=""/>
      </a:majorFont>
      <a:minorFont>
        <a:latin typeface="Myriad Pro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483</TotalTime>
  <Words>523</Words>
  <Application>Microsoft Office PowerPoint</Application>
  <PresentationFormat>Předvádění na obrazovce (4:3)</PresentationFormat>
  <Paragraphs>101</Paragraphs>
  <Slides>13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Prezentace 1. LF UK</vt:lpstr>
      <vt:lpstr>Řízení lidských zdrojů   Bezpečnost pro pacienty  Kvalita péče   VZDĚLÁNÍ !!! </vt:lpstr>
      <vt:lpstr>Třístupňový sytém vzdělávání  </vt:lpstr>
      <vt:lpstr>Vzdělávání – pregraduální  </vt:lpstr>
      <vt:lpstr>  Lékařské fakulty </vt:lpstr>
      <vt:lpstr>  Proč klesá zájem a část absolventů odchází do zahraničí ? </vt:lpstr>
      <vt:lpstr>Celoživotní a kvalifikační vzdělávání </vt:lpstr>
      <vt:lpstr> Specializační vzdělávání podle veřejnoprávní smlouvy</vt:lpstr>
      <vt:lpstr>Vyhláška č. 361/2010 Sb.</vt:lpstr>
      <vt:lpstr>  Certifikát  po ukončení základního kmene</vt:lpstr>
      <vt:lpstr>Specializační vzdělávání lékařů v současné době</vt:lpstr>
      <vt:lpstr>  Problémy a otázky </vt:lpstr>
      <vt:lpstr>     Kvalita ve zdravotnictví  Klíčová role kvalifikovaného vzdělaného týmu  efektivní a včasná diagnostika  účinná a správně volená léčba pozitivní výsledek léčby bez komplikací, nežádoucích účinků  s kladnými ekonomickými dopady</vt:lpstr>
      <vt:lpstr>Snímek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lukáš</dc:creator>
  <cp:lastModifiedBy>Jája a Pája</cp:lastModifiedBy>
  <cp:revision>69</cp:revision>
  <dcterms:created xsi:type="dcterms:W3CDTF">2011-09-16T08:15:39Z</dcterms:created>
  <dcterms:modified xsi:type="dcterms:W3CDTF">2012-11-01T12:46:04Z</dcterms:modified>
</cp:coreProperties>
</file>