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Default Extension="mp4" ContentType="vide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40" r:id="rId1"/>
  </p:sldMasterIdLst>
  <p:notesMasterIdLst>
    <p:notesMasterId r:id="rId12"/>
  </p:notesMasterIdLst>
  <p:handoutMasterIdLst>
    <p:handoutMasterId r:id="rId13"/>
  </p:handoutMasterIdLst>
  <p:sldIdLst>
    <p:sldId id="330" r:id="rId2"/>
    <p:sldId id="418" r:id="rId3"/>
    <p:sldId id="417" r:id="rId4"/>
    <p:sldId id="412" r:id="rId5"/>
    <p:sldId id="416" r:id="rId6"/>
    <p:sldId id="406" r:id="rId7"/>
    <p:sldId id="407" r:id="rId8"/>
    <p:sldId id="419" r:id="rId9"/>
    <p:sldId id="409" r:id="rId10"/>
    <p:sldId id="410" r:id="rId11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808387"/>
    <a:srgbClr val="F7F7F7"/>
    <a:srgbClr val="0783D7"/>
    <a:srgbClr val="ACCFEF"/>
    <a:srgbClr val="064E99"/>
    <a:srgbClr val="0463A4"/>
    <a:srgbClr val="075F95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71708" autoAdjust="0"/>
  </p:normalViewPr>
  <p:slideViewPr>
    <p:cSldViewPr snapToGrid="0">
      <p:cViewPr varScale="1">
        <p:scale>
          <a:sx n="52" d="100"/>
          <a:sy n="52" d="100"/>
        </p:scale>
        <p:origin x="-1020" y="54"/>
      </p:cViewPr>
      <p:guideLst>
        <p:guide orient="horz" pos="3264"/>
        <p:guide pos="4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209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9D73B1CE-1CFE-4AE9-8260-46AC130EC5C9}" type="datetime1">
              <a:rPr lang="en-US"/>
              <a:pPr>
                <a:defRPr/>
              </a:pPr>
              <a:t>11/27/2012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28003698-A5A6-44E0-8192-AC319A37F6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722879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BD879C85-DA38-4947-ADC4-70D42C045640}" type="datetime1">
              <a:rPr lang="en-US"/>
              <a:pPr>
                <a:defRPr/>
              </a:pPr>
              <a:t>11/27/2012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fld id="{88ACAAD5-9004-4352-92BE-1C07C5A053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551038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ＭＳ Ｐゴシック" pitchFamily="97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Nápad</a:t>
            </a:r>
            <a:r>
              <a:rPr lang="en-US" dirty="0" smtClean="0"/>
              <a:t> </a:t>
            </a:r>
            <a:r>
              <a:rPr lang="en-US" dirty="0" err="1" smtClean="0"/>
              <a:t>Movemberu</a:t>
            </a:r>
            <a:r>
              <a:rPr lang="en-US" dirty="0" smtClean="0"/>
              <a:t> </a:t>
            </a:r>
            <a:r>
              <a:rPr lang="en-US" dirty="0" err="1" smtClean="0"/>
              <a:t>poprvé</a:t>
            </a:r>
            <a:r>
              <a:rPr lang="en-US" dirty="0" smtClean="0"/>
              <a:t> </a:t>
            </a:r>
            <a:r>
              <a:rPr lang="en-US" dirty="0" err="1" smtClean="0"/>
              <a:t>vznikl</a:t>
            </a:r>
            <a:r>
              <a:rPr lang="en-US" dirty="0" smtClean="0"/>
              <a:t> v </a:t>
            </a:r>
            <a:r>
              <a:rPr lang="en-US" dirty="0" err="1" smtClean="0"/>
              <a:t>roce</a:t>
            </a:r>
            <a:r>
              <a:rPr lang="en-US" dirty="0" smtClean="0"/>
              <a:t> 2003 u </a:t>
            </a:r>
            <a:r>
              <a:rPr lang="en-US" dirty="0" err="1" smtClean="0"/>
              <a:t>piva</a:t>
            </a:r>
            <a:r>
              <a:rPr lang="en-US" dirty="0" smtClean="0"/>
              <a:t> v Melbourne v </a:t>
            </a:r>
            <a:r>
              <a:rPr lang="en-US" dirty="0" err="1" smtClean="0"/>
              <a:t>Austrálii</a:t>
            </a:r>
            <a:r>
              <a:rPr lang="en-US" dirty="0" smtClean="0"/>
              <a:t>. </a:t>
            </a:r>
            <a:r>
              <a:rPr lang="en-US" dirty="0" err="1" smtClean="0"/>
              <a:t>Plán</a:t>
            </a:r>
            <a:r>
              <a:rPr lang="en-US" dirty="0" smtClean="0"/>
              <a:t> to </a:t>
            </a:r>
            <a:r>
              <a:rPr lang="en-US" dirty="0" err="1" smtClean="0"/>
              <a:t>byl</a:t>
            </a:r>
            <a:r>
              <a:rPr lang="en-US" dirty="0" smtClean="0"/>
              <a:t> </a:t>
            </a:r>
            <a:r>
              <a:rPr lang="en-US" dirty="0" err="1" smtClean="0"/>
              <a:t>jednoduchý</a:t>
            </a:r>
            <a:r>
              <a:rPr lang="en-US" dirty="0" smtClean="0"/>
              <a:t> – </a:t>
            </a:r>
            <a:r>
              <a:rPr lang="en-US" dirty="0" err="1" smtClean="0"/>
              <a:t>vrátit</a:t>
            </a:r>
            <a:r>
              <a:rPr lang="en-US" dirty="0" smtClean="0"/>
              <a:t> </a:t>
            </a:r>
            <a:r>
              <a:rPr lang="en-US" dirty="0" err="1" smtClean="0"/>
              <a:t>zpět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scénu</a:t>
            </a:r>
            <a:r>
              <a:rPr lang="en-US" dirty="0" smtClean="0"/>
              <a:t> </a:t>
            </a:r>
            <a:r>
              <a:rPr lang="en-US" dirty="0" err="1" smtClean="0"/>
              <a:t>knír</a:t>
            </a:r>
            <a:r>
              <a:rPr lang="en-US" dirty="0" smtClean="0"/>
              <a:t>, </a:t>
            </a:r>
            <a:r>
              <a:rPr lang="en-US" dirty="0" err="1" smtClean="0"/>
              <a:t>spíš</a:t>
            </a:r>
            <a:r>
              <a:rPr lang="en-US" dirty="0" smtClean="0"/>
              <a:t> </a:t>
            </a:r>
            <a:r>
              <a:rPr lang="en-US" dirty="0" err="1" smtClean="0"/>
              <a:t>jako</a:t>
            </a:r>
            <a:r>
              <a:rPr lang="en-US" dirty="0" smtClean="0"/>
              <a:t> </a:t>
            </a:r>
            <a:r>
              <a:rPr lang="en-US" dirty="0" err="1" smtClean="0"/>
              <a:t>žert</a:t>
            </a:r>
            <a:r>
              <a:rPr lang="en-US" dirty="0" smtClean="0"/>
              <a:t> a </a:t>
            </a:r>
            <a:r>
              <a:rPr lang="en-US" dirty="0" err="1" smtClean="0"/>
              <a:t>přitom</a:t>
            </a:r>
            <a:r>
              <a:rPr lang="en-US" dirty="0" smtClean="0"/>
              <a:t> </a:t>
            </a:r>
            <a:r>
              <a:rPr lang="en-US" dirty="0" err="1" smtClean="0"/>
              <a:t>udělat</a:t>
            </a:r>
            <a:r>
              <a:rPr lang="en-US" dirty="0" smtClean="0"/>
              <a:t> </a:t>
            </a:r>
            <a:r>
              <a:rPr lang="en-US" dirty="0" err="1" smtClean="0"/>
              <a:t>něco</a:t>
            </a:r>
            <a:r>
              <a:rPr lang="en-US" dirty="0" smtClean="0"/>
              <a:t> pro </a:t>
            </a:r>
            <a:r>
              <a:rPr lang="en-US" dirty="0" err="1" smtClean="0"/>
              <a:t>mužské</a:t>
            </a:r>
            <a:r>
              <a:rPr lang="en-US" dirty="0" smtClean="0"/>
              <a:t> </a:t>
            </a:r>
            <a:r>
              <a:rPr lang="en-US" dirty="0" err="1" smtClean="0"/>
              <a:t>zdraví</a:t>
            </a:r>
            <a:r>
              <a:rPr lang="en-US" dirty="0" smtClean="0"/>
              <a:t>. V </a:t>
            </a:r>
            <a:r>
              <a:rPr lang="en-US" dirty="0" err="1" smtClean="0"/>
              <a:t>roce</a:t>
            </a:r>
            <a:r>
              <a:rPr lang="en-US" dirty="0" smtClean="0"/>
              <a:t> 2003 se </a:t>
            </a:r>
            <a:r>
              <a:rPr lang="en-US" dirty="0" err="1" smtClean="0"/>
              <a:t>nevybraly</a:t>
            </a:r>
            <a:r>
              <a:rPr lang="en-US" dirty="0" smtClean="0"/>
              <a:t> </a:t>
            </a:r>
            <a:r>
              <a:rPr lang="en-US" dirty="0" err="1" smtClean="0"/>
              <a:t>žádné</a:t>
            </a:r>
            <a:r>
              <a:rPr lang="en-US" dirty="0" smtClean="0"/>
              <a:t> </a:t>
            </a:r>
            <a:r>
              <a:rPr lang="en-US" dirty="0" err="1" smtClean="0"/>
              <a:t>peníze</a:t>
            </a:r>
            <a:r>
              <a:rPr lang="en-US" dirty="0" smtClean="0"/>
              <a:t>, ale </a:t>
            </a:r>
            <a:r>
              <a:rPr lang="en-US" dirty="0" err="1" smtClean="0"/>
              <a:t>chlapi</a:t>
            </a:r>
            <a:r>
              <a:rPr lang="en-US" dirty="0" smtClean="0"/>
              <a:t>, </a:t>
            </a:r>
            <a:r>
              <a:rPr lang="en-US" dirty="0" err="1" smtClean="0"/>
              <a:t>kteří</a:t>
            </a:r>
            <a:r>
              <a:rPr lang="en-US" dirty="0" smtClean="0"/>
              <a:t> </a:t>
            </a:r>
            <a:r>
              <a:rPr lang="en-US" dirty="0" err="1" smtClean="0"/>
              <a:t>stáli</a:t>
            </a:r>
            <a:r>
              <a:rPr lang="en-US" dirty="0" smtClean="0"/>
              <a:t> </a:t>
            </a:r>
            <a:r>
              <a:rPr lang="en-US" dirty="0" err="1" smtClean="0"/>
              <a:t>za</a:t>
            </a:r>
            <a:r>
              <a:rPr lang="en-US" dirty="0" smtClean="0"/>
              <a:t> Mo, </a:t>
            </a:r>
            <a:r>
              <a:rPr lang="en-US" dirty="0" err="1" smtClean="0"/>
              <a:t>zjistili</a:t>
            </a:r>
            <a:r>
              <a:rPr lang="en-US" dirty="0" smtClean="0"/>
              <a:t>, </a:t>
            </a:r>
            <a:r>
              <a:rPr lang="en-US" dirty="0" err="1" smtClean="0"/>
              <a:t>jak</a:t>
            </a:r>
            <a:r>
              <a:rPr lang="en-US" dirty="0" smtClean="0"/>
              <a:t> </a:t>
            </a:r>
            <a:r>
              <a:rPr lang="en-US" dirty="0" err="1" smtClean="0"/>
              <a:t>ohromný</a:t>
            </a:r>
            <a:r>
              <a:rPr lang="en-US" dirty="0" smtClean="0"/>
              <a:t> </a:t>
            </a:r>
            <a:r>
              <a:rPr lang="en-US" dirty="0" err="1" smtClean="0"/>
              <a:t>potenciál</a:t>
            </a:r>
            <a:r>
              <a:rPr lang="en-US" dirty="0" smtClean="0"/>
              <a:t> </a:t>
            </a:r>
            <a:r>
              <a:rPr lang="en-US" dirty="0" err="1" smtClean="0"/>
              <a:t>má</a:t>
            </a:r>
            <a:r>
              <a:rPr lang="en-US" dirty="0" smtClean="0"/>
              <a:t> </a:t>
            </a:r>
            <a:r>
              <a:rPr lang="en-US" dirty="0" err="1" smtClean="0"/>
              <a:t>knír</a:t>
            </a:r>
            <a:r>
              <a:rPr lang="en-US" dirty="0" smtClean="0"/>
              <a:t> k </a:t>
            </a:r>
            <a:r>
              <a:rPr lang="en-US" dirty="0" err="1" smtClean="0"/>
              <a:t>tomu</a:t>
            </a:r>
            <a:r>
              <a:rPr lang="en-US" dirty="0" smtClean="0"/>
              <a:t>, </a:t>
            </a:r>
            <a:r>
              <a:rPr lang="en-US" dirty="0" err="1" smtClean="0"/>
              <a:t>aby</a:t>
            </a:r>
            <a:r>
              <a:rPr lang="en-US" dirty="0" smtClean="0"/>
              <a:t> </a:t>
            </a:r>
            <a:r>
              <a:rPr lang="en-US" dirty="0" err="1" smtClean="0"/>
              <a:t>vyprovokoval</a:t>
            </a:r>
            <a:r>
              <a:rPr lang="en-US" dirty="0" smtClean="0"/>
              <a:t> </a:t>
            </a:r>
            <a:r>
              <a:rPr lang="en-US" dirty="0" err="1" smtClean="0"/>
              <a:t>rozhovor</a:t>
            </a:r>
            <a:r>
              <a:rPr lang="en-US" dirty="0" smtClean="0"/>
              <a:t> o </a:t>
            </a:r>
            <a:r>
              <a:rPr lang="en-US" dirty="0" err="1" smtClean="0"/>
              <a:t>mužském</a:t>
            </a:r>
            <a:r>
              <a:rPr lang="en-US" dirty="0" smtClean="0"/>
              <a:t> </a:t>
            </a:r>
            <a:r>
              <a:rPr lang="en-US" dirty="0" err="1" smtClean="0"/>
              <a:t>zdraví</a:t>
            </a:r>
            <a:r>
              <a:rPr lang="en-US" dirty="0" smtClean="0"/>
              <a:t>. </a:t>
            </a:r>
            <a:r>
              <a:rPr lang="en-US" dirty="0" err="1" smtClean="0"/>
              <a:t>Inspirováni</a:t>
            </a:r>
            <a:r>
              <a:rPr lang="en-US" dirty="0" smtClean="0"/>
              <a:t> </a:t>
            </a:r>
            <a:r>
              <a:rPr lang="en-US" dirty="0" err="1" smtClean="0"/>
              <a:t>ženami</a:t>
            </a:r>
            <a:r>
              <a:rPr lang="en-US" dirty="0" smtClean="0"/>
              <a:t>, </a:t>
            </a:r>
            <a:r>
              <a:rPr lang="en-US" dirty="0" err="1" smtClean="0"/>
              <a:t>které</a:t>
            </a:r>
            <a:r>
              <a:rPr lang="en-US" dirty="0" smtClean="0"/>
              <a:t> je </a:t>
            </a:r>
            <a:r>
              <a:rPr lang="en-US" dirty="0" err="1" smtClean="0"/>
              <a:t>obklopovaly</a:t>
            </a:r>
            <a:r>
              <a:rPr lang="en-US" dirty="0" smtClean="0"/>
              <a:t> a </a:t>
            </a:r>
            <a:r>
              <a:rPr lang="en-US" dirty="0" err="1" smtClean="0"/>
              <a:t>které</a:t>
            </a:r>
            <a:r>
              <a:rPr lang="en-US" dirty="0" smtClean="0"/>
              <a:t> </a:t>
            </a:r>
            <a:r>
              <a:rPr lang="en-US" dirty="0" err="1" smtClean="0"/>
              <a:t>již</a:t>
            </a:r>
            <a:r>
              <a:rPr lang="en-US" dirty="0" smtClean="0"/>
              <a:t> </a:t>
            </a:r>
            <a:r>
              <a:rPr lang="en-US" dirty="0" err="1" smtClean="0"/>
              <a:t>učinily</a:t>
            </a:r>
            <a:r>
              <a:rPr lang="en-US" dirty="0" smtClean="0"/>
              <a:t> </a:t>
            </a:r>
            <a:r>
              <a:rPr lang="en-US" dirty="0" err="1" smtClean="0"/>
              <a:t>mnoho</a:t>
            </a:r>
            <a:r>
              <a:rPr lang="en-US" dirty="0" smtClean="0"/>
              <a:t> pro </a:t>
            </a:r>
            <a:r>
              <a:rPr lang="en-US" dirty="0" err="1" smtClean="0"/>
              <a:t>boj</a:t>
            </a:r>
            <a:r>
              <a:rPr lang="en-US" dirty="0" smtClean="0"/>
              <a:t> s </a:t>
            </a:r>
            <a:r>
              <a:rPr lang="en-US" dirty="0" err="1" smtClean="0"/>
              <a:t>rakovinou</a:t>
            </a:r>
            <a:r>
              <a:rPr lang="en-US" dirty="0" smtClean="0"/>
              <a:t> </a:t>
            </a:r>
            <a:r>
              <a:rPr lang="en-US" dirty="0" err="1" smtClean="0"/>
              <a:t>prsu</a:t>
            </a:r>
            <a:r>
              <a:rPr lang="en-US" dirty="0" smtClean="0"/>
              <a:t>, se </a:t>
            </a:r>
            <a:r>
              <a:rPr lang="en-US" dirty="0" err="1" smtClean="0"/>
              <a:t>vydali</a:t>
            </a:r>
            <a:r>
              <a:rPr lang="en-US" dirty="0" smtClean="0"/>
              <a:t> Mo </a:t>
            </a:r>
            <a:r>
              <a:rPr lang="en-US" dirty="0" err="1" smtClean="0"/>
              <a:t>bráchové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cestu</a:t>
            </a:r>
            <a:r>
              <a:rPr lang="en-US" dirty="0" smtClean="0"/>
              <a:t> </a:t>
            </a:r>
            <a:r>
              <a:rPr lang="en-US" dirty="0" err="1" smtClean="0"/>
              <a:t>vytvořit</a:t>
            </a:r>
            <a:r>
              <a:rPr lang="en-US" dirty="0" smtClean="0"/>
              <a:t> </a:t>
            </a:r>
            <a:r>
              <a:rPr lang="en-US" dirty="0" err="1" smtClean="0"/>
              <a:t>globální</a:t>
            </a:r>
            <a:r>
              <a:rPr lang="en-US" dirty="0" smtClean="0"/>
              <a:t> </a:t>
            </a:r>
            <a:r>
              <a:rPr lang="en-US" dirty="0" err="1" smtClean="0"/>
              <a:t>mužské</a:t>
            </a:r>
            <a:r>
              <a:rPr lang="en-US" dirty="0" smtClean="0"/>
              <a:t> </a:t>
            </a:r>
            <a:r>
              <a:rPr lang="en-US" dirty="0" err="1" smtClean="0"/>
              <a:t>zdravotní</a:t>
            </a:r>
            <a:r>
              <a:rPr lang="en-US" dirty="0" smtClean="0"/>
              <a:t> </a:t>
            </a:r>
            <a:r>
              <a:rPr lang="en-US" dirty="0" err="1" smtClean="0"/>
              <a:t>hnutí</a:t>
            </a:r>
            <a:r>
              <a:rPr lang="en-US" dirty="0" smtClean="0"/>
              <a:t>.</a:t>
            </a:r>
            <a:endParaRPr lang="cs-CZ" dirty="0" smtClean="0"/>
          </a:p>
          <a:p>
            <a:r>
              <a:rPr lang="en-US" dirty="0" smtClean="0"/>
              <a:t>V </a:t>
            </a:r>
            <a:r>
              <a:rPr lang="en-US" dirty="0" err="1" smtClean="0"/>
              <a:t>roce</a:t>
            </a:r>
            <a:r>
              <a:rPr lang="en-US" dirty="0" smtClean="0"/>
              <a:t> 2004 se </a:t>
            </a:r>
            <a:r>
              <a:rPr lang="en-US" dirty="0" err="1" smtClean="0"/>
              <a:t>kampaň</a:t>
            </a:r>
            <a:r>
              <a:rPr lang="en-US" dirty="0" smtClean="0"/>
              <a:t> </a:t>
            </a:r>
            <a:r>
              <a:rPr lang="en-US" dirty="0" err="1" smtClean="0"/>
              <a:t>vyvinula</a:t>
            </a:r>
            <a:r>
              <a:rPr lang="en-US" dirty="0" smtClean="0"/>
              <a:t> a </a:t>
            </a:r>
            <a:r>
              <a:rPr lang="en-US" dirty="0" err="1" smtClean="0"/>
              <a:t>zaměřila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zvýšení</a:t>
            </a:r>
            <a:r>
              <a:rPr lang="en-US" dirty="0" smtClean="0"/>
              <a:t> </a:t>
            </a:r>
            <a:r>
              <a:rPr lang="en-US" dirty="0" err="1" smtClean="0"/>
              <a:t>povědomí</a:t>
            </a:r>
            <a:r>
              <a:rPr lang="en-US" dirty="0" smtClean="0"/>
              <a:t> a </a:t>
            </a:r>
            <a:r>
              <a:rPr lang="en-US" dirty="0" err="1" smtClean="0"/>
              <a:t>prostředků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boj</a:t>
            </a:r>
            <a:r>
              <a:rPr lang="en-US" dirty="0" smtClean="0"/>
              <a:t> s </a:t>
            </a:r>
            <a:r>
              <a:rPr lang="en-US" dirty="0" err="1" smtClean="0"/>
              <a:t>rakovinou</a:t>
            </a:r>
            <a:r>
              <a:rPr lang="en-US" dirty="0" smtClean="0"/>
              <a:t>, </a:t>
            </a:r>
            <a:r>
              <a:rPr lang="en-US" dirty="0" err="1" smtClean="0"/>
              <a:t>která</a:t>
            </a:r>
            <a:r>
              <a:rPr lang="en-US" dirty="0" smtClean="0"/>
              <a:t> </a:t>
            </a:r>
            <a:r>
              <a:rPr lang="en-US" dirty="0" err="1" smtClean="0"/>
              <a:t>nejvíce</a:t>
            </a:r>
            <a:r>
              <a:rPr lang="en-US" dirty="0" smtClean="0"/>
              <a:t> </a:t>
            </a:r>
            <a:r>
              <a:rPr lang="en-US" dirty="0" err="1" smtClean="0"/>
              <a:t>postihuje</a:t>
            </a:r>
            <a:r>
              <a:rPr lang="en-US" dirty="0" smtClean="0"/>
              <a:t> </a:t>
            </a:r>
            <a:r>
              <a:rPr lang="en-US" dirty="0" err="1" smtClean="0"/>
              <a:t>muže</a:t>
            </a:r>
            <a:r>
              <a:rPr lang="en-US" dirty="0" smtClean="0"/>
              <a:t> – </a:t>
            </a:r>
            <a:r>
              <a:rPr lang="en-US" dirty="0" err="1" smtClean="0"/>
              <a:t>rakovinu</a:t>
            </a:r>
            <a:r>
              <a:rPr lang="en-US" dirty="0" smtClean="0"/>
              <a:t> </a:t>
            </a:r>
            <a:r>
              <a:rPr lang="en-US" dirty="0" err="1" smtClean="0"/>
              <a:t>prostaty</a:t>
            </a:r>
            <a:r>
              <a:rPr lang="en-US" dirty="0" smtClean="0"/>
              <a:t>. 432 Mo </a:t>
            </a:r>
            <a:r>
              <a:rPr lang="en-US" dirty="0" err="1" smtClean="0"/>
              <a:t>bráchů</a:t>
            </a:r>
            <a:r>
              <a:rPr lang="en-US" dirty="0" smtClean="0"/>
              <a:t> se </a:t>
            </a:r>
            <a:r>
              <a:rPr lang="en-US" dirty="0" err="1" smtClean="0"/>
              <a:t>tehdy</a:t>
            </a:r>
            <a:r>
              <a:rPr lang="en-US" dirty="0" smtClean="0"/>
              <a:t> </a:t>
            </a:r>
            <a:r>
              <a:rPr lang="en-US" dirty="0" err="1" smtClean="0"/>
              <a:t>přidalo</a:t>
            </a:r>
            <a:r>
              <a:rPr lang="en-US" dirty="0" smtClean="0"/>
              <a:t> k </a:t>
            </a:r>
            <a:r>
              <a:rPr lang="en-US" dirty="0" err="1" smtClean="0"/>
              <a:t>hnutí</a:t>
            </a:r>
            <a:r>
              <a:rPr lang="en-US" dirty="0" smtClean="0"/>
              <a:t> a </a:t>
            </a:r>
            <a:r>
              <a:rPr lang="en-US" dirty="0" err="1" smtClean="0"/>
              <a:t>vybrali</a:t>
            </a:r>
            <a:r>
              <a:rPr lang="en-US" dirty="0" smtClean="0"/>
              <a:t> 55,000 </a:t>
            </a:r>
            <a:r>
              <a:rPr lang="en-US" dirty="0" err="1" smtClean="0"/>
              <a:t>australských</a:t>
            </a:r>
            <a:r>
              <a:rPr lang="en-US" dirty="0" smtClean="0"/>
              <a:t> </a:t>
            </a:r>
            <a:r>
              <a:rPr lang="en-US" dirty="0" err="1" smtClean="0"/>
              <a:t>dollarů</a:t>
            </a:r>
            <a:r>
              <a:rPr lang="en-US" dirty="0" smtClean="0"/>
              <a:t> pro Prostate Cancer Foundation of Australia – </a:t>
            </a:r>
            <a:r>
              <a:rPr lang="en-US" dirty="0" err="1" smtClean="0"/>
              <a:t>což</a:t>
            </a:r>
            <a:r>
              <a:rPr lang="en-US" dirty="0" smtClean="0"/>
              <a:t> </a:t>
            </a:r>
            <a:r>
              <a:rPr lang="en-US" dirty="0" err="1" smtClean="0"/>
              <a:t>reprezentovalo</a:t>
            </a:r>
            <a:r>
              <a:rPr lang="en-US" dirty="0" smtClean="0"/>
              <a:t> </a:t>
            </a:r>
            <a:r>
              <a:rPr lang="en-US" dirty="0" err="1" smtClean="0"/>
              <a:t>jediný</a:t>
            </a:r>
            <a:r>
              <a:rPr lang="en-US" dirty="0" smtClean="0"/>
              <a:t> </a:t>
            </a:r>
            <a:r>
              <a:rPr lang="en-US" dirty="0" err="1" smtClean="0"/>
              <a:t>největší</a:t>
            </a:r>
            <a:r>
              <a:rPr lang="en-US" dirty="0" smtClean="0"/>
              <a:t> </a:t>
            </a:r>
            <a:r>
              <a:rPr lang="en-US" dirty="0" err="1" smtClean="0"/>
              <a:t>příspěvek</a:t>
            </a:r>
            <a:r>
              <a:rPr lang="en-US" dirty="0" smtClean="0"/>
              <a:t> v </a:t>
            </a:r>
            <a:r>
              <a:rPr lang="en-US" dirty="0" err="1" smtClean="0"/>
              <a:t>celku</a:t>
            </a:r>
            <a:r>
              <a:rPr lang="en-US" dirty="0" smtClean="0"/>
              <a:t>, </a:t>
            </a:r>
            <a:r>
              <a:rPr lang="en-US" dirty="0" err="1" smtClean="0"/>
              <a:t>který</a:t>
            </a:r>
            <a:r>
              <a:rPr lang="en-US" dirty="0" smtClean="0"/>
              <a:t> </a:t>
            </a:r>
            <a:r>
              <a:rPr lang="en-US" dirty="0" err="1" smtClean="0"/>
              <a:t>kdy</a:t>
            </a:r>
            <a:r>
              <a:rPr lang="en-US" dirty="0" smtClean="0"/>
              <a:t> </a:t>
            </a:r>
            <a:r>
              <a:rPr lang="en-US" dirty="0" err="1" smtClean="0"/>
              <a:t>obdrželi</a:t>
            </a:r>
            <a:endParaRPr lang="cs-CZ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ACAAD5-9004-4352-92BE-1C07C5A053B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9226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b="1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56B9A85-4079-4139-89B5-41B04D33205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42944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8ACAAD5-9004-4352-92BE-1C07C5A053B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INE90081_PPT_1a_em-01.jpg"/>
          <p:cNvPicPr>
            <a:picLocks noChangeAspect="1"/>
          </p:cNvPicPr>
          <p:nvPr userDrawn="1"/>
        </p:nvPicPr>
        <p:blipFill>
          <a:blip r:embed="rId2"/>
          <a:srcRect l="320"/>
          <a:stretch>
            <a:fillRect/>
          </a:stretch>
        </p:blipFill>
        <p:spPr bwMode="auto">
          <a:xfrm>
            <a:off x="-7938" y="0"/>
            <a:ext cx="92027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3886200" y="3705131"/>
            <a:ext cx="4818614" cy="455296"/>
          </a:xfrm>
          <a:noFill/>
          <a:ln>
            <a:noFill/>
          </a:ln>
        </p:spPr>
        <p:txBody>
          <a:bodyPr>
            <a:noAutofit/>
          </a:bodyPr>
          <a:lstStyle>
            <a:lvl1pPr algn="r">
              <a:defRPr sz="2400">
                <a:solidFill>
                  <a:srgbClr val="808387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3868186" y="4388074"/>
            <a:ext cx="4818614" cy="336326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lstStyle>
            <a:lvl1pPr marL="0" indent="0" algn="r">
              <a:lnSpc>
                <a:spcPct val="80000"/>
              </a:lnSpc>
              <a:spcBef>
                <a:spcPts val="0"/>
              </a:spcBef>
              <a:buNone/>
              <a:defRPr sz="1800" b="1">
                <a:solidFill>
                  <a:srgbClr val="80838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489" y="6355914"/>
            <a:ext cx="2133023" cy="36550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09D940-D3FD-48AE-9DC5-DC6D7C184B97}" type="datetimeFigureOut">
              <a:rPr lang="en-US"/>
              <a:pPr>
                <a:defRPr/>
              </a:pPr>
              <a:t>11/27/2012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489" y="6355914"/>
            <a:ext cx="2133023" cy="365503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91C437-0D08-4333-B4A3-2EF82BE184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3822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6248400"/>
            <a:ext cx="9144000" cy="609600"/>
          </a:xfrm>
          <a:prstGeom prst="rect">
            <a:avLst/>
          </a:prstGeom>
          <a:gradFill flip="none" rotWithShape="1">
            <a:gsLst>
              <a:gs pos="0">
                <a:srgbClr val="064E99"/>
              </a:gs>
              <a:gs pos="50000">
                <a:srgbClr val="ACCFEF"/>
              </a:gs>
              <a:gs pos="72000">
                <a:schemeClr val="bg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1029" name="Picture 9" descr="INE90081_PPT_1a_em-02.jpg"/>
          <p:cNvPicPr>
            <a:picLocks noChangeAspect="1"/>
          </p:cNvPicPr>
          <p:nvPr userDrawn="1"/>
        </p:nvPicPr>
        <p:blipFill>
          <a:blip r:embed="rId13"/>
          <a:srcRect l="31261" t="9201" r="58728" b="9988"/>
          <a:stretch>
            <a:fillRect/>
          </a:stretch>
        </p:blipFill>
        <p:spPr bwMode="auto">
          <a:xfrm>
            <a:off x="3489325" y="6324600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0" y="6584950"/>
            <a:ext cx="381000" cy="196850"/>
          </a:xfrm>
          <a:prstGeom prst="rect">
            <a:avLst/>
          </a:prstGeom>
        </p:spPr>
        <p:txBody>
          <a:bodyPr/>
          <a:lstStyle>
            <a:lvl1pPr algn="ctr">
              <a:defRPr sz="800"/>
            </a:lvl1pPr>
          </a:lstStyle>
          <a:p>
            <a:pPr>
              <a:defRPr/>
            </a:pPr>
            <a:fld id="{1D66FC3B-96E1-42AF-8D1E-21BCE538D8B6}" type="slidenum">
              <a:rPr lang="en-US" smtClean="0">
                <a:latin typeface="Arial" pitchFamily="34" charset="0"/>
                <a:ea typeface="MS PGothic" pitchFamily="34" charset="-128"/>
                <a:cs typeface="+mn-cs"/>
              </a:rPr>
              <a:pPr>
                <a:defRPr/>
              </a:pPr>
              <a:t>‹#›</a:t>
            </a:fld>
            <a:endParaRPr lang="en-US" dirty="0">
              <a:latin typeface="Arial" pitchFamily="34" charset="0"/>
              <a:ea typeface="MS PGothic" pitchFamily="34" charset="-128"/>
              <a:cs typeface="+mn-cs"/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485900" y="6415088"/>
            <a:ext cx="2000250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1200" dirty="0">
                <a:solidFill>
                  <a:srgbClr val="0783D7"/>
                </a:solidFill>
                <a:latin typeface="Neo Sans Intel" pitchFamily="34" charset="0"/>
                <a:ea typeface="MS PGothic" pitchFamily="34" charset="-128"/>
                <a:cs typeface="+mn-cs"/>
              </a:rPr>
              <a:t>A healthier tomorrow.</a:t>
            </a:r>
          </a:p>
        </p:txBody>
      </p:sp>
      <p:grpSp>
        <p:nvGrpSpPr>
          <p:cNvPr id="11" name="Group 4"/>
          <p:cNvGrpSpPr>
            <a:grpSpLocks noChangeAspect="1"/>
          </p:cNvGrpSpPr>
          <p:nvPr userDrawn="1"/>
        </p:nvGrpSpPr>
        <p:grpSpPr bwMode="auto">
          <a:xfrm>
            <a:off x="8338760" y="6371240"/>
            <a:ext cx="544192" cy="363921"/>
            <a:chOff x="-2554" y="2183"/>
            <a:chExt cx="3381" cy="2261"/>
          </a:xfrm>
          <a:solidFill>
            <a:schemeClr val="bg1"/>
          </a:solidFill>
        </p:grpSpPr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-2554" y="2183"/>
              <a:ext cx="3381" cy="2261"/>
            </a:xfrm>
            <a:custGeom>
              <a:avLst/>
              <a:gdLst/>
              <a:ahLst/>
              <a:cxnLst>
                <a:cxn ang="0">
                  <a:pos x="323" y="795"/>
                </a:cxn>
                <a:cxn ang="0">
                  <a:pos x="209" y="989"/>
                </a:cxn>
                <a:cxn ang="0">
                  <a:pos x="143" y="1214"/>
                </a:cxn>
                <a:cxn ang="0">
                  <a:pos x="144" y="1450"/>
                </a:cxn>
                <a:cxn ang="0">
                  <a:pos x="208" y="1629"/>
                </a:cxn>
                <a:cxn ang="0">
                  <a:pos x="320" y="1771"/>
                </a:cxn>
                <a:cxn ang="0">
                  <a:pos x="473" y="1878"/>
                </a:cxn>
                <a:cxn ang="0">
                  <a:pos x="661" y="1956"/>
                </a:cxn>
                <a:cxn ang="0">
                  <a:pos x="876" y="2005"/>
                </a:cxn>
                <a:cxn ang="0">
                  <a:pos x="1109" y="2028"/>
                </a:cxn>
                <a:cxn ang="0">
                  <a:pos x="1523" y="2023"/>
                </a:cxn>
                <a:cxn ang="0">
                  <a:pos x="1837" y="1984"/>
                </a:cxn>
                <a:cxn ang="0">
                  <a:pos x="2191" y="1902"/>
                </a:cxn>
                <a:cxn ang="0">
                  <a:pos x="2525" y="1787"/>
                </a:cxn>
                <a:cxn ang="0">
                  <a:pos x="2807" y="1649"/>
                </a:cxn>
                <a:cxn ang="0">
                  <a:pos x="2616" y="2002"/>
                </a:cxn>
                <a:cxn ang="0">
                  <a:pos x="2295" y="2115"/>
                </a:cxn>
                <a:cxn ang="0">
                  <a:pos x="1961" y="2198"/>
                </a:cxn>
                <a:cxn ang="0">
                  <a:pos x="1646" y="2244"/>
                </a:cxn>
                <a:cxn ang="0">
                  <a:pos x="1258" y="2261"/>
                </a:cxn>
                <a:cxn ang="0">
                  <a:pos x="915" y="2232"/>
                </a:cxn>
                <a:cxn ang="0">
                  <a:pos x="621" y="2160"/>
                </a:cxn>
                <a:cxn ang="0">
                  <a:pos x="380" y="2049"/>
                </a:cxn>
                <a:cxn ang="0">
                  <a:pos x="196" y="1902"/>
                </a:cxn>
                <a:cxn ang="0">
                  <a:pos x="72" y="1722"/>
                </a:cxn>
                <a:cxn ang="0">
                  <a:pos x="9" y="1501"/>
                </a:cxn>
                <a:cxn ang="0">
                  <a:pos x="9" y="1259"/>
                </a:cxn>
                <a:cxn ang="0">
                  <a:pos x="74" y="1035"/>
                </a:cxn>
                <a:cxn ang="0">
                  <a:pos x="197" y="832"/>
                </a:cxn>
                <a:cxn ang="0">
                  <a:pos x="369" y="649"/>
                </a:cxn>
                <a:cxn ang="0">
                  <a:pos x="2401" y="10"/>
                </a:cxn>
                <a:cxn ang="0">
                  <a:pos x="2668" y="52"/>
                </a:cxn>
                <a:cxn ang="0">
                  <a:pos x="2904" y="130"/>
                </a:cxn>
                <a:cxn ang="0">
                  <a:pos x="3101" y="242"/>
                </a:cxn>
                <a:cxn ang="0">
                  <a:pos x="3253" y="389"/>
                </a:cxn>
                <a:cxn ang="0">
                  <a:pos x="3348" y="573"/>
                </a:cxn>
                <a:cxn ang="0">
                  <a:pos x="3381" y="796"/>
                </a:cxn>
                <a:cxn ang="0">
                  <a:pos x="3346" y="1010"/>
                </a:cxn>
                <a:cxn ang="0">
                  <a:pos x="3258" y="1195"/>
                </a:cxn>
                <a:cxn ang="0">
                  <a:pos x="3130" y="1348"/>
                </a:cxn>
                <a:cxn ang="0">
                  <a:pos x="2979" y="1462"/>
                </a:cxn>
                <a:cxn ang="0">
                  <a:pos x="2872" y="1325"/>
                </a:cxn>
                <a:cxn ang="0">
                  <a:pos x="3042" y="1187"/>
                </a:cxn>
                <a:cxn ang="0">
                  <a:pos x="3156" y="1015"/>
                </a:cxn>
                <a:cxn ang="0">
                  <a:pos x="3206" y="825"/>
                </a:cxn>
                <a:cxn ang="0">
                  <a:pos x="3185" y="628"/>
                </a:cxn>
                <a:cxn ang="0">
                  <a:pos x="3098" y="457"/>
                </a:cxn>
                <a:cxn ang="0">
                  <a:pos x="2957" y="321"/>
                </a:cxn>
                <a:cxn ang="0">
                  <a:pos x="2769" y="220"/>
                </a:cxn>
                <a:cxn ang="0">
                  <a:pos x="2541" y="156"/>
                </a:cxn>
                <a:cxn ang="0">
                  <a:pos x="2285" y="122"/>
                </a:cxn>
                <a:cxn ang="0">
                  <a:pos x="2005" y="124"/>
                </a:cxn>
                <a:cxn ang="0">
                  <a:pos x="1711" y="156"/>
                </a:cxn>
                <a:cxn ang="0">
                  <a:pos x="1412" y="216"/>
                </a:cxn>
                <a:cxn ang="0">
                  <a:pos x="1115" y="308"/>
                </a:cxn>
                <a:cxn ang="0">
                  <a:pos x="828" y="426"/>
                </a:cxn>
                <a:cxn ang="0">
                  <a:pos x="825" y="354"/>
                </a:cxn>
                <a:cxn ang="0">
                  <a:pos x="1109" y="217"/>
                </a:cxn>
                <a:cxn ang="0">
                  <a:pos x="1407" y="114"/>
                </a:cxn>
                <a:cxn ang="0">
                  <a:pos x="1711" y="43"/>
                </a:cxn>
                <a:cxn ang="0">
                  <a:pos x="2015" y="6"/>
                </a:cxn>
              </a:cxnLst>
              <a:rect l="0" t="0" r="r" b="b"/>
              <a:pathLst>
                <a:path w="3381" h="2261">
                  <a:moveTo>
                    <a:pt x="369" y="649"/>
                  </a:moveTo>
                  <a:lnTo>
                    <a:pt x="369" y="740"/>
                  </a:lnTo>
                  <a:lnTo>
                    <a:pt x="323" y="795"/>
                  </a:lnTo>
                  <a:lnTo>
                    <a:pt x="281" y="855"/>
                  </a:lnTo>
                  <a:lnTo>
                    <a:pt x="242" y="920"/>
                  </a:lnTo>
                  <a:lnTo>
                    <a:pt x="209" y="989"/>
                  </a:lnTo>
                  <a:lnTo>
                    <a:pt x="180" y="1063"/>
                  </a:lnTo>
                  <a:lnTo>
                    <a:pt x="159" y="1138"/>
                  </a:lnTo>
                  <a:lnTo>
                    <a:pt x="143" y="1214"/>
                  </a:lnTo>
                  <a:lnTo>
                    <a:pt x="134" y="1293"/>
                  </a:lnTo>
                  <a:lnTo>
                    <a:pt x="134" y="1371"/>
                  </a:lnTo>
                  <a:lnTo>
                    <a:pt x="144" y="1450"/>
                  </a:lnTo>
                  <a:lnTo>
                    <a:pt x="160" y="1514"/>
                  </a:lnTo>
                  <a:lnTo>
                    <a:pt x="180" y="1574"/>
                  </a:lnTo>
                  <a:lnTo>
                    <a:pt x="208" y="1629"/>
                  </a:lnTo>
                  <a:lnTo>
                    <a:pt x="239" y="1681"/>
                  </a:lnTo>
                  <a:lnTo>
                    <a:pt x="277" y="1728"/>
                  </a:lnTo>
                  <a:lnTo>
                    <a:pt x="320" y="1771"/>
                  </a:lnTo>
                  <a:lnTo>
                    <a:pt x="366" y="1810"/>
                  </a:lnTo>
                  <a:lnTo>
                    <a:pt x="418" y="1846"/>
                  </a:lnTo>
                  <a:lnTo>
                    <a:pt x="473" y="1878"/>
                  </a:lnTo>
                  <a:lnTo>
                    <a:pt x="532" y="1907"/>
                  </a:lnTo>
                  <a:lnTo>
                    <a:pt x="595" y="1933"/>
                  </a:lnTo>
                  <a:lnTo>
                    <a:pt x="661" y="1956"/>
                  </a:lnTo>
                  <a:lnTo>
                    <a:pt x="729" y="1974"/>
                  </a:lnTo>
                  <a:lnTo>
                    <a:pt x="801" y="1990"/>
                  </a:lnTo>
                  <a:lnTo>
                    <a:pt x="876" y="2005"/>
                  </a:lnTo>
                  <a:lnTo>
                    <a:pt x="952" y="2015"/>
                  </a:lnTo>
                  <a:lnTo>
                    <a:pt x="1030" y="2023"/>
                  </a:lnTo>
                  <a:lnTo>
                    <a:pt x="1109" y="2028"/>
                  </a:lnTo>
                  <a:lnTo>
                    <a:pt x="1190" y="2032"/>
                  </a:lnTo>
                  <a:lnTo>
                    <a:pt x="1356" y="2032"/>
                  </a:lnTo>
                  <a:lnTo>
                    <a:pt x="1523" y="2023"/>
                  </a:lnTo>
                  <a:lnTo>
                    <a:pt x="1606" y="2016"/>
                  </a:lnTo>
                  <a:lnTo>
                    <a:pt x="1720" y="2003"/>
                  </a:lnTo>
                  <a:lnTo>
                    <a:pt x="1837" y="1984"/>
                  </a:lnTo>
                  <a:lnTo>
                    <a:pt x="1955" y="1961"/>
                  </a:lnTo>
                  <a:lnTo>
                    <a:pt x="2073" y="1934"/>
                  </a:lnTo>
                  <a:lnTo>
                    <a:pt x="2191" y="1902"/>
                  </a:lnTo>
                  <a:lnTo>
                    <a:pt x="2306" y="1868"/>
                  </a:lnTo>
                  <a:lnTo>
                    <a:pt x="2419" y="1829"/>
                  </a:lnTo>
                  <a:lnTo>
                    <a:pt x="2525" y="1787"/>
                  </a:lnTo>
                  <a:lnTo>
                    <a:pt x="2627" y="1744"/>
                  </a:lnTo>
                  <a:lnTo>
                    <a:pt x="2721" y="1698"/>
                  </a:lnTo>
                  <a:lnTo>
                    <a:pt x="2807" y="1649"/>
                  </a:lnTo>
                  <a:lnTo>
                    <a:pt x="2807" y="1908"/>
                  </a:lnTo>
                  <a:lnTo>
                    <a:pt x="2714" y="1957"/>
                  </a:lnTo>
                  <a:lnTo>
                    <a:pt x="2616" y="2002"/>
                  </a:lnTo>
                  <a:lnTo>
                    <a:pt x="2512" y="2043"/>
                  </a:lnTo>
                  <a:lnTo>
                    <a:pt x="2404" y="2081"/>
                  </a:lnTo>
                  <a:lnTo>
                    <a:pt x="2295" y="2115"/>
                  </a:lnTo>
                  <a:lnTo>
                    <a:pt x="2184" y="2147"/>
                  </a:lnTo>
                  <a:lnTo>
                    <a:pt x="2071" y="2173"/>
                  </a:lnTo>
                  <a:lnTo>
                    <a:pt x="1961" y="2198"/>
                  </a:lnTo>
                  <a:lnTo>
                    <a:pt x="1852" y="2216"/>
                  </a:lnTo>
                  <a:lnTo>
                    <a:pt x="1747" y="2232"/>
                  </a:lnTo>
                  <a:lnTo>
                    <a:pt x="1646" y="2244"/>
                  </a:lnTo>
                  <a:lnTo>
                    <a:pt x="1513" y="2255"/>
                  </a:lnTo>
                  <a:lnTo>
                    <a:pt x="1381" y="2260"/>
                  </a:lnTo>
                  <a:lnTo>
                    <a:pt x="1258" y="2261"/>
                  </a:lnTo>
                  <a:lnTo>
                    <a:pt x="1138" y="2257"/>
                  </a:lnTo>
                  <a:lnTo>
                    <a:pt x="1023" y="2247"/>
                  </a:lnTo>
                  <a:lnTo>
                    <a:pt x="915" y="2232"/>
                  </a:lnTo>
                  <a:lnTo>
                    <a:pt x="811" y="2212"/>
                  </a:lnTo>
                  <a:lnTo>
                    <a:pt x="713" y="2189"/>
                  </a:lnTo>
                  <a:lnTo>
                    <a:pt x="621" y="2160"/>
                  </a:lnTo>
                  <a:lnTo>
                    <a:pt x="534" y="2128"/>
                  </a:lnTo>
                  <a:lnTo>
                    <a:pt x="454" y="2091"/>
                  </a:lnTo>
                  <a:lnTo>
                    <a:pt x="380" y="2049"/>
                  </a:lnTo>
                  <a:lnTo>
                    <a:pt x="313" y="2005"/>
                  </a:lnTo>
                  <a:lnTo>
                    <a:pt x="251" y="1956"/>
                  </a:lnTo>
                  <a:lnTo>
                    <a:pt x="196" y="1902"/>
                  </a:lnTo>
                  <a:lnTo>
                    <a:pt x="148" y="1846"/>
                  </a:lnTo>
                  <a:lnTo>
                    <a:pt x="107" y="1786"/>
                  </a:lnTo>
                  <a:lnTo>
                    <a:pt x="72" y="1722"/>
                  </a:lnTo>
                  <a:lnTo>
                    <a:pt x="45" y="1656"/>
                  </a:lnTo>
                  <a:lnTo>
                    <a:pt x="25" y="1586"/>
                  </a:lnTo>
                  <a:lnTo>
                    <a:pt x="9" y="1501"/>
                  </a:lnTo>
                  <a:lnTo>
                    <a:pt x="0" y="1418"/>
                  </a:lnTo>
                  <a:lnTo>
                    <a:pt x="0" y="1338"/>
                  </a:lnTo>
                  <a:lnTo>
                    <a:pt x="9" y="1259"/>
                  </a:lnTo>
                  <a:lnTo>
                    <a:pt x="23" y="1182"/>
                  </a:lnTo>
                  <a:lnTo>
                    <a:pt x="45" y="1107"/>
                  </a:lnTo>
                  <a:lnTo>
                    <a:pt x="74" y="1035"/>
                  </a:lnTo>
                  <a:lnTo>
                    <a:pt x="110" y="966"/>
                  </a:lnTo>
                  <a:lnTo>
                    <a:pt x="150" y="899"/>
                  </a:lnTo>
                  <a:lnTo>
                    <a:pt x="197" y="832"/>
                  </a:lnTo>
                  <a:lnTo>
                    <a:pt x="249" y="769"/>
                  </a:lnTo>
                  <a:lnTo>
                    <a:pt x="307" y="709"/>
                  </a:lnTo>
                  <a:lnTo>
                    <a:pt x="369" y="649"/>
                  </a:lnTo>
                  <a:close/>
                  <a:moveTo>
                    <a:pt x="2211" y="0"/>
                  </a:moveTo>
                  <a:lnTo>
                    <a:pt x="2308" y="3"/>
                  </a:lnTo>
                  <a:lnTo>
                    <a:pt x="2401" y="10"/>
                  </a:lnTo>
                  <a:lnTo>
                    <a:pt x="2493" y="20"/>
                  </a:lnTo>
                  <a:lnTo>
                    <a:pt x="2581" y="35"/>
                  </a:lnTo>
                  <a:lnTo>
                    <a:pt x="2668" y="52"/>
                  </a:lnTo>
                  <a:lnTo>
                    <a:pt x="2750" y="73"/>
                  </a:lnTo>
                  <a:lnTo>
                    <a:pt x="2829" y="99"/>
                  </a:lnTo>
                  <a:lnTo>
                    <a:pt x="2904" y="130"/>
                  </a:lnTo>
                  <a:lnTo>
                    <a:pt x="2975" y="163"/>
                  </a:lnTo>
                  <a:lnTo>
                    <a:pt x="3041" y="200"/>
                  </a:lnTo>
                  <a:lnTo>
                    <a:pt x="3101" y="242"/>
                  </a:lnTo>
                  <a:lnTo>
                    <a:pt x="3158" y="287"/>
                  </a:lnTo>
                  <a:lnTo>
                    <a:pt x="3208" y="336"/>
                  </a:lnTo>
                  <a:lnTo>
                    <a:pt x="3253" y="389"/>
                  </a:lnTo>
                  <a:lnTo>
                    <a:pt x="3291" y="446"/>
                  </a:lnTo>
                  <a:lnTo>
                    <a:pt x="3323" y="508"/>
                  </a:lnTo>
                  <a:lnTo>
                    <a:pt x="3348" y="573"/>
                  </a:lnTo>
                  <a:lnTo>
                    <a:pt x="3366" y="642"/>
                  </a:lnTo>
                  <a:lnTo>
                    <a:pt x="3378" y="720"/>
                  </a:lnTo>
                  <a:lnTo>
                    <a:pt x="3381" y="796"/>
                  </a:lnTo>
                  <a:lnTo>
                    <a:pt x="3376" y="870"/>
                  </a:lnTo>
                  <a:lnTo>
                    <a:pt x="3365" y="940"/>
                  </a:lnTo>
                  <a:lnTo>
                    <a:pt x="3346" y="1010"/>
                  </a:lnTo>
                  <a:lnTo>
                    <a:pt x="3323" y="1074"/>
                  </a:lnTo>
                  <a:lnTo>
                    <a:pt x="3293" y="1136"/>
                  </a:lnTo>
                  <a:lnTo>
                    <a:pt x="3258" y="1195"/>
                  </a:lnTo>
                  <a:lnTo>
                    <a:pt x="3219" y="1250"/>
                  </a:lnTo>
                  <a:lnTo>
                    <a:pt x="3176" y="1302"/>
                  </a:lnTo>
                  <a:lnTo>
                    <a:pt x="3130" y="1348"/>
                  </a:lnTo>
                  <a:lnTo>
                    <a:pt x="3081" y="1391"/>
                  </a:lnTo>
                  <a:lnTo>
                    <a:pt x="3031" y="1429"/>
                  </a:lnTo>
                  <a:lnTo>
                    <a:pt x="2979" y="1462"/>
                  </a:lnTo>
                  <a:lnTo>
                    <a:pt x="2926" y="1489"/>
                  </a:lnTo>
                  <a:lnTo>
                    <a:pt x="2872" y="1512"/>
                  </a:lnTo>
                  <a:lnTo>
                    <a:pt x="2872" y="1325"/>
                  </a:lnTo>
                  <a:lnTo>
                    <a:pt x="2934" y="1283"/>
                  </a:lnTo>
                  <a:lnTo>
                    <a:pt x="2990" y="1237"/>
                  </a:lnTo>
                  <a:lnTo>
                    <a:pt x="3042" y="1187"/>
                  </a:lnTo>
                  <a:lnTo>
                    <a:pt x="3087" y="1133"/>
                  </a:lnTo>
                  <a:lnTo>
                    <a:pt x="3124" y="1076"/>
                  </a:lnTo>
                  <a:lnTo>
                    <a:pt x="3156" y="1015"/>
                  </a:lnTo>
                  <a:lnTo>
                    <a:pt x="3181" y="953"/>
                  </a:lnTo>
                  <a:lnTo>
                    <a:pt x="3198" y="890"/>
                  </a:lnTo>
                  <a:lnTo>
                    <a:pt x="3206" y="825"/>
                  </a:lnTo>
                  <a:lnTo>
                    <a:pt x="3208" y="759"/>
                  </a:lnTo>
                  <a:lnTo>
                    <a:pt x="3201" y="694"/>
                  </a:lnTo>
                  <a:lnTo>
                    <a:pt x="3185" y="628"/>
                  </a:lnTo>
                  <a:lnTo>
                    <a:pt x="3163" y="567"/>
                  </a:lnTo>
                  <a:lnTo>
                    <a:pt x="3134" y="510"/>
                  </a:lnTo>
                  <a:lnTo>
                    <a:pt x="3098" y="457"/>
                  </a:lnTo>
                  <a:lnTo>
                    <a:pt x="3057" y="408"/>
                  </a:lnTo>
                  <a:lnTo>
                    <a:pt x="3009" y="361"/>
                  </a:lnTo>
                  <a:lnTo>
                    <a:pt x="2957" y="321"/>
                  </a:lnTo>
                  <a:lnTo>
                    <a:pt x="2898" y="284"/>
                  </a:lnTo>
                  <a:lnTo>
                    <a:pt x="2836" y="251"/>
                  </a:lnTo>
                  <a:lnTo>
                    <a:pt x="2769" y="220"/>
                  </a:lnTo>
                  <a:lnTo>
                    <a:pt x="2697" y="196"/>
                  </a:lnTo>
                  <a:lnTo>
                    <a:pt x="2622" y="173"/>
                  </a:lnTo>
                  <a:lnTo>
                    <a:pt x="2541" y="156"/>
                  </a:lnTo>
                  <a:lnTo>
                    <a:pt x="2459" y="141"/>
                  </a:lnTo>
                  <a:lnTo>
                    <a:pt x="2372" y="130"/>
                  </a:lnTo>
                  <a:lnTo>
                    <a:pt x="2285" y="122"/>
                  </a:lnTo>
                  <a:lnTo>
                    <a:pt x="2194" y="120"/>
                  </a:lnTo>
                  <a:lnTo>
                    <a:pt x="2100" y="120"/>
                  </a:lnTo>
                  <a:lnTo>
                    <a:pt x="2005" y="124"/>
                  </a:lnTo>
                  <a:lnTo>
                    <a:pt x="1909" y="131"/>
                  </a:lnTo>
                  <a:lnTo>
                    <a:pt x="1811" y="141"/>
                  </a:lnTo>
                  <a:lnTo>
                    <a:pt x="1711" y="156"/>
                  </a:lnTo>
                  <a:lnTo>
                    <a:pt x="1612" y="173"/>
                  </a:lnTo>
                  <a:lnTo>
                    <a:pt x="1513" y="193"/>
                  </a:lnTo>
                  <a:lnTo>
                    <a:pt x="1412" y="216"/>
                  </a:lnTo>
                  <a:lnTo>
                    <a:pt x="1312" y="243"/>
                  </a:lnTo>
                  <a:lnTo>
                    <a:pt x="1213" y="274"/>
                  </a:lnTo>
                  <a:lnTo>
                    <a:pt x="1115" y="308"/>
                  </a:lnTo>
                  <a:lnTo>
                    <a:pt x="1017" y="344"/>
                  </a:lnTo>
                  <a:lnTo>
                    <a:pt x="922" y="385"/>
                  </a:lnTo>
                  <a:lnTo>
                    <a:pt x="828" y="426"/>
                  </a:lnTo>
                  <a:lnTo>
                    <a:pt x="736" y="472"/>
                  </a:lnTo>
                  <a:lnTo>
                    <a:pt x="736" y="406"/>
                  </a:lnTo>
                  <a:lnTo>
                    <a:pt x="825" y="354"/>
                  </a:lnTo>
                  <a:lnTo>
                    <a:pt x="918" y="305"/>
                  </a:lnTo>
                  <a:lnTo>
                    <a:pt x="1013" y="259"/>
                  </a:lnTo>
                  <a:lnTo>
                    <a:pt x="1109" y="217"/>
                  </a:lnTo>
                  <a:lnTo>
                    <a:pt x="1207" y="180"/>
                  </a:lnTo>
                  <a:lnTo>
                    <a:pt x="1307" y="145"/>
                  </a:lnTo>
                  <a:lnTo>
                    <a:pt x="1407" y="114"/>
                  </a:lnTo>
                  <a:lnTo>
                    <a:pt x="1508" y="86"/>
                  </a:lnTo>
                  <a:lnTo>
                    <a:pt x="1610" y="63"/>
                  </a:lnTo>
                  <a:lnTo>
                    <a:pt x="1711" y="43"/>
                  </a:lnTo>
                  <a:lnTo>
                    <a:pt x="1814" y="27"/>
                  </a:lnTo>
                  <a:lnTo>
                    <a:pt x="1914" y="14"/>
                  </a:lnTo>
                  <a:lnTo>
                    <a:pt x="2015" y="6"/>
                  </a:lnTo>
                  <a:lnTo>
                    <a:pt x="2115" y="1"/>
                  </a:lnTo>
                  <a:lnTo>
                    <a:pt x="22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24" y="2712"/>
              <a:ext cx="176" cy="9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6" y="0"/>
                </a:cxn>
                <a:cxn ang="0">
                  <a:pos x="176" y="977"/>
                </a:cxn>
                <a:cxn ang="0">
                  <a:pos x="136" y="970"/>
                </a:cxn>
                <a:cxn ang="0">
                  <a:pos x="101" y="959"/>
                </a:cxn>
                <a:cxn ang="0">
                  <a:pos x="72" y="944"/>
                </a:cxn>
                <a:cxn ang="0">
                  <a:pos x="49" y="924"/>
                </a:cxn>
                <a:cxn ang="0">
                  <a:pos x="31" y="902"/>
                </a:cxn>
                <a:cxn ang="0">
                  <a:pos x="16" y="878"/>
                </a:cxn>
                <a:cxn ang="0">
                  <a:pos x="8" y="851"/>
                </a:cxn>
                <a:cxn ang="0">
                  <a:pos x="2" y="820"/>
                </a:cxn>
                <a:cxn ang="0">
                  <a:pos x="0" y="790"/>
                </a:cxn>
                <a:cxn ang="0">
                  <a:pos x="0" y="0"/>
                </a:cxn>
              </a:cxnLst>
              <a:rect l="0" t="0" r="r" b="b"/>
              <a:pathLst>
                <a:path w="176" h="977">
                  <a:moveTo>
                    <a:pt x="0" y="0"/>
                  </a:moveTo>
                  <a:lnTo>
                    <a:pt x="176" y="0"/>
                  </a:lnTo>
                  <a:lnTo>
                    <a:pt x="176" y="977"/>
                  </a:lnTo>
                  <a:lnTo>
                    <a:pt x="136" y="970"/>
                  </a:lnTo>
                  <a:lnTo>
                    <a:pt x="101" y="959"/>
                  </a:lnTo>
                  <a:lnTo>
                    <a:pt x="72" y="944"/>
                  </a:lnTo>
                  <a:lnTo>
                    <a:pt x="49" y="924"/>
                  </a:lnTo>
                  <a:lnTo>
                    <a:pt x="31" y="902"/>
                  </a:lnTo>
                  <a:lnTo>
                    <a:pt x="16" y="878"/>
                  </a:lnTo>
                  <a:lnTo>
                    <a:pt x="8" y="851"/>
                  </a:lnTo>
                  <a:lnTo>
                    <a:pt x="2" y="820"/>
                  </a:lnTo>
                  <a:lnTo>
                    <a:pt x="0" y="7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-2061" y="3001"/>
              <a:ext cx="174" cy="7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4" y="0"/>
                </a:cxn>
                <a:cxn ang="0">
                  <a:pos x="174" y="703"/>
                </a:cxn>
                <a:cxn ang="0">
                  <a:pos x="137" y="697"/>
                </a:cxn>
                <a:cxn ang="0">
                  <a:pos x="105" y="687"/>
                </a:cxn>
                <a:cxn ang="0">
                  <a:pos x="79" y="674"/>
                </a:cxn>
                <a:cxn ang="0">
                  <a:pos x="56" y="658"/>
                </a:cxn>
                <a:cxn ang="0">
                  <a:pos x="37" y="639"/>
                </a:cxn>
                <a:cxn ang="0">
                  <a:pos x="23" y="618"/>
                </a:cxn>
                <a:cxn ang="0">
                  <a:pos x="13" y="595"/>
                </a:cxn>
                <a:cxn ang="0">
                  <a:pos x="5" y="570"/>
                </a:cxn>
                <a:cxn ang="0">
                  <a:pos x="1" y="543"/>
                </a:cxn>
                <a:cxn ang="0">
                  <a:pos x="0" y="516"/>
                </a:cxn>
                <a:cxn ang="0">
                  <a:pos x="0" y="0"/>
                </a:cxn>
              </a:cxnLst>
              <a:rect l="0" t="0" r="r" b="b"/>
              <a:pathLst>
                <a:path w="174" h="703">
                  <a:moveTo>
                    <a:pt x="0" y="0"/>
                  </a:moveTo>
                  <a:lnTo>
                    <a:pt x="174" y="0"/>
                  </a:lnTo>
                  <a:lnTo>
                    <a:pt x="174" y="703"/>
                  </a:lnTo>
                  <a:lnTo>
                    <a:pt x="137" y="697"/>
                  </a:lnTo>
                  <a:lnTo>
                    <a:pt x="105" y="687"/>
                  </a:lnTo>
                  <a:lnTo>
                    <a:pt x="79" y="674"/>
                  </a:lnTo>
                  <a:lnTo>
                    <a:pt x="56" y="658"/>
                  </a:lnTo>
                  <a:lnTo>
                    <a:pt x="37" y="639"/>
                  </a:lnTo>
                  <a:lnTo>
                    <a:pt x="23" y="618"/>
                  </a:lnTo>
                  <a:lnTo>
                    <a:pt x="13" y="595"/>
                  </a:lnTo>
                  <a:lnTo>
                    <a:pt x="5" y="570"/>
                  </a:lnTo>
                  <a:lnTo>
                    <a:pt x="1" y="543"/>
                  </a:lnTo>
                  <a:lnTo>
                    <a:pt x="0" y="51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-2061" y="2736"/>
              <a:ext cx="174" cy="168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-1039" y="2811"/>
              <a:ext cx="304" cy="8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" y="0"/>
                </a:cxn>
                <a:cxn ang="0">
                  <a:pos x="173" y="190"/>
                </a:cxn>
                <a:cxn ang="0">
                  <a:pos x="304" y="190"/>
                </a:cxn>
                <a:cxn ang="0">
                  <a:pos x="304" y="331"/>
                </a:cxn>
                <a:cxn ang="0">
                  <a:pos x="173" y="331"/>
                </a:cxn>
                <a:cxn ang="0">
                  <a:pos x="173" y="675"/>
                </a:cxn>
                <a:cxn ang="0">
                  <a:pos x="176" y="697"/>
                </a:cxn>
                <a:cxn ang="0">
                  <a:pos x="183" y="714"/>
                </a:cxn>
                <a:cxn ang="0">
                  <a:pos x="195" y="727"/>
                </a:cxn>
                <a:cxn ang="0">
                  <a:pos x="212" y="734"/>
                </a:cxn>
                <a:cxn ang="0">
                  <a:pos x="234" y="737"/>
                </a:cxn>
                <a:cxn ang="0">
                  <a:pos x="304" y="737"/>
                </a:cxn>
                <a:cxn ang="0">
                  <a:pos x="304" y="884"/>
                </a:cxn>
                <a:cxn ang="0">
                  <a:pos x="202" y="884"/>
                </a:cxn>
                <a:cxn ang="0">
                  <a:pos x="162" y="881"/>
                </a:cxn>
                <a:cxn ang="0">
                  <a:pos x="127" y="873"/>
                </a:cxn>
                <a:cxn ang="0">
                  <a:pos x="97" y="860"/>
                </a:cxn>
                <a:cxn ang="0">
                  <a:pos x="70" y="842"/>
                </a:cxn>
                <a:cxn ang="0">
                  <a:pos x="48" y="822"/>
                </a:cxn>
                <a:cxn ang="0">
                  <a:pos x="31" y="798"/>
                </a:cxn>
                <a:cxn ang="0">
                  <a:pos x="18" y="772"/>
                </a:cxn>
                <a:cxn ang="0">
                  <a:pos x="8" y="744"/>
                </a:cxn>
                <a:cxn ang="0">
                  <a:pos x="2" y="716"/>
                </a:cxn>
                <a:cxn ang="0">
                  <a:pos x="0" y="685"/>
                </a:cxn>
                <a:cxn ang="0">
                  <a:pos x="0" y="0"/>
                </a:cxn>
              </a:cxnLst>
              <a:rect l="0" t="0" r="r" b="b"/>
              <a:pathLst>
                <a:path w="304" h="884">
                  <a:moveTo>
                    <a:pt x="0" y="0"/>
                  </a:moveTo>
                  <a:lnTo>
                    <a:pt x="173" y="0"/>
                  </a:lnTo>
                  <a:lnTo>
                    <a:pt x="173" y="190"/>
                  </a:lnTo>
                  <a:lnTo>
                    <a:pt x="304" y="190"/>
                  </a:lnTo>
                  <a:lnTo>
                    <a:pt x="304" y="331"/>
                  </a:lnTo>
                  <a:lnTo>
                    <a:pt x="173" y="331"/>
                  </a:lnTo>
                  <a:lnTo>
                    <a:pt x="173" y="675"/>
                  </a:lnTo>
                  <a:lnTo>
                    <a:pt x="176" y="697"/>
                  </a:lnTo>
                  <a:lnTo>
                    <a:pt x="183" y="714"/>
                  </a:lnTo>
                  <a:lnTo>
                    <a:pt x="195" y="727"/>
                  </a:lnTo>
                  <a:lnTo>
                    <a:pt x="212" y="734"/>
                  </a:lnTo>
                  <a:lnTo>
                    <a:pt x="234" y="737"/>
                  </a:lnTo>
                  <a:lnTo>
                    <a:pt x="304" y="737"/>
                  </a:lnTo>
                  <a:lnTo>
                    <a:pt x="304" y="884"/>
                  </a:lnTo>
                  <a:lnTo>
                    <a:pt x="202" y="884"/>
                  </a:lnTo>
                  <a:lnTo>
                    <a:pt x="162" y="881"/>
                  </a:lnTo>
                  <a:lnTo>
                    <a:pt x="127" y="873"/>
                  </a:lnTo>
                  <a:lnTo>
                    <a:pt x="97" y="860"/>
                  </a:lnTo>
                  <a:lnTo>
                    <a:pt x="70" y="842"/>
                  </a:lnTo>
                  <a:lnTo>
                    <a:pt x="48" y="822"/>
                  </a:lnTo>
                  <a:lnTo>
                    <a:pt x="31" y="798"/>
                  </a:lnTo>
                  <a:lnTo>
                    <a:pt x="18" y="772"/>
                  </a:lnTo>
                  <a:lnTo>
                    <a:pt x="8" y="744"/>
                  </a:lnTo>
                  <a:lnTo>
                    <a:pt x="2" y="716"/>
                  </a:lnTo>
                  <a:lnTo>
                    <a:pt x="0" y="685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7" name="Freeform 11"/>
            <p:cNvSpPr>
              <a:spLocks noEditPoints="1"/>
            </p:cNvSpPr>
            <p:nvPr/>
          </p:nvSpPr>
          <p:spPr bwMode="auto">
            <a:xfrm>
              <a:off x="-690" y="2988"/>
              <a:ext cx="614" cy="719"/>
            </a:xfrm>
            <a:custGeom>
              <a:avLst/>
              <a:gdLst/>
              <a:ahLst/>
              <a:cxnLst>
                <a:cxn ang="0">
                  <a:pos x="281" y="150"/>
                </a:cxn>
                <a:cxn ang="0">
                  <a:pos x="225" y="176"/>
                </a:cxn>
                <a:cxn ang="0">
                  <a:pos x="190" y="219"/>
                </a:cxn>
                <a:cxn ang="0">
                  <a:pos x="177" y="255"/>
                </a:cxn>
                <a:cxn ang="0">
                  <a:pos x="173" y="295"/>
                </a:cxn>
                <a:cxn ang="0">
                  <a:pos x="438" y="271"/>
                </a:cxn>
                <a:cxn ang="0">
                  <a:pos x="425" y="223"/>
                </a:cxn>
                <a:cxn ang="0">
                  <a:pos x="402" y="184"/>
                </a:cxn>
                <a:cxn ang="0">
                  <a:pos x="366" y="157"/>
                </a:cxn>
                <a:cxn ang="0">
                  <a:pos x="314" y="147"/>
                </a:cxn>
                <a:cxn ang="0">
                  <a:pos x="370" y="4"/>
                </a:cxn>
                <a:cxn ang="0">
                  <a:pos x="455" y="32"/>
                </a:cxn>
                <a:cxn ang="0">
                  <a:pos x="523" y="85"/>
                </a:cxn>
                <a:cxn ang="0">
                  <a:pos x="573" y="158"/>
                </a:cxn>
                <a:cxn ang="0">
                  <a:pos x="604" y="248"/>
                </a:cxn>
                <a:cxn ang="0">
                  <a:pos x="614" y="351"/>
                </a:cxn>
                <a:cxn ang="0">
                  <a:pos x="173" y="415"/>
                </a:cxn>
                <a:cxn ang="0">
                  <a:pos x="183" y="478"/>
                </a:cxn>
                <a:cxn ang="0">
                  <a:pos x="213" y="527"/>
                </a:cxn>
                <a:cxn ang="0">
                  <a:pos x="261" y="560"/>
                </a:cxn>
                <a:cxn ang="0">
                  <a:pos x="327" y="572"/>
                </a:cxn>
                <a:cxn ang="0">
                  <a:pos x="392" y="565"/>
                </a:cxn>
                <a:cxn ang="0">
                  <a:pos x="441" y="541"/>
                </a:cxn>
                <a:cxn ang="0">
                  <a:pos x="485" y="505"/>
                </a:cxn>
                <a:cxn ang="0">
                  <a:pos x="568" y="634"/>
                </a:cxn>
                <a:cxn ang="0">
                  <a:pos x="511" y="674"/>
                </a:cxn>
                <a:cxn ang="0">
                  <a:pos x="448" y="701"/>
                </a:cxn>
                <a:cxn ang="0">
                  <a:pos x="370" y="717"/>
                </a:cxn>
                <a:cxn ang="0">
                  <a:pos x="290" y="717"/>
                </a:cxn>
                <a:cxn ang="0">
                  <a:pos x="220" y="706"/>
                </a:cxn>
                <a:cxn ang="0">
                  <a:pos x="157" y="680"/>
                </a:cxn>
                <a:cxn ang="0">
                  <a:pos x="101" y="639"/>
                </a:cxn>
                <a:cxn ang="0">
                  <a:pos x="53" y="582"/>
                </a:cxn>
                <a:cxn ang="0">
                  <a:pos x="20" y="507"/>
                </a:cxn>
                <a:cxn ang="0">
                  <a:pos x="3" y="413"/>
                </a:cxn>
                <a:cxn ang="0">
                  <a:pos x="3" y="304"/>
                </a:cxn>
                <a:cxn ang="0">
                  <a:pos x="24" y="206"/>
                </a:cxn>
                <a:cxn ang="0">
                  <a:pos x="65" y="127"/>
                </a:cxn>
                <a:cxn ang="0">
                  <a:pos x="122" y="65"/>
                </a:cxn>
                <a:cxn ang="0">
                  <a:pos x="194" y="24"/>
                </a:cxn>
                <a:cxn ang="0">
                  <a:pos x="277" y="3"/>
                </a:cxn>
              </a:cxnLst>
              <a:rect l="0" t="0" r="r" b="b"/>
              <a:pathLst>
                <a:path w="614" h="719">
                  <a:moveTo>
                    <a:pt x="314" y="147"/>
                  </a:moveTo>
                  <a:lnTo>
                    <a:pt x="281" y="150"/>
                  </a:lnTo>
                  <a:lnTo>
                    <a:pt x="251" y="160"/>
                  </a:lnTo>
                  <a:lnTo>
                    <a:pt x="225" y="176"/>
                  </a:lnTo>
                  <a:lnTo>
                    <a:pt x="205" y="196"/>
                  </a:lnTo>
                  <a:lnTo>
                    <a:pt x="190" y="219"/>
                  </a:lnTo>
                  <a:lnTo>
                    <a:pt x="182" y="238"/>
                  </a:lnTo>
                  <a:lnTo>
                    <a:pt x="177" y="255"/>
                  </a:lnTo>
                  <a:lnTo>
                    <a:pt x="174" y="274"/>
                  </a:lnTo>
                  <a:lnTo>
                    <a:pt x="173" y="295"/>
                  </a:lnTo>
                  <a:lnTo>
                    <a:pt x="439" y="295"/>
                  </a:lnTo>
                  <a:lnTo>
                    <a:pt x="438" y="271"/>
                  </a:lnTo>
                  <a:lnTo>
                    <a:pt x="432" y="246"/>
                  </a:lnTo>
                  <a:lnTo>
                    <a:pt x="425" y="223"/>
                  </a:lnTo>
                  <a:lnTo>
                    <a:pt x="415" y="202"/>
                  </a:lnTo>
                  <a:lnTo>
                    <a:pt x="402" y="184"/>
                  </a:lnTo>
                  <a:lnTo>
                    <a:pt x="386" y="169"/>
                  </a:lnTo>
                  <a:lnTo>
                    <a:pt x="366" y="157"/>
                  </a:lnTo>
                  <a:lnTo>
                    <a:pt x="341" y="150"/>
                  </a:lnTo>
                  <a:lnTo>
                    <a:pt x="314" y="147"/>
                  </a:lnTo>
                  <a:close/>
                  <a:moveTo>
                    <a:pt x="321" y="0"/>
                  </a:moveTo>
                  <a:lnTo>
                    <a:pt x="370" y="4"/>
                  </a:lnTo>
                  <a:lnTo>
                    <a:pt x="415" y="14"/>
                  </a:lnTo>
                  <a:lnTo>
                    <a:pt x="455" y="32"/>
                  </a:lnTo>
                  <a:lnTo>
                    <a:pt x="491" y="55"/>
                  </a:lnTo>
                  <a:lnTo>
                    <a:pt x="523" y="85"/>
                  </a:lnTo>
                  <a:lnTo>
                    <a:pt x="550" y="120"/>
                  </a:lnTo>
                  <a:lnTo>
                    <a:pt x="573" y="158"/>
                  </a:lnTo>
                  <a:lnTo>
                    <a:pt x="591" y="202"/>
                  </a:lnTo>
                  <a:lnTo>
                    <a:pt x="604" y="248"/>
                  </a:lnTo>
                  <a:lnTo>
                    <a:pt x="611" y="298"/>
                  </a:lnTo>
                  <a:lnTo>
                    <a:pt x="614" y="351"/>
                  </a:lnTo>
                  <a:lnTo>
                    <a:pt x="614" y="415"/>
                  </a:lnTo>
                  <a:lnTo>
                    <a:pt x="173" y="415"/>
                  </a:lnTo>
                  <a:lnTo>
                    <a:pt x="176" y="448"/>
                  </a:lnTo>
                  <a:lnTo>
                    <a:pt x="183" y="478"/>
                  </a:lnTo>
                  <a:lnTo>
                    <a:pt x="196" y="504"/>
                  </a:lnTo>
                  <a:lnTo>
                    <a:pt x="213" y="527"/>
                  </a:lnTo>
                  <a:lnTo>
                    <a:pt x="235" y="546"/>
                  </a:lnTo>
                  <a:lnTo>
                    <a:pt x="261" y="560"/>
                  </a:lnTo>
                  <a:lnTo>
                    <a:pt x="292" y="569"/>
                  </a:lnTo>
                  <a:lnTo>
                    <a:pt x="327" y="572"/>
                  </a:lnTo>
                  <a:lnTo>
                    <a:pt x="362" y="570"/>
                  </a:lnTo>
                  <a:lnTo>
                    <a:pt x="392" y="565"/>
                  </a:lnTo>
                  <a:lnTo>
                    <a:pt x="418" y="554"/>
                  </a:lnTo>
                  <a:lnTo>
                    <a:pt x="441" y="541"/>
                  </a:lnTo>
                  <a:lnTo>
                    <a:pt x="464" y="526"/>
                  </a:lnTo>
                  <a:lnTo>
                    <a:pt x="485" y="505"/>
                  </a:lnTo>
                  <a:lnTo>
                    <a:pt x="593" y="609"/>
                  </a:lnTo>
                  <a:lnTo>
                    <a:pt x="568" y="634"/>
                  </a:lnTo>
                  <a:lnTo>
                    <a:pt x="540" y="655"/>
                  </a:lnTo>
                  <a:lnTo>
                    <a:pt x="511" y="674"/>
                  </a:lnTo>
                  <a:lnTo>
                    <a:pt x="481" y="690"/>
                  </a:lnTo>
                  <a:lnTo>
                    <a:pt x="448" y="701"/>
                  </a:lnTo>
                  <a:lnTo>
                    <a:pt x="411" y="711"/>
                  </a:lnTo>
                  <a:lnTo>
                    <a:pt x="370" y="717"/>
                  </a:lnTo>
                  <a:lnTo>
                    <a:pt x="326" y="719"/>
                  </a:lnTo>
                  <a:lnTo>
                    <a:pt x="290" y="717"/>
                  </a:lnTo>
                  <a:lnTo>
                    <a:pt x="255" y="713"/>
                  </a:lnTo>
                  <a:lnTo>
                    <a:pt x="220" y="706"/>
                  </a:lnTo>
                  <a:lnTo>
                    <a:pt x="187" y="694"/>
                  </a:lnTo>
                  <a:lnTo>
                    <a:pt x="157" y="680"/>
                  </a:lnTo>
                  <a:lnTo>
                    <a:pt x="127" y="661"/>
                  </a:lnTo>
                  <a:lnTo>
                    <a:pt x="101" y="639"/>
                  </a:lnTo>
                  <a:lnTo>
                    <a:pt x="75" y="612"/>
                  </a:lnTo>
                  <a:lnTo>
                    <a:pt x="53" y="582"/>
                  </a:lnTo>
                  <a:lnTo>
                    <a:pt x="36" y="547"/>
                  </a:lnTo>
                  <a:lnTo>
                    <a:pt x="20" y="507"/>
                  </a:lnTo>
                  <a:lnTo>
                    <a:pt x="9" y="462"/>
                  </a:lnTo>
                  <a:lnTo>
                    <a:pt x="3" y="413"/>
                  </a:lnTo>
                  <a:lnTo>
                    <a:pt x="0" y="359"/>
                  </a:lnTo>
                  <a:lnTo>
                    <a:pt x="3" y="304"/>
                  </a:lnTo>
                  <a:lnTo>
                    <a:pt x="12" y="252"/>
                  </a:lnTo>
                  <a:lnTo>
                    <a:pt x="24" y="206"/>
                  </a:lnTo>
                  <a:lnTo>
                    <a:pt x="43" y="164"/>
                  </a:lnTo>
                  <a:lnTo>
                    <a:pt x="65" y="127"/>
                  </a:lnTo>
                  <a:lnTo>
                    <a:pt x="92" y="94"/>
                  </a:lnTo>
                  <a:lnTo>
                    <a:pt x="122" y="65"/>
                  </a:lnTo>
                  <a:lnTo>
                    <a:pt x="157" y="42"/>
                  </a:lnTo>
                  <a:lnTo>
                    <a:pt x="194" y="24"/>
                  </a:lnTo>
                  <a:lnTo>
                    <a:pt x="233" y="10"/>
                  </a:lnTo>
                  <a:lnTo>
                    <a:pt x="277" y="3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-1731" y="3001"/>
              <a:ext cx="563" cy="6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8" y="0"/>
                </a:cxn>
                <a:cxn ang="0">
                  <a:pos x="397" y="3"/>
                </a:cxn>
                <a:cxn ang="0">
                  <a:pos x="432" y="10"/>
                </a:cxn>
                <a:cxn ang="0">
                  <a:pos x="461" y="22"/>
                </a:cxn>
                <a:cxn ang="0">
                  <a:pos x="486" y="37"/>
                </a:cxn>
                <a:cxn ang="0">
                  <a:pos x="508" y="56"/>
                </a:cxn>
                <a:cxn ang="0">
                  <a:pos x="525" y="78"/>
                </a:cxn>
                <a:cxn ang="0">
                  <a:pos x="540" y="101"/>
                </a:cxn>
                <a:cxn ang="0">
                  <a:pos x="550" y="127"/>
                </a:cxn>
                <a:cxn ang="0">
                  <a:pos x="557" y="153"/>
                </a:cxn>
                <a:cxn ang="0">
                  <a:pos x="561" y="180"/>
                </a:cxn>
                <a:cxn ang="0">
                  <a:pos x="563" y="207"/>
                </a:cxn>
                <a:cxn ang="0">
                  <a:pos x="563" y="696"/>
                </a:cxn>
                <a:cxn ang="0">
                  <a:pos x="388" y="696"/>
                </a:cxn>
                <a:cxn ang="0">
                  <a:pos x="388" y="209"/>
                </a:cxn>
                <a:cxn ang="0">
                  <a:pos x="387" y="189"/>
                </a:cxn>
                <a:cxn ang="0">
                  <a:pos x="381" y="173"/>
                </a:cxn>
                <a:cxn ang="0">
                  <a:pos x="371" y="160"/>
                </a:cxn>
                <a:cxn ang="0">
                  <a:pos x="358" y="150"/>
                </a:cxn>
                <a:cxn ang="0">
                  <a:pos x="340" y="143"/>
                </a:cxn>
                <a:cxn ang="0">
                  <a:pos x="316" y="141"/>
                </a:cxn>
                <a:cxn ang="0">
                  <a:pos x="172" y="141"/>
                </a:cxn>
                <a:cxn ang="0">
                  <a:pos x="172" y="696"/>
                </a:cxn>
                <a:cxn ang="0">
                  <a:pos x="0" y="696"/>
                </a:cxn>
                <a:cxn ang="0">
                  <a:pos x="0" y="0"/>
                </a:cxn>
              </a:cxnLst>
              <a:rect l="0" t="0" r="r" b="b"/>
              <a:pathLst>
                <a:path w="563" h="696">
                  <a:moveTo>
                    <a:pt x="0" y="0"/>
                  </a:moveTo>
                  <a:lnTo>
                    <a:pt x="358" y="0"/>
                  </a:lnTo>
                  <a:lnTo>
                    <a:pt x="397" y="3"/>
                  </a:lnTo>
                  <a:lnTo>
                    <a:pt x="432" y="10"/>
                  </a:lnTo>
                  <a:lnTo>
                    <a:pt x="461" y="22"/>
                  </a:lnTo>
                  <a:lnTo>
                    <a:pt x="486" y="37"/>
                  </a:lnTo>
                  <a:lnTo>
                    <a:pt x="508" y="56"/>
                  </a:lnTo>
                  <a:lnTo>
                    <a:pt x="525" y="78"/>
                  </a:lnTo>
                  <a:lnTo>
                    <a:pt x="540" y="101"/>
                  </a:lnTo>
                  <a:lnTo>
                    <a:pt x="550" y="127"/>
                  </a:lnTo>
                  <a:lnTo>
                    <a:pt x="557" y="153"/>
                  </a:lnTo>
                  <a:lnTo>
                    <a:pt x="561" y="180"/>
                  </a:lnTo>
                  <a:lnTo>
                    <a:pt x="563" y="207"/>
                  </a:lnTo>
                  <a:lnTo>
                    <a:pt x="563" y="696"/>
                  </a:lnTo>
                  <a:lnTo>
                    <a:pt x="388" y="696"/>
                  </a:lnTo>
                  <a:lnTo>
                    <a:pt x="388" y="209"/>
                  </a:lnTo>
                  <a:lnTo>
                    <a:pt x="387" y="189"/>
                  </a:lnTo>
                  <a:lnTo>
                    <a:pt x="381" y="173"/>
                  </a:lnTo>
                  <a:lnTo>
                    <a:pt x="371" y="160"/>
                  </a:lnTo>
                  <a:lnTo>
                    <a:pt x="358" y="150"/>
                  </a:lnTo>
                  <a:lnTo>
                    <a:pt x="340" y="143"/>
                  </a:lnTo>
                  <a:lnTo>
                    <a:pt x="316" y="141"/>
                  </a:lnTo>
                  <a:lnTo>
                    <a:pt x="172" y="141"/>
                  </a:lnTo>
                  <a:lnTo>
                    <a:pt x="172" y="696"/>
                  </a:lnTo>
                  <a:lnTo>
                    <a:pt x="0" y="69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  <p:sp>
          <p:nvSpPr>
            <p:cNvPr id="19" name="Freeform 13"/>
            <p:cNvSpPr>
              <a:spLocks noEditPoints="1"/>
            </p:cNvSpPr>
            <p:nvPr/>
          </p:nvSpPr>
          <p:spPr bwMode="auto">
            <a:xfrm>
              <a:off x="269" y="2712"/>
              <a:ext cx="219" cy="106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130" y="0"/>
                </a:cxn>
                <a:cxn ang="0">
                  <a:pos x="162" y="80"/>
                </a:cxn>
                <a:cxn ang="0">
                  <a:pos x="193" y="0"/>
                </a:cxn>
                <a:cxn ang="0">
                  <a:pos x="219" y="0"/>
                </a:cxn>
                <a:cxn ang="0">
                  <a:pos x="219" y="106"/>
                </a:cxn>
                <a:cxn ang="0">
                  <a:pos x="202" y="106"/>
                </a:cxn>
                <a:cxn ang="0">
                  <a:pos x="202" y="18"/>
                </a:cxn>
                <a:cxn ang="0">
                  <a:pos x="167" y="106"/>
                </a:cxn>
                <a:cxn ang="0">
                  <a:pos x="156" y="106"/>
                </a:cxn>
                <a:cxn ang="0">
                  <a:pos x="121" y="18"/>
                </a:cxn>
                <a:cxn ang="0">
                  <a:pos x="121" y="106"/>
                </a:cxn>
                <a:cxn ang="0">
                  <a:pos x="104" y="106"/>
                </a:cxn>
                <a:cxn ang="0">
                  <a:pos x="104" y="0"/>
                </a:cxn>
                <a:cxn ang="0">
                  <a:pos x="0" y="0"/>
                </a:cxn>
                <a:cxn ang="0">
                  <a:pos x="82" y="0"/>
                </a:cxn>
                <a:cxn ang="0">
                  <a:pos x="82" y="14"/>
                </a:cxn>
                <a:cxn ang="0">
                  <a:pos x="49" y="14"/>
                </a:cxn>
                <a:cxn ang="0">
                  <a:pos x="49" y="106"/>
                </a:cxn>
                <a:cxn ang="0">
                  <a:pos x="32" y="106"/>
                </a:cxn>
                <a:cxn ang="0">
                  <a:pos x="32" y="14"/>
                </a:cxn>
                <a:cxn ang="0">
                  <a:pos x="0" y="14"/>
                </a:cxn>
                <a:cxn ang="0">
                  <a:pos x="0" y="0"/>
                </a:cxn>
              </a:cxnLst>
              <a:rect l="0" t="0" r="r" b="b"/>
              <a:pathLst>
                <a:path w="219" h="106">
                  <a:moveTo>
                    <a:pt x="104" y="0"/>
                  </a:moveTo>
                  <a:lnTo>
                    <a:pt x="130" y="0"/>
                  </a:lnTo>
                  <a:lnTo>
                    <a:pt x="162" y="80"/>
                  </a:lnTo>
                  <a:lnTo>
                    <a:pt x="193" y="0"/>
                  </a:lnTo>
                  <a:lnTo>
                    <a:pt x="219" y="0"/>
                  </a:lnTo>
                  <a:lnTo>
                    <a:pt x="219" y="106"/>
                  </a:lnTo>
                  <a:lnTo>
                    <a:pt x="202" y="106"/>
                  </a:lnTo>
                  <a:lnTo>
                    <a:pt x="202" y="18"/>
                  </a:lnTo>
                  <a:lnTo>
                    <a:pt x="167" y="106"/>
                  </a:lnTo>
                  <a:lnTo>
                    <a:pt x="156" y="106"/>
                  </a:lnTo>
                  <a:lnTo>
                    <a:pt x="121" y="18"/>
                  </a:lnTo>
                  <a:lnTo>
                    <a:pt x="121" y="106"/>
                  </a:lnTo>
                  <a:lnTo>
                    <a:pt x="104" y="106"/>
                  </a:lnTo>
                  <a:lnTo>
                    <a:pt x="104" y="0"/>
                  </a:lnTo>
                  <a:close/>
                  <a:moveTo>
                    <a:pt x="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49" y="14"/>
                  </a:lnTo>
                  <a:lnTo>
                    <a:pt x="49" y="106"/>
                  </a:lnTo>
                  <a:lnTo>
                    <a:pt x="32" y="106"/>
                  </a:lnTo>
                  <a:lnTo>
                    <a:pt x="32" y="14"/>
                  </a:lnTo>
                  <a:lnTo>
                    <a:pt x="0" y="1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>
                <a:latin typeface="Arial" pitchFamily="34" charset="0"/>
                <a:ea typeface="MS PGothic" pitchFamily="34" charset="-128"/>
                <a:cs typeface="+mn-cs"/>
              </a:endParaRPr>
            </a:p>
          </p:txBody>
        </p:sp>
      </p:grpSp>
      <p:sp>
        <p:nvSpPr>
          <p:cNvPr id="103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28600"/>
            <a:ext cx="82296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3"/>
          </p:nvPr>
        </p:nvSpPr>
        <p:spPr>
          <a:xfrm>
            <a:off x="3990975" y="6324600"/>
            <a:ext cx="4276725" cy="4572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dirty="0">
                <a:solidFill>
                  <a:schemeClr val="tx1"/>
                </a:solidFill>
                <a:latin typeface="Neo Sans Intel" pitchFamily="34" charset="0"/>
                <a:ea typeface="MS PGothic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Intel Confidential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1" r:id="rId2"/>
    <p:sldLayoutId id="2147483750" r:id="rId3"/>
    <p:sldLayoutId id="2147483749" r:id="rId4"/>
    <p:sldLayoutId id="2147483748" r:id="rId5"/>
    <p:sldLayoutId id="2147483747" r:id="rId6"/>
    <p:sldLayoutId id="2147483746" r:id="rId7"/>
    <p:sldLayoutId id="2147483745" r:id="rId8"/>
    <p:sldLayoutId id="2147483744" r:id="rId9"/>
    <p:sldLayoutId id="2147483743" r:id="rId10"/>
    <p:sldLayoutId id="2147483753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600" b="1" kern="1200">
          <a:solidFill>
            <a:srgbClr val="808387"/>
          </a:solidFill>
          <a:latin typeface="Neo Sans Intel" pitchFamily="34" charset="0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808387"/>
          </a:solidFill>
          <a:latin typeface="Neo Sans Inte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Neo Sans Intel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Neo Sans Intel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Neo Sans Intel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Neo Sans Intel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Neo Sans Inte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media" Target="../media/media1.mp4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png"/><Relationship Id="rId18" Type="http://schemas.openxmlformats.org/officeDocument/2006/relationships/image" Target="../media/image25.jpeg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3.png"/><Relationship Id="rId20" Type="http://schemas.openxmlformats.org/officeDocument/2006/relationships/image" Target="../media/image27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jpe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19" Type="http://schemas.openxmlformats.org/officeDocument/2006/relationships/image" Target="../media/image26.jpeg"/><Relationship Id="rId4" Type="http://schemas.openxmlformats.org/officeDocument/2006/relationships/image" Target="../media/image11.png"/><Relationship Id="rId9" Type="http://schemas.openxmlformats.org/officeDocument/2006/relationships/image" Target="../media/image16.jpeg"/><Relationship Id="rId1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66727" y="3048629"/>
            <a:ext cx="4688607" cy="1803296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sz="2000" b="0" dirty="0" smtClean="0"/>
              <a:t>MUDr. Pavel </a:t>
            </a:r>
            <a:r>
              <a:rPr lang="cs-CZ" sz="2000" b="0" dirty="0" err="1" smtClean="0"/>
              <a:t>K</a:t>
            </a:r>
            <a:r>
              <a:rPr lang="en-GB" sz="2000" b="0" dirty="0" err="1" smtClean="0"/>
              <a:t>ub</a:t>
            </a:r>
            <a:r>
              <a:rPr lang="cs-CZ" sz="2000" b="0" dirty="0" smtClean="0"/>
              <a:t>ů</a:t>
            </a:r>
            <a:r>
              <a:rPr lang="en-GB" sz="2000" b="0" dirty="0" smtClean="0"/>
              <a:t/>
            </a:r>
            <a:br>
              <a:rPr lang="en-GB" sz="2000" b="0" dirty="0" smtClean="0"/>
            </a:br>
            <a:r>
              <a:rPr lang="cs-CZ" sz="2000" b="0" dirty="0" smtClean="0"/>
              <a:t>CEE Healthcare Business</a:t>
            </a:r>
            <a:br>
              <a:rPr lang="cs-CZ" sz="2000" b="0" dirty="0" smtClean="0"/>
            </a:br>
            <a:r>
              <a:rPr lang="cs-CZ" sz="2000" b="0" dirty="0" smtClean="0"/>
              <a:t> Development Manager</a:t>
            </a:r>
            <a:r>
              <a:rPr lang="cs-CZ" b="0" dirty="0" smtClean="0"/>
              <a:t/>
            </a:r>
            <a:br>
              <a:rPr lang="cs-CZ" b="0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3638939" y="317240"/>
            <a:ext cx="5505061" cy="1735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lvl="0" algn="r" defTabSz="914400">
              <a:defRPr/>
            </a:pPr>
            <a:r>
              <a:rPr lang="cs-CZ" sz="3600" b="1" dirty="0"/>
              <a:t>Zdraví </a:t>
            </a:r>
            <a:r>
              <a:rPr lang="cs-CZ" sz="3600" b="1" dirty="0" smtClean="0"/>
              <a:t>2.0</a:t>
            </a:r>
            <a:endParaRPr lang="en-GB" sz="3600" b="1" dirty="0" smtClean="0"/>
          </a:p>
          <a:p>
            <a:pPr lvl="0" algn="r" defTabSz="914400">
              <a:defRPr/>
            </a:pPr>
            <a:r>
              <a:rPr lang="cs-CZ" sz="2400" b="1" dirty="0" smtClean="0"/>
              <a:t>hrozba </a:t>
            </a:r>
            <a:r>
              <a:rPr lang="cs-CZ" sz="2400" b="1" dirty="0"/>
              <a:t>pro mlčící medicínu a příležitost pro zlepšení compliance pacienta i odměny za poskytnutou péči</a:t>
            </a: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8387"/>
                </a:solidFill>
                <a:effectLst/>
                <a:uLnTx/>
                <a:uFillTx/>
                <a:latin typeface="Neo Sans Intel" pitchFamily="34" charset="0"/>
                <a:ea typeface="+mj-ea"/>
                <a:cs typeface="+mj-cs"/>
              </a:rPr>
              <a:t/>
            </a:r>
            <a:b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08387"/>
                </a:solidFill>
                <a:effectLst/>
                <a:uLnTx/>
                <a:uFillTx/>
                <a:latin typeface="Neo Sans Intel" pitchFamily="34" charset="0"/>
                <a:ea typeface="+mj-ea"/>
                <a:cs typeface="+mj-cs"/>
              </a:rPr>
            </a:br>
            <a:endParaRPr kumimoji="0" lang="en-GB" sz="2400" b="1" i="0" u="none" strike="noStrike" kern="1200" cap="none" spc="0" normalizeH="0" baseline="0" noProof="0" dirty="0">
              <a:ln>
                <a:noFill/>
              </a:ln>
              <a:solidFill>
                <a:srgbClr val="808387"/>
              </a:solidFill>
              <a:effectLst/>
              <a:uLnTx/>
              <a:uFillTx/>
              <a:latin typeface="Neo Sans Intel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20089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Služby Maccabi portálu pro pacienty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7910" y="1012599"/>
            <a:ext cx="4040188" cy="639762"/>
          </a:xfrm>
        </p:spPr>
        <p:txBody>
          <a:bodyPr/>
          <a:lstStyle/>
          <a:p>
            <a:r>
              <a:rPr lang="cs-CZ" dirty="0" smtClean="0"/>
              <a:t>Zdravotní péče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622" y="1633700"/>
            <a:ext cx="4040188" cy="3951288"/>
          </a:xfrm>
        </p:spPr>
        <p:txBody>
          <a:bodyPr/>
          <a:lstStyle/>
          <a:p>
            <a:pPr lvl="0"/>
            <a:r>
              <a:rPr lang="cs-CZ" sz="2000" dirty="0" smtClean="0"/>
              <a:t>Návštěvy lékařů </a:t>
            </a:r>
            <a:endParaRPr lang="en-US" sz="2000" dirty="0" smtClean="0"/>
          </a:p>
          <a:p>
            <a:pPr lvl="0"/>
            <a:r>
              <a:rPr lang="cs-CZ" sz="2000" dirty="0" smtClean="0"/>
              <a:t>Laboratorní testy </a:t>
            </a:r>
            <a:endParaRPr lang="en-US" sz="2000" dirty="0" smtClean="0"/>
          </a:p>
          <a:p>
            <a:pPr lvl="0"/>
            <a:r>
              <a:rPr lang="cs-CZ" sz="2000" dirty="0" smtClean="0"/>
              <a:t>Výsledky radiologických testů </a:t>
            </a:r>
            <a:endParaRPr lang="en-US" sz="2000" dirty="0" smtClean="0"/>
          </a:p>
          <a:p>
            <a:pPr lvl="0"/>
            <a:r>
              <a:rPr lang="cs-CZ" sz="2000" dirty="0" smtClean="0"/>
              <a:t>Osobní léky </a:t>
            </a:r>
            <a:endParaRPr lang="en-US" sz="2000" dirty="0" smtClean="0"/>
          </a:p>
          <a:p>
            <a:pPr lvl="0"/>
            <a:r>
              <a:rPr lang="cs-CZ" sz="2000" dirty="0" smtClean="0"/>
              <a:t>Strava a výživa </a:t>
            </a:r>
            <a:endParaRPr lang="en-US" sz="2000" dirty="0" smtClean="0"/>
          </a:p>
          <a:p>
            <a:pPr lvl="0"/>
            <a:r>
              <a:rPr lang="cs-CZ" sz="2000" dirty="0" smtClean="0"/>
              <a:t>Srdeční rizika </a:t>
            </a:r>
            <a:endParaRPr lang="en-US" sz="2000" dirty="0" smtClean="0"/>
          </a:p>
          <a:p>
            <a:pPr lvl="0"/>
            <a:r>
              <a:rPr lang="cs-CZ" sz="2000" dirty="0" smtClean="0"/>
              <a:t>Výsledky EKG a EKG dle Holtera </a:t>
            </a:r>
            <a:endParaRPr lang="en-US" sz="2000" dirty="0" smtClean="0"/>
          </a:p>
          <a:p>
            <a:pPr lvl="0"/>
            <a:r>
              <a:rPr lang="cs-CZ" sz="2000" dirty="0" smtClean="0"/>
              <a:t>Osobní doporučení v oblasti podpory zdraví </a:t>
            </a:r>
            <a:endParaRPr lang="en-US" sz="2000" dirty="0" smtClean="0"/>
          </a:p>
          <a:p>
            <a:pPr lvl="0"/>
            <a:r>
              <a:rPr lang="cs-CZ" sz="2000" dirty="0" smtClean="0"/>
              <a:t>Seznam očkování </a:t>
            </a:r>
            <a:endParaRPr lang="en-US" sz="2000" dirty="0" smtClean="0"/>
          </a:p>
          <a:p>
            <a:r>
              <a:rPr lang="cs-CZ" sz="2000" dirty="0" smtClean="0"/>
              <a:t>Obnova chronických léků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91883" y="1012598"/>
            <a:ext cx="4041775" cy="639762"/>
          </a:xfrm>
        </p:spPr>
        <p:txBody>
          <a:bodyPr/>
          <a:lstStyle/>
          <a:p>
            <a:r>
              <a:rPr lang="cs-CZ" dirty="0" smtClean="0"/>
              <a:t>Administrativa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79918" y="1596377"/>
            <a:ext cx="3752524" cy="2826333"/>
          </a:xfrm>
        </p:spPr>
        <p:txBody>
          <a:bodyPr/>
          <a:lstStyle/>
          <a:p>
            <a:pPr lvl="0"/>
            <a:r>
              <a:rPr lang="cs-CZ" sz="2000" dirty="0" smtClean="0"/>
              <a:t>Aktualizace osobních údajů </a:t>
            </a:r>
            <a:endParaRPr lang="en-US" sz="2000" dirty="0" smtClean="0"/>
          </a:p>
          <a:p>
            <a:pPr lvl="0"/>
            <a:r>
              <a:rPr lang="cs-CZ" sz="2000" dirty="0" smtClean="0"/>
              <a:t>Status účtu </a:t>
            </a:r>
            <a:endParaRPr lang="en-US" sz="2000" dirty="0" smtClean="0"/>
          </a:p>
          <a:p>
            <a:pPr lvl="0"/>
            <a:r>
              <a:rPr lang="cs-CZ" sz="2000" dirty="0" smtClean="0"/>
              <a:t>Plánování návštěv </a:t>
            </a:r>
            <a:endParaRPr lang="en-US" sz="2000" dirty="0" smtClean="0"/>
          </a:p>
          <a:p>
            <a:pPr lvl="0"/>
            <a:r>
              <a:rPr lang="cs-CZ" sz="2000" dirty="0" smtClean="0"/>
              <a:t>Objednávka léků v lékárnách</a:t>
            </a:r>
            <a:endParaRPr lang="en-US" sz="2000" dirty="0" smtClean="0"/>
          </a:p>
          <a:p>
            <a:pPr lvl="0"/>
            <a:r>
              <a:rPr lang="cs-CZ" sz="2000" dirty="0" smtClean="0"/>
              <a:t>Registrace pro účely zdravotního připojištění </a:t>
            </a:r>
            <a:endParaRPr lang="en-US" sz="2000" dirty="0" smtClean="0"/>
          </a:p>
          <a:p>
            <a:r>
              <a:rPr lang="cs-CZ" sz="2000" dirty="0" smtClean="0"/>
              <a:t>Cestovní pojištění</a:t>
            </a:r>
            <a:endParaRPr lang="en-US" sz="2000" dirty="0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27408" y="1194318"/>
            <a:ext cx="1455335" cy="275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5822" y="4498847"/>
            <a:ext cx="3834324" cy="1596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02637" y="6363477"/>
            <a:ext cx="2799304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p</a:t>
            </a:r>
            <a:r>
              <a:rPr lang="cs-CZ" b="1" dirty="0" smtClean="0">
                <a:solidFill>
                  <a:schemeClr val="bg1"/>
                </a:solidFill>
              </a:rPr>
              <a:t>avel.kubu</a:t>
            </a:r>
            <a:r>
              <a:rPr lang="en-GB" b="1" dirty="0" smtClean="0">
                <a:solidFill>
                  <a:schemeClr val="bg1"/>
                </a:solidFill>
              </a:rPr>
              <a:t>@</a:t>
            </a:r>
            <a:r>
              <a:rPr lang="en-GB" b="1" dirty="0" err="1" smtClean="0">
                <a:solidFill>
                  <a:schemeClr val="bg1"/>
                </a:solidFill>
              </a:rPr>
              <a:t>intel.com</a:t>
            </a:r>
            <a:endParaRPr 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err="1" smtClean="0"/>
              <a:t>Evropsk</a:t>
            </a:r>
            <a:r>
              <a:rPr lang="cs-CZ" sz="2800" dirty="0" smtClean="0"/>
              <a:t>é souvislosti digitalizace zdravotnictví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272" y="901958"/>
            <a:ext cx="8938727" cy="5424197"/>
          </a:xfrm>
        </p:spPr>
        <p:txBody>
          <a:bodyPr/>
          <a:lstStyle/>
          <a:p>
            <a:r>
              <a:rPr lang="en-US" sz="2400" b="1" dirty="0" err="1"/>
              <a:t>Směrnice</a:t>
            </a:r>
            <a:r>
              <a:rPr lang="en-US" sz="2400" b="1" dirty="0"/>
              <a:t> o </a:t>
            </a:r>
            <a:r>
              <a:rPr lang="en-US" sz="2400" b="1" dirty="0" err="1"/>
              <a:t>právech</a:t>
            </a:r>
            <a:r>
              <a:rPr lang="en-US" sz="2400" b="1" dirty="0"/>
              <a:t> </a:t>
            </a:r>
            <a:r>
              <a:rPr lang="en-US" sz="2400" b="1" dirty="0" err="1"/>
              <a:t>pacientů</a:t>
            </a:r>
            <a:r>
              <a:rPr lang="en-US" sz="2400" b="1" dirty="0"/>
              <a:t> </a:t>
            </a:r>
            <a:r>
              <a:rPr lang="en-US" sz="2400" b="1" dirty="0" err="1" smtClean="0"/>
              <a:t>při</a:t>
            </a:r>
            <a:r>
              <a:rPr lang="cs-CZ" sz="2400" b="1" dirty="0" smtClean="0"/>
              <a:t> </a:t>
            </a:r>
            <a:r>
              <a:rPr lang="en-US" sz="2400" b="1" dirty="0" err="1" smtClean="0"/>
              <a:t>přeshraniční</a:t>
            </a:r>
            <a:r>
              <a:rPr lang="en-US" sz="2400" b="1" dirty="0" smtClean="0"/>
              <a:t> </a:t>
            </a:r>
            <a:r>
              <a:rPr lang="en-US" sz="2400" b="1" dirty="0" err="1"/>
              <a:t>zdravotní</a:t>
            </a:r>
            <a:r>
              <a:rPr lang="en-US" sz="2400" b="1" dirty="0"/>
              <a:t> </a:t>
            </a:r>
            <a:r>
              <a:rPr lang="en-US" sz="2400" b="1" dirty="0" err="1" smtClean="0"/>
              <a:t>péči</a:t>
            </a:r>
            <a:r>
              <a:rPr lang="en-US" sz="2400" b="1" dirty="0"/>
              <a:t> </a:t>
            </a:r>
            <a:endParaRPr lang="en-US" sz="2400" b="1" dirty="0" smtClean="0"/>
          </a:p>
          <a:p>
            <a:pPr lvl="1"/>
            <a:r>
              <a:rPr lang="en-US" sz="2000" dirty="0" err="1" smtClean="0"/>
              <a:t>právo</a:t>
            </a:r>
            <a:r>
              <a:rPr lang="en-US" sz="2000" dirty="0" smtClean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zdravotní</a:t>
            </a:r>
            <a:r>
              <a:rPr lang="en-US" sz="2000" dirty="0"/>
              <a:t> </a:t>
            </a:r>
            <a:r>
              <a:rPr lang="en-US" sz="2000" dirty="0" err="1"/>
              <a:t>informace</a:t>
            </a:r>
            <a:r>
              <a:rPr lang="en-US" sz="2000" dirty="0"/>
              <a:t> </a:t>
            </a:r>
            <a:r>
              <a:rPr lang="en-US" sz="2000" dirty="0" err="1"/>
              <a:t>před</a:t>
            </a:r>
            <a:r>
              <a:rPr lang="en-US" sz="2000" dirty="0"/>
              <a:t> </a:t>
            </a:r>
            <a:r>
              <a:rPr lang="en-US" sz="2000" dirty="0" err="1"/>
              <a:t>vyhledáním</a:t>
            </a:r>
            <a:r>
              <a:rPr lang="en-US" sz="2000" dirty="0"/>
              <a:t> </a:t>
            </a:r>
            <a:r>
              <a:rPr lang="en-US" sz="2000" dirty="0" err="1"/>
              <a:t>péče</a:t>
            </a:r>
            <a:r>
              <a:rPr lang="en-US" sz="2000" dirty="0"/>
              <a:t> v </a:t>
            </a:r>
            <a:r>
              <a:rPr lang="en-US" sz="2000" dirty="0" err="1"/>
              <a:t>zahraničí</a:t>
            </a:r>
            <a:r>
              <a:rPr lang="en-US" sz="2000" dirty="0"/>
              <a:t> </a:t>
            </a:r>
            <a:r>
              <a:rPr lang="en-US" sz="2000" dirty="0" err="1"/>
              <a:t>i</a:t>
            </a:r>
            <a:r>
              <a:rPr lang="en-US" sz="2000" dirty="0"/>
              <a:t> </a:t>
            </a:r>
            <a:r>
              <a:rPr lang="en-US" sz="2000" dirty="0" err="1"/>
              <a:t>jejích</a:t>
            </a:r>
            <a:r>
              <a:rPr lang="en-US" sz="2000" dirty="0"/>
              <a:t> </a:t>
            </a:r>
            <a:r>
              <a:rPr lang="en-US" sz="2000" dirty="0" err="1"/>
              <a:t>výsledků</a:t>
            </a:r>
            <a:r>
              <a:rPr lang="en-US" sz="2000" dirty="0"/>
              <a:t> (v </a:t>
            </a:r>
            <a:r>
              <a:rPr lang="en-US" sz="2000" dirty="0" err="1"/>
              <a:t>elektronické</a:t>
            </a:r>
            <a:r>
              <a:rPr lang="en-US" sz="2000" dirty="0"/>
              <a:t> </a:t>
            </a:r>
            <a:r>
              <a:rPr lang="en-US" sz="2000" dirty="0" err="1" smtClean="0"/>
              <a:t>formě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err="1" smtClean="0"/>
              <a:t>interoperabilita</a:t>
            </a:r>
            <a:r>
              <a:rPr lang="en-US" sz="2000" dirty="0" smtClean="0"/>
              <a:t> </a:t>
            </a:r>
            <a:r>
              <a:rPr lang="en-US" sz="2000" dirty="0" err="1"/>
              <a:t>elektronických</a:t>
            </a:r>
            <a:r>
              <a:rPr lang="en-US" sz="2000" dirty="0"/>
              <a:t> </a:t>
            </a:r>
            <a:r>
              <a:rPr lang="en-US" sz="2000" dirty="0" err="1"/>
              <a:t>předpisů</a:t>
            </a:r>
            <a:r>
              <a:rPr lang="en-US" sz="2000" dirty="0"/>
              <a:t> </a:t>
            </a:r>
            <a:r>
              <a:rPr lang="en-US" sz="2000" dirty="0" err="1"/>
              <a:t>na</a:t>
            </a:r>
            <a:r>
              <a:rPr lang="en-US" sz="2000" dirty="0"/>
              <a:t> </a:t>
            </a:r>
            <a:r>
              <a:rPr lang="en-US" sz="2000" dirty="0" err="1"/>
              <a:t>léky</a:t>
            </a:r>
            <a:r>
              <a:rPr lang="en-US" sz="2000" dirty="0"/>
              <a:t> </a:t>
            </a:r>
            <a:br>
              <a:rPr lang="en-US" sz="2000" dirty="0"/>
            </a:br>
            <a:r>
              <a:rPr lang="en-US" sz="2000" dirty="0"/>
              <a:t>a </a:t>
            </a:r>
            <a:r>
              <a:rPr lang="en-US" sz="2000" dirty="0" err="1"/>
              <a:t>kontakt</a:t>
            </a:r>
            <a:r>
              <a:rPr lang="en-US" sz="2000" dirty="0"/>
              <a:t> </a:t>
            </a:r>
            <a:r>
              <a:rPr lang="en-US" sz="2000" dirty="0" err="1"/>
              <a:t>mezi</a:t>
            </a:r>
            <a:r>
              <a:rPr lang="en-US" sz="2000" dirty="0"/>
              <a:t> </a:t>
            </a:r>
            <a:r>
              <a:rPr lang="en-US" sz="2000" dirty="0" err="1"/>
              <a:t>předepisujícím</a:t>
            </a:r>
            <a:r>
              <a:rPr lang="en-US" sz="2000" dirty="0"/>
              <a:t> a </a:t>
            </a:r>
            <a:r>
              <a:rPr lang="en-US" sz="2000" dirty="0" err="1" smtClean="0"/>
              <a:t>vydávající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err="1" smtClean="0"/>
              <a:t>vytvoření</a:t>
            </a:r>
            <a:r>
              <a:rPr lang="en-US" sz="2000" dirty="0" smtClean="0"/>
              <a:t> </a:t>
            </a:r>
            <a:r>
              <a:rPr lang="en-US" sz="2000" dirty="0" err="1"/>
              <a:t>datových</a:t>
            </a:r>
            <a:r>
              <a:rPr lang="en-US" sz="2000" dirty="0"/>
              <a:t> </a:t>
            </a:r>
            <a:r>
              <a:rPr lang="en-US" sz="2000" dirty="0" err="1"/>
              <a:t>standardů</a:t>
            </a:r>
            <a:r>
              <a:rPr lang="en-US" sz="2000" dirty="0"/>
              <a:t> pro </a:t>
            </a:r>
            <a:r>
              <a:rPr lang="en-US" sz="2000" dirty="0" err="1"/>
              <a:t>souhrnné</a:t>
            </a:r>
            <a:r>
              <a:rPr lang="en-US" sz="2000" dirty="0"/>
              <a:t> </a:t>
            </a:r>
            <a:r>
              <a:rPr lang="en-US" sz="2000" dirty="0" err="1"/>
              <a:t>zdravotní</a:t>
            </a:r>
            <a:r>
              <a:rPr lang="en-US" sz="2000" dirty="0"/>
              <a:t> </a:t>
            </a:r>
            <a:r>
              <a:rPr lang="en-US" sz="2000" dirty="0" err="1"/>
              <a:t>informace</a:t>
            </a:r>
            <a:r>
              <a:rPr lang="en-US" sz="2000" dirty="0"/>
              <a:t> a pro </a:t>
            </a:r>
            <a:r>
              <a:rPr lang="en-US" sz="2000" dirty="0" err="1"/>
              <a:t>elektronickou</a:t>
            </a:r>
            <a:r>
              <a:rPr lang="en-US" sz="2000" dirty="0"/>
              <a:t> </a:t>
            </a:r>
            <a:r>
              <a:rPr lang="en-US" sz="2000" dirty="0" err="1"/>
              <a:t>identifikaci</a:t>
            </a:r>
            <a:r>
              <a:rPr lang="en-US" sz="2000" dirty="0"/>
              <a:t> </a:t>
            </a:r>
            <a:r>
              <a:rPr lang="en-US" sz="2000" dirty="0" err="1"/>
              <a:t>osob</a:t>
            </a:r>
            <a:endParaRPr lang="en-US" sz="2000" dirty="0"/>
          </a:p>
          <a:p>
            <a:endParaRPr lang="cs-CZ" dirty="0" smtClean="0"/>
          </a:p>
          <a:p>
            <a:r>
              <a:rPr lang="en-US" sz="2400" b="1" dirty="0" err="1"/>
              <a:t>Digitální</a:t>
            </a:r>
            <a:r>
              <a:rPr lang="en-US" sz="2400" b="1" dirty="0"/>
              <a:t> agenda </a:t>
            </a:r>
            <a:r>
              <a:rPr lang="en-US" sz="2400" b="1" dirty="0" smtClean="0"/>
              <a:t>2020</a:t>
            </a:r>
          </a:p>
          <a:p>
            <a:pPr lvl="1"/>
            <a:r>
              <a:rPr lang="en-US" sz="2000" dirty="0" smtClean="0"/>
              <a:t> </a:t>
            </a:r>
            <a:r>
              <a:rPr lang="en-US" sz="2000" dirty="0"/>
              <a:t>Key action 13: </a:t>
            </a:r>
            <a:r>
              <a:rPr lang="en-US" sz="2000" dirty="0" smtClean="0"/>
              <a:t>...</a:t>
            </a:r>
            <a:r>
              <a:rPr lang="en-US" sz="2000" dirty="0"/>
              <a:t>equip Europeans with secure online access to their medical health data by 2015  </a:t>
            </a:r>
            <a:endParaRPr lang="en-US" sz="2000" dirty="0" smtClean="0"/>
          </a:p>
          <a:p>
            <a:pPr lvl="1"/>
            <a:r>
              <a:rPr lang="en-US" sz="2000" dirty="0" smtClean="0"/>
              <a:t>Key </a:t>
            </a:r>
            <a:r>
              <a:rPr lang="en-US" sz="2000" dirty="0"/>
              <a:t>action 14: Propose a recommendation defining a minimum common set of patient data for interoperability of patient records to be accessed or exchanged electronically across Member States by 2012</a:t>
            </a:r>
          </a:p>
        </p:txBody>
      </p:sp>
    </p:spTree>
    <p:extLst>
      <p:ext uri="{BB962C8B-B14F-4D97-AF65-F5344CB8AC3E}">
        <p14:creationId xmlns:p14="http://schemas.microsoft.com/office/powerpoint/2010/main" xmlns="" val="362998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289" y="228600"/>
            <a:ext cx="8864081" cy="792163"/>
          </a:xfrm>
        </p:spPr>
        <p:txBody>
          <a:bodyPr/>
          <a:lstStyle/>
          <a:p>
            <a:r>
              <a:rPr lang="cs-CZ" dirty="0" smtClean="0"/>
              <a:t>Digitální nástroje </a:t>
            </a:r>
            <a:r>
              <a:rPr lang="en-GB" dirty="0" smtClean="0"/>
              <a:t>v</a:t>
            </a:r>
            <a:r>
              <a:rPr lang="cs-CZ" dirty="0" smtClean="0"/>
              <a:t> evropském </a:t>
            </a:r>
            <a:r>
              <a:rPr lang="en-GB" dirty="0" err="1" smtClean="0"/>
              <a:t>zdravotni</a:t>
            </a:r>
            <a:r>
              <a:rPr lang="cs-CZ" dirty="0" smtClean="0"/>
              <a:t>ctví</a:t>
            </a:r>
            <a:endParaRPr lang="en-US" dirty="0"/>
          </a:p>
        </p:txBody>
      </p:sp>
      <p:pic>
        <p:nvPicPr>
          <p:cNvPr id="5" name="Digital in Healthcare.mp4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58800" y="1219200"/>
            <a:ext cx="8026400" cy="4514850"/>
          </a:xfrm>
        </p:spPr>
      </p:pic>
    </p:spTree>
    <p:extLst>
      <p:ext uri="{BB962C8B-B14F-4D97-AF65-F5344CB8AC3E}">
        <p14:creationId xmlns:p14="http://schemas.microsoft.com/office/powerpoint/2010/main" xmlns="" val="233265754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http://www.jmir.org/article/viewFile/1030/1/478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257" y="223935"/>
            <a:ext cx="8640147" cy="55983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54568" y="5915608"/>
            <a:ext cx="8378890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sz="1000" dirty="0" smtClean="0"/>
              <a:t>E</a:t>
            </a:r>
            <a:r>
              <a:rPr lang="en-US" sz="1000" dirty="0" smtClean="0"/>
              <a:t>y</a:t>
            </a:r>
            <a:r>
              <a:rPr lang="cs-CZ" sz="1000" dirty="0" smtClean="0"/>
              <a:t>senbach, G.</a:t>
            </a:r>
            <a:r>
              <a:rPr lang="en-US" sz="1000" dirty="0" smtClean="0"/>
              <a:t>: Medicine 2.0: Social Networking, Collaboration, Participation, </a:t>
            </a:r>
            <a:r>
              <a:rPr lang="en-US" sz="1000" dirty="0" err="1" smtClean="0"/>
              <a:t>Apomediation</a:t>
            </a:r>
            <a:r>
              <a:rPr lang="en-US" sz="1000" dirty="0" smtClean="0"/>
              <a:t>, and Openness. J Med Internet Res 2008;10(3):e22</a:t>
            </a:r>
          </a:p>
        </p:txBody>
      </p:sp>
    </p:spTree>
    <p:extLst>
      <p:ext uri="{BB962C8B-B14F-4D97-AF65-F5344CB8AC3E}">
        <p14:creationId xmlns:p14="http://schemas.microsoft.com/office/powerpoint/2010/main" xmlns="" val="25097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257" y="228600"/>
            <a:ext cx="8677470" cy="792163"/>
          </a:xfrm>
        </p:spPr>
        <p:txBody>
          <a:bodyPr/>
          <a:lstStyle/>
          <a:p>
            <a:r>
              <a:rPr lang="cs-CZ" dirty="0" smtClean="0"/>
              <a:t>Zdraví 2.0  mění nejen informační nerovnováhu ve zdravotnictví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0942"/>
            <a:ext cx="3862873" cy="5090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://www.ifriends.cz/wp-content/uploads/2012/11/movemb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6073" y="1160942"/>
            <a:ext cx="2537927" cy="5090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ifriends.cz/wp-content/uploads/2012/11/m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9843" y="1160941"/>
            <a:ext cx="3469784" cy="509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0502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35" y="228600"/>
            <a:ext cx="8696130" cy="792163"/>
          </a:xfrm>
        </p:spPr>
        <p:txBody>
          <a:bodyPr/>
          <a:lstStyle/>
          <a:p>
            <a:pPr algn="ctr"/>
            <a:r>
              <a:rPr lang="en-US" sz="2800" dirty="0" err="1" smtClean="0"/>
              <a:t>Síťové</a:t>
            </a:r>
            <a:r>
              <a:rPr lang="en-US" sz="2800" dirty="0" smtClean="0"/>
              <a:t> </a:t>
            </a:r>
            <a:r>
              <a:rPr lang="en-US" sz="2800" dirty="0" err="1" smtClean="0"/>
              <a:t>systémy</a:t>
            </a:r>
            <a:r>
              <a:rPr lang="en-US" sz="2800" dirty="0" smtClean="0"/>
              <a:t> a </a:t>
            </a:r>
            <a:r>
              <a:rPr lang="en-US" sz="2800" dirty="0" err="1" smtClean="0"/>
              <a:t>systémy</a:t>
            </a:r>
            <a:r>
              <a:rPr lang="en-US" sz="2800" dirty="0" smtClean="0"/>
              <a:t> </a:t>
            </a:r>
            <a:r>
              <a:rPr lang="en-US" sz="2800" dirty="0" err="1" smtClean="0"/>
              <a:t>na</a:t>
            </a:r>
            <a:r>
              <a:rPr lang="en-US" sz="2800" dirty="0" smtClean="0"/>
              <a:t> </a:t>
            </a:r>
            <a:r>
              <a:rPr lang="en-US" sz="2800" dirty="0" err="1" smtClean="0"/>
              <a:t>podporu</a:t>
            </a:r>
            <a:r>
              <a:rPr lang="en-US" sz="2800" dirty="0" smtClean="0"/>
              <a:t> </a:t>
            </a:r>
            <a:r>
              <a:rPr lang="en-US" sz="2800" dirty="0" err="1" smtClean="0"/>
              <a:t>rozhodování</a:t>
            </a:r>
            <a:r>
              <a:rPr lang="en-US" sz="2800" dirty="0" smtClean="0"/>
              <a:t> </a:t>
            </a:r>
            <a:r>
              <a:rPr lang="en-US" sz="2800" dirty="0" err="1" smtClean="0"/>
              <a:t>jsou</a:t>
            </a:r>
            <a:r>
              <a:rPr lang="en-US" sz="2800" dirty="0" smtClean="0"/>
              <a:t> </a:t>
            </a:r>
            <a:r>
              <a:rPr lang="en-US" sz="2800" dirty="0" err="1" smtClean="0"/>
              <a:t>základem</a:t>
            </a:r>
            <a:r>
              <a:rPr lang="cs-CZ" sz="2800" dirty="0" smtClean="0"/>
              <a:t> </a:t>
            </a:r>
            <a:r>
              <a:rPr lang="en-US" sz="2800" dirty="0" err="1" smtClean="0"/>
              <a:t>poskytování</a:t>
            </a:r>
            <a:r>
              <a:rPr lang="en-US" sz="2800" dirty="0" smtClean="0"/>
              <a:t> </a:t>
            </a:r>
            <a:r>
              <a:rPr lang="en-US" sz="2800" dirty="0" err="1" smtClean="0"/>
              <a:t>koordinované</a:t>
            </a:r>
            <a:r>
              <a:rPr lang="en-US" sz="2800" dirty="0" smtClean="0"/>
              <a:t> </a:t>
            </a:r>
            <a:r>
              <a:rPr lang="en-US" sz="2800" dirty="0" err="1" smtClean="0"/>
              <a:t>péče</a:t>
            </a:r>
            <a:endParaRPr lang="en-US" sz="2800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5738" y="1217128"/>
            <a:ext cx="7632442" cy="4652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2597" y="228600"/>
            <a:ext cx="8677468" cy="792163"/>
          </a:xfrm>
        </p:spPr>
        <p:txBody>
          <a:bodyPr/>
          <a:lstStyle/>
          <a:p>
            <a:r>
              <a:rPr lang="en-US" dirty="0" err="1" smtClean="0"/>
              <a:t>Technická</a:t>
            </a:r>
            <a:r>
              <a:rPr lang="en-US" dirty="0" smtClean="0"/>
              <a:t> </a:t>
            </a:r>
            <a:r>
              <a:rPr lang="en-US" dirty="0" err="1" smtClean="0"/>
              <a:t>infrastruktura</a:t>
            </a:r>
            <a:r>
              <a:rPr lang="en-US" dirty="0" smtClean="0"/>
              <a:t> </a:t>
            </a:r>
            <a:r>
              <a:rPr lang="cs-CZ" dirty="0" smtClean="0"/>
              <a:t>koordinované péče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538" y="1175658"/>
            <a:ext cx="8924925" cy="500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dow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1369" y="1690869"/>
            <a:ext cx="1375176" cy="537741"/>
          </a:xfrm>
          <a:prstGeom prst="rect">
            <a:avLst/>
          </a:prstGeom>
        </p:spPr>
      </p:pic>
      <p:pic>
        <p:nvPicPr>
          <p:cNvPr id="41" name="shadow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44605" y="5605849"/>
            <a:ext cx="2013395" cy="787305"/>
          </a:xfrm>
          <a:prstGeom prst="rect">
            <a:avLst/>
          </a:prstGeom>
        </p:spPr>
      </p:pic>
      <p:pic>
        <p:nvPicPr>
          <p:cNvPr id="42" name="shadow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73696" y="5464453"/>
            <a:ext cx="2013395" cy="787305"/>
          </a:xfrm>
          <a:prstGeom prst="rect">
            <a:avLst/>
          </a:prstGeom>
        </p:spPr>
      </p:pic>
      <p:pic>
        <p:nvPicPr>
          <p:cNvPr id="4" name="shadow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48546" y="1998840"/>
            <a:ext cx="1375176" cy="537741"/>
          </a:xfrm>
          <a:prstGeom prst="rect">
            <a:avLst/>
          </a:prstGeom>
        </p:spPr>
      </p:pic>
      <p:pic>
        <p:nvPicPr>
          <p:cNvPr id="5" name="why talk0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300521" y="1101746"/>
            <a:ext cx="671226" cy="1118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text02"/>
          <p:cNvSpPr/>
          <p:nvPr/>
        </p:nvSpPr>
        <p:spPr>
          <a:xfrm>
            <a:off x="2300548" y="1812361"/>
            <a:ext cx="383438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CT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pic>
        <p:nvPicPr>
          <p:cNvPr id="12" name="shadow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1637" y="2316645"/>
            <a:ext cx="1663963" cy="650666"/>
          </a:xfrm>
          <a:prstGeom prst="rect">
            <a:avLst/>
          </a:prstGeom>
        </p:spPr>
      </p:pic>
      <p:pic>
        <p:nvPicPr>
          <p:cNvPr id="13" name="why talk0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14042" y="1138366"/>
            <a:ext cx="1132032" cy="1353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4" name="text02"/>
          <p:cNvSpPr/>
          <p:nvPr/>
        </p:nvSpPr>
        <p:spPr>
          <a:xfrm>
            <a:off x="6509346" y="2502016"/>
            <a:ext cx="1708993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Patient Monitor-ECG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pic>
        <p:nvPicPr>
          <p:cNvPr id="16" name="shadow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2000" y="3609374"/>
            <a:ext cx="1663963" cy="650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why talk0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02226" y="2569668"/>
            <a:ext cx="1015230" cy="13532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8" name="text02"/>
          <p:cNvSpPr/>
          <p:nvPr/>
        </p:nvSpPr>
        <p:spPr>
          <a:xfrm>
            <a:off x="1334384" y="3887082"/>
            <a:ext cx="46679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MRI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pic>
        <p:nvPicPr>
          <p:cNvPr id="20" name="shadow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7878" y="4026761"/>
            <a:ext cx="2013395" cy="787305"/>
          </a:xfrm>
          <a:prstGeom prst="rect">
            <a:avLst/>
          </a:prstGeom>
        </p:spPr>
      </p:pic>
      <p:pic>
        <p:nvPicPr>
          <p:cNvPr id="21" name="why talk0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6834063" y="3119462"/>
            <a:ext cx="1235657" cy="12291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" name="text02"/>
          <p:cNvSpPr/>
          <p:nvPr/>
        </p:nvSpPr>
        <p:spPr>
          <a:xfrm>
            <a:off x="6617407" y="4348771"/>
            <a:ext cx="170347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Mobile Point of Care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sp>
        <p:nvSpPr>
          <p:cNvPr id="26" name="text02"/>
          <p:cNvSpPr/>
          <p:nvPr/>
        </p:nvSpPr>
        <p:spPr>
          <a:xfrm>
            <a:off x="2311539" y="5953899"/>
            <a:ext cx="1484444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Bedside Terminal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sp>
        <p:nvSpPr>
          <p:cNvPr id="52" name="Title 1"/>
          <p:cNvSpPr txBox="1">
            <a:spLocks/>
          </p:cNvSpPr>
          <p:nvPr/>
        </p:nvSpPr>
        <p:spPr bwMode="auto">
          <a:xfrm>
            <a:off x="0" y="-415408"/>
            <a:ext cx="9144000" cy="1860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0557" tIns="50278" rIns="100557" bIns="50278" numCol="1" anchor="ctr" anchorCtr="0" compatLnSpc="1">
            <a:prstTxWarp prst="textNoShape">
              <a:avLst/>
            </a:prstTxWarp>
          </a:bodyPr>
          <a:lstStyle>
            <a:lvl1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2pPr>
            <a:lvl3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3pPr>
            <a:lvl4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4pPr>
            <a:lvl5pPr algn="ctr" defTabSz="1004888" rtl="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</a:rPr>
              <a:t>Role s</a:t>
            </a: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</a:rPr>
              <a:t>p</a:t>
            </a: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</a:rPr>
              <a:t>o</a:t>
            </a:r>
            <a:r>
              <a:rPr lang="en-GB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</a:rPr>
              <a:t>le</a:t>
            </a:r>
            <a:r>
              <a:rPr lang="cs-CZ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</a:rPr>
              <a:t>čnosti Intel v koordinaci péče</a:t>
            </a:r>
            <a:endParaRPr lang="en-US" sz="2400" b="1" dirty="0" smtClean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77266" y="2368879"/>
            <a:ext cx="4032764" cy="2307480"/>
            <a:chOff x="2811180" y="848519"/>
            <a:chExt cx="4436040" cy="1904205"/>
          </a:xfrm>
        </p:grpSpPr>
        <p:pic>
          <p:nvPicPr>
            <p:cNvPr id="23" name="bullseye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811180" y="1132898"/>
              <a:ext cx="4436040" cy="1619826"/>
            </a:xfrm>
            <a:prstGeom prst="rect">
              <a:avLst/>
            </a:prstGeom>
          </p:spPr>
        </p:pic>
        <p:grpSp>
          <p:nvGrpSpPr>
            <p:cNvPr id="3" name="desktop"/>
            <p:cNvGrpSpPr/>
            <p:nvPr/>
          </p:nvGrpSpPr>
          <p:grpSpPr>
            <a:xfrm>
              <a:off x="5623470" y="848519"/>
              <a:ext cx="1463130" cy="999755"/>
              <a:chOff x="5623470" y="1991519"/>
              <a:chExt cx="1463130" cy="999755"/>
            </a:xfrm>
          </p:grpSpPr>
          <p:pic>
            <p:nvPicPr>
              <p:cNvPr id="27" name="shadow"/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623470" y="2510841"/>
                <a:ext cx="1463130" cy="429221"/>
              </a:xfrm>
              <a:prstGeom prst="rect">
                <a:avLst/>
              </a:prstGeom>
            </p:spPr>
          </p:pic>
          <p:pic>
            <p:nvPicPr>
              <p:cNvPr id="28" name="PC desktop"/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701992" y="1991519"/>
                <a:ext cx="1320799" cy="990599"/>
              </a:xfrm>
              <a:prstGeom prst="rect">
                <a:avLst/>
              </a:prstGeom>
            </p:spPr>
          </p:pic>
          <p:sp>
            <p:nvSpPr>
              <p:cNvPr id="31" name="text"/>
              <p:cNvSpPr/>
              <p:nvPr/>
            </p:nvSpPr>
            <p:spPr>
              <a:xfrm>
                <a:off x="5971871" y="2737287"/>
                <a:ext cx="888423" cy="25398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perspectiveRight"/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en-US" sz="1400" b="1" spc="0" dirty="0" smtClean="0">
                    <a:ln w="0"/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12700" stA="50000" endPos="50000" dist="5000" dir="5400000" sy="-100000" rotWithShape="0"/>
                    </a:effectLst>
                    <a:latin typeface="Neo Sans Intel" pitchFamily="34" charset="0"/>
                  </a:rPr>
                  <a:t>Deskto</a:t>
                </a:r>
                <a:r>
                  <a:rPr lang="en-US" sz="1400" b="1" dirty="0">
                    <a:ln w="0"/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12700" stA="50000" endPos="50000" dist="5000" dir="5400000" sy="-100000" rotWithShape="0"/>
                    </a:effectLst>
                    <a:latin typeface="Neo Sans Intel" pitchFamily="34" charset="0"/>
                  </a:rPr>
                  <a:t>p</a:t>
                </a:r>
                <a:endParaRPr lang="en-US" sz="1400" b="1" spc="0" dirty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  <a:latin typeface="Neo Sans Intel" pitchFamily="34" charset="0"/>
                </a:endParaRPr>
              </a:p>
            </p:txBody>
          </p:sp>
        </p:grpSp>
        <p:grpSp>
          <p:nvGrpSpPr>
            <p:cNvPr id="7" name="mobile"/>
            <p:cNvGrpSpPr/>
            <p:nvPr/>
          </p:nvGrpSpPr>
          <p:grpSpPr>
            <a:xfrm>
              <a:off x="3048000" y="848519"/>
              <a:ext cx="1687955" cy="949474"/>
              <a:chOff x="3048000" y="1991519"/>
              <a:chExt cx="1687955" cy="949474"/>
            </a:xfrm>
          </p:grpSpPr>
          <p:pic>
            <p:nvPicPr>
              <p:cNvPr id="33" name="shadow"/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304374" y="2435747"/>
                <a:ext cx="1352586" cy="396792"/>
              </a:xfrm>
              <a:prstGeom prst="rect">
                <a:avLst/>
              </a:prstGeom>
            </p:spPr>
          </p:pic>
          <p:pic>
            <p:nvPicPr>
              <p:cNvPr id="34" name="PC notebook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048000" y="1991519"/>
                <a:ext cx="1687955" cy="949474"/>
              </a:xfrm>
              <a:prstGeom prst="rect">
                <a:avLst/>
              </a:prstGeom>
            </p:spPr>
          </p:pic>
          <p:sp>
            <p:nvSpPr>
              <p:cNvPr id="35" name="text"/>
              <p:cNvSpPr/>
              <p:nvPr/>
            </p:nvSpPr>
            <p:spPr>
              <a:xfrm>
                <a:off x="3294092" y="2663472"/>
                <a:ext cx="742703" cy="253987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perspectiveRight"/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en-US" sz="1400" b="1" spc="0" dirty="0" smtClean="0">
                    <a:ln w="0"/>
                    <a:solidFill>
                      <a:schemeClr val="tx1">
                        <a:lumMod val="65000"/>
                        <a:lumOff val="3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12700" stA="50000" endPos="50000" dist="5000" dir="5400000" sy="-100000" rotWithShape="0"/>
                    </a:effectLst>
                    <a:latin typeface="Neo Sans Intel" pitchFamily="34" charset="0"/>
                  </a:rPr>
                  <a:t>Mobile</a:t>
                </a:r>
                <a:endParaRPr lang="en-US" sz="1400" b="1" spc="0" dirty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  <a:latin typeface="Neo Sans Intel" pitchFamily="34" charset="0"/>
                </a:endParaRPr>
              </a:p>
            </p:txBody>
          </p:sp>
        </p:grpSp>
        <p:pic>
          <p:nvPicPr>
            <p:cNvPr id="36" name="intel logo"/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4471987" y="1357265"/>
              <a:ext cx="1114426" cy="747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glow rad="228600">
                <a:schemeClr val="bg1">
                  <a:alpha val="23000"/>
                </a:schemeClr>
              </a:glow>
              <a:reflection blurRad="114300" stA="50000" endA="300" endPos="55000" dist="76200" dir="5400000" sy="-100000" algn="bl" rotWithShape="0"/>
              <a:softEdge rad="0"/>
            </a:effectLst>
            <a:scene3d>
              <a:camera prst="orthographicFront">
                <a:rot lat="3000000" lon="19800000" rev="19800000"/>
              </a:camera>
              <a:lightRig rig="threePt" dir="t"/>
            </a:scene3d>
          </p:spPr>
        </p:pic>
      </p:grpSp>
      <p:grpSp>
        <p:nvGrpSpPr>
          <p:cNvPr id="11" name="server"/>
          <p:cNvGrpSpPr/>
          <p:nvPr/>
        </p:nvGrpSpPr>
        <p:grpSpPr>
          <a:xfrm>
            <a:off x="3900948" y="3771356"/>
            <a:ext cx="1401727" cy="700513"/>
            <a:chOff x="3400774" y="2197843"/>
            <a:chExt cx="1541900" cy="578086"/>
          </a:xfrm>
        </p:grpSpPr>
        <p:pic>
          <p:nvPicPr>
            <p:cNvPr id="38" name="shadow"/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400774" y="2372519"/>
              <a:ext cx="1541900" cy="248973"/>
            </a:xfrm>
            <a:prstGeom prst="rect">
              <a:avLst/>
            </a:prstGeom>
          </p:spPr>
        </p:pic>
        <p:pic>
          <p:nvPicPr>
            <p:cNvPr id="39" name="server"/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38550" y="2197843"/>
              <a:ext cx="1028700" cy="475774"/>
            </a:xfrm>
            <a:prstGeom prst="rect">
              <a:avLst/>
            </a:prstGeom>
          </p:spPr>
        </p:pic>
        <p:sp>
          <p:nvSpPr>
            <p:cNvPr id="40" name="text"/>
            <p:cNvSpPr/>
            <p:nvPr/>
          </p:nvSpPr>
          <p:spPr>
            <a:xfrm>
              <a:off x="3795022" y="2521942"/>
              <a:ext cx="760690" cy="25398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perspectiveRight"/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400" b="1" spc="0" dirty="0" smtClean="0">
                  <a:ln w="0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  <a:latin typeface="Neo Sans Intel" pitchFamily="34" charset="0"/>
                </a:rPr>
                <a:t>Server</a:t>
              </a:r>
              <a:endParaRPr lang="en-US" sz="1400" b="1" spc="0" dirty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endParaRPr>
            </a:p>
          </p:txBody>
        </p:sp>
      </p:grpSp>
      <p:pic>
        <p:nvPicPr>
          <p:cNvPr id="9" name="why talk02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965004" y="1131409"/>
            <a:ext cx="843970" cy="6321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why talk0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388639" y="4528880"/>
            <a:ext cx="1269055" cy="1421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02"/>
          <p:cNvSpPr/>
          <p:nvPr/>
        </p:nvSpPr>
        <p:spPr>
          <a:xfrm>
            <a:off x="4128207" y="2225003"/>
            <a:ext cx="1015856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Ultrasound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  <p:pic>
        <p:nvPicPr>
          <p:cNvPr id="29" name="why talk0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067868" y="4561522"/>
            <a:ext cx="1535844" cy="13648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0" name="text03"/>
          <p:cNvSpPr/>
          <p:nvPr/>
        </p:nvSpPr>
        <p:spPr>
          <a:xfrm>
            <a:off x="5472604" y="5975200"/>
            <a:ext cx="736099" cy="30777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Right"/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Neo Sans Intel" pitchFamily="34" charset="0"/>
              </a:rPr>
              <a:t>Fitness</a:t>
            </a:r>
            <a:endParaRPr lang="en-US" sz="1400" b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50000" endPos="50000" dist="5000" dir="5400000" sy="-100000" rotWithShape="0"/>
              </a:effectLst>
              <a:latin typeface="Neo Sans Int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75742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5233" y="79312"/>
            <a:ext cx="8462865" cy="792163"/>
          </a:xfrm>
        </p:spPr>
        <p:txBody>
          <a:bodyPr/>
          <a:lstStyle/>
          <a:p>
            <a:r>
              <a:rPr lang="cs-CZ" sz="3200" dirty="0" smtClean="0"/>
              <a:t>Přínosy eHealth nástrojů v efektivitě péče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2596" y="821094"/>
            <a:ext cx="8901404" cy="5374433"/>
          </a:xfrm>
        </p:spPr>
        <p:txBody>
          <a:bodyPr/>
          <a:lstStyle/>
          <a:p>
            <a:pPr>
              <a:buNone/>
            </a:pPr>
            <a:r>
              <a:rPr lang="en-US" sz="1800" dirty="0" smtClean="0"/>
              <a:t>1. </a:t>
            </a:r>
            <a:r>
              <a:rPr lang="en-US" sz="1800" dirty="0" err="1" smtClean="0"/>
              <a:t>Eliminace</a:t>
            </a:r>
            <a:r>
              <a:rPr lang="en-US" sz="1800" dirty="0" smtClean="0"/>
              <a:t> </a:t>
            </a:r>
            <a:r>
              <a:rPr lang="en-US" sz="1800" dirty="0" err="1" smtClean="0"/>
              <a:t>lékařských</a:t>
            </a:r>
            <a:r>
              <a:rPr lang="en-US" sz="1800" dirty="0" smtClean="0"/>
              <a:t> </a:t>
            </a:r>
            <a:r>
              <a:rPr lang="en-US" sz="1800" dirty="0" err="1" smtClean="0"/>
              <a:t>záznamů</a:t>
            </a:r>
            <a:r>
              <a:rPr lang="en-US" sz="1800" dirty="0" smtClean="0"/>
              <a:t> a </a:t>
            </a:r>
            <a:r>
              <a:rPr lang="en-US" sz="1800" dirty="0" err="1" smtClean="0"/>
              <a:t>úplná</a:t>
            </a:r>
            <a:r>
              <a:rPr lang="en-US" sz="1800" dirty="0" smtClean="0"/>
              <a:t> </a:t>
            </a:r>
            <a:r>
              <a:rPr lang="en-US" sz="1800" dirty="0" err="1" smtClean="0"/>
              <a:t>digitalizace</a:t>
            </a:r>
            <a:r>
              <a:rPr lang="en-US" sz="1800" dirty="0" smtClean="0"/>
              <a:t> </a:t>
            </a:r>
            <a:r>
              <a:rPr lang="en-US" sz="1800" dirty="0" err="1" smtClean="0"/>
              <a:t>poznámek</a:t>
            </a:r>
            <a:r>
              <a:rPr lang="en-US" sz="1800" dirty="0" smtClean="0"/>
              <a:t> </a:t>
            </a:r>
            <a:r>
              <a:rPr lang="en-US" sz="1800" dirty="0" err="1" smtClean="0"/>
              <a:t>lékařů</a:t>
            </a:r>
            <a:r>
              <a:rPr lang="cs-CZ" sz="1800" dirty="0" smtClean="0"/>
              <a:t> </a:t>
            </a:r>
            <a:r>
              <a:rPr lang="en-US" sz="1800" dirty="0" err="1" smtClean="0"/>
              <a:t>snižuje</a:t>
            </a:r>
            <a:r>
              <a:rPr lang="en-US" sz="1800" dirty="0" smtClean="0"/>
              <a:t> </a:t>
            </a:r>
            <a:r>
              <a:rPr lang="en-US" sz="1800" dirty="0" err="1" smtClean="0"/>
              <a:t>čas</a:t>
            </a:r>
            <a:r>
              <a:rPr lang="en-US" sz="1800" dirty="0" smtClean="0"/>
              <a:t> </a:t>
            </a:r>
            <a:r>
              <a:rPr lang="en-US" sz="1800" dirty="0" err="1" smtClean="0"/>
              <a:t>věnovaný</a:t>
            </a:r>
            <a:r>
              <a:rPr lang="en-US" sz="1800" dirty="0" smtClean="0"/>
              <a:t> </a:t>
            </a:r>
            <a:r>
              <a:rPr lang="en-US" sz="1800" dirty="0" err="1" smtClean="0"/>
              <a:t>administrativě</a:t>
            </a:r>
            <a:r>
              <a:rPr lang="en-US" sz="1800" dirty="0" smtClean="0"/>
              <a:t> a </a:t>
            </a:r>
            <a:r>
              <a:rPr lang="en-US" sz="1800" dirty="0" err="1" smtClean="0"/>
              <a:t>zvyšuje</a:t>
            </a:r>
            <a:r>
              <a:rPr lang="en-US" sz="1800" dirty="0" smtClean="0"/>
              <a:t> </a:t>
            </a:r>
            <a:r>
              <a:rPr lang="en-US" sz="1800" dirty="0" err="1" smtClean="0"/>
              <a:t>čas</a:t>
            </a:r>
            <a:r>
              <a:rPr lang="cs-CZ" sz="1800" dirty="0" smtClean="0"/>
              <a:t> </a:t>
            </a:r>
            <a:r>
              <a:rPr lang="en-US" sz="1800" dirty="0" err="1" smtClean="0"/>
              <a:t>věnovaný</a:t>
            </a:r>
            <a:r>
              <a:rPr lang="en-US" sz="1800" dirty="0" smtClean="0"/>
              <a:t> </a:t>
            </a:r>
            <a:r>
              <a:rPr lang="en-US" sz="1800" dirty="0" err="1" smtClean="0"/>
              <a:t>klinickým</a:t>
            </a:r>
            <a:r>
              <a:rPr lang="en-US" sz="1800" dirty="0" smtClean="0"/>
              <a:t> </a:t>
            </a:r>
            <a:r>
              <a:rPr lang="en-US" sz="1800" dirty="0" err="1" smtClean="0"/>
              <a:t>činnostem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2. </a:t>
            </a:r>
            <a:r>
              <a:rPr lang="en-US" sz="1800" dirty="0" err="1" smtClean="0"/>
              <a:t>Přístup</a:t>
            </a:r>
            <a:r>
              <a:rPr lang="en-US" sz="1800" dirty="0" smtClean="0"/>
              <a:t> </a:t>
            </a:r>
            <a:r>
              <a:rPr lang="en-US" sz="1800" dirty="0" err="1" smtClean="0"/>
              <a:t>ke</a:t>
            </a:r>
            <a:r>
              <a:rPr lang="en-US" sz="1800" dirty="0" smtClean="0"/>
              <a:t> </a:t>
            </a:r>
            <a:r>
              <a:rPr lang="en-US" sz="1800" dirty="0" err="1" smtClean="0"/>
              <a:t>zdravotní</a:t>
            </a:r>
            <a:r>
              <a:rPr lang="en-US" sz="1800" dirty="0" smtClean="0"/>
              <a:t> </a:t>
            </a:r>
            <a:r>
              <a:rPr lang="en-US" sz="1800" dirty="0" err="1" smtClean="0"/>
              <a:t>historii</a:t>
            </a:r>
            <a:r>
              <a:rPr lang="en-US" sz="1800" dirty="0" smtClean="0"/>
              <a:t> </a:t>
            </a:r>
            <a:r>
              <a:rPr lang="en-US" sz="1800" dirty="0" err="1" smtClean="0"/>
              <a:t>klientů</a:t>
            </a:r>
            <a:r>
              <a:rPr lang="en-US" sz="1800" dirty="0" smtClean="0"/>
              <a:t> v </a:t>
            </a:r>
            <a:r>
              <a:rPr lang="en-US" sz="1800" dirty="0" err="1" smtClean="0"/>
              <a:t>reálném</a:t>
            </a:r>
            <a:r>
              <a:rPr lang="en-US" sz="1800" dirty="0" smtClean="0"/>
              <a:t> </a:t>
            </a:r>
            <a:r>
              <a:rPr lang="en-US" sz="1800" dirty="0" err="1" smtClean="0"/>
              <a:t>čase</a:t>
            </a:r>
            <a:r>
              <a:rPr lang="en-US" sz="1800" dirty="0" smtClean="0"/>
              <a:t> </a:t>
            </a:r>
            <a:r>
              <a:rPr lang="en-US" sz="1800" dirty="0" err="1" smtClean="0"/>
              <a:t>eliminuje</a:t>
            </a:r>
            <a:r>
              <a:rPr lang="en-US" sz="1800" dirty="0" smtClean="0"/>
              <a:t> </a:t>
            </a:r>
            <a:r>
              <a:rPr lang="en-US" sz="1800" dirty="0" err="1" smtClean="0"/>
              <a:t>vyhledávání</a:t>
            </a:r>
            <a:r>
              <a:rPr lang="en-US" sz="1800" dirty="0" smtClean="0"/>
              <a:t> </a:t>
            </a:r>
            <a:r>
              <a:rPr lang="en-US" sz="1800" dirty="0" err="1" smtClean="0"/>
              <a:t>listinných</a:t>
            </a:r>
            <a:r>
              <a:rPr lang="en-US" sz="1800" dirty="0" smtClean="0"/>
              <a:t> </a:t>
            </a:r>
            <a:r>
              <a:rPr lang="en-US" sz="1800" dirty="0" err="1" smtClean="0"/>
              <a:t>záznamů</a:t>
            </a:r>
            <a:r>
              <a:rPr lang="en-US" sz="1800" dirty="0" smtClean="0"/>
              <a:t> a </a:t>
            </a:r>
            <a:r>
              <a:rPr lang="en-US" sz="1800" dirty="0" err="1" smtClean="0"/>
              <a:t>zrychluje</a:t>
            </a:r>
            <a:r>
              <a:rPr lang="en-US" sz="1800" dirty="0" smtClean="0"/>
              <a:t> </a:t>
            </a:r>
            <a:r>
              <a:rPr lang="en-US" sz="1800" dirty="0" err="1" smtClean="0"/>
              <a:t>klinické</a:t>
            </a:r>
            <a:r>
              <a:rPr lang="en-US" sz="1800" dirty="0" smtClean="0"/>
              <a:t> </a:t>
            </a:r>
            <a:r>
              <a:rPr lang="en-US" sz="1800" dirty="0" err="1" smtClean="0"/>
              <a:t>rozhodování</a:t>
            </a: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	</a:t>
            </a:r>
            <a:r>
              <a:rPr lang="cs-CZ" sz="1800" b="1" dirty="0" smtClean="0"/>
              <a:t>- </a:t>
            </a:r>
            <a:r>
              <a:rPr lang="en-US" sz="1800" b="1" dirty="0" err="1" smtClean="0"/>
              <a:t>Celkem</a:t>
            </a:r>
            <a:r>
              <a:rPr lang="en-US" sz="1800" b="1" dirty="0" smtClean="0"/>
              <a:t> 76 000 </a:t>
            </a:r>
            <a:r>
              <a:rPr lang="en-US" sz="1800" b="1" dirty="0" err="1" smtClean="0"/>
              <a:t>ušetřených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lůžko-dnů</a:t>
            </a:r>
            <a:r>
              <a:rPr lang="cs-CZ" sz="1800" b="1" dirty="0" smtClean="0"/>
              <a:t> </a:t>
            </a:r>
            <a:r>
              <a:rPr lang="en-US" sz="1800" b="1" dirty="0" smtClean="0"/>
              <a:t>v </a:t>
            </a:r>
            <a:r>
              <a:rPr lang="en-US" sz="1800" b="1" dirty="0" err="1" smtClean="0"/>
              <a:t>nemocnicích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úspo</a:t>
            </a:r>
            <a:r>
              <a:rPr lang="cs-CZ" sz="1800" b="1" dirty="0" smtClean="0"/>
              <a:t>řilo</a:t>
            </a:r>
            <a:r>
              <a:rPr lang="es-ES" sz="1800" b="1" dirty="0" smtClean="0"/>
              <a:t> 32 mil. USD.</a:t>
            </a:r>
            <a:endParaRPr lang="en-US" sz="1800" b="1" dirty="0" smtClean="0"/>
          </a:p>
          <a:p>
            <a:pPr>
              <a:buNone/>
            </a:pPr>
            <a:r>
              <a:rPr lang="en-US" sz="1800" dirty="0" smtClean="0"/>
              <a:t>3. </a:t>
            </a:r>
            <a:r>
              <a:rPr lang="cs-CZ" sz="1800" dirty="0" smtClean="0"/>
              <a:t>L</a:t>
            </a:r>
            <a:r>
              <a:rPr lang="en-US" sz="1800" dirty="0" err="1" smtClean="0"/>
              <a:t>epš</a:t>
            </a:r>
            <a:r>
              <a:rPr lang="cs-CZ" sz="1800" dirty="0" smtClean="0"/>
              <a:t>í</a:t>
            </a:r>
            <a:r>
              <a:rPr lang="en-US" sz="1800" dirty="0" smtClean="0"/>
              <a:t> </a:t>
            </a:r>
            <a:r>
              <a:rPr lang="en-US" sz="1800" dirty="0" err="1" smtClean="0"/>
              <a:t>předepisování</a:t>
            </a:r>
            <a:r>
              <a:rPr lang="en-US" sz="1800" dirty="0" smtClean="0"/>
              <a:t> </a:t>
            </a:r>
            <a:r>
              <a:rPr lang="en-US" sz="1800" dirty="0" err="1" smtClean="0"/>
              <a:t>generických</a:t>
            </a:r>
            <a:r>
              <a:rPr lang="en-US" sz="1800" dirty="0" smtClean="0"/>
              <a:t> </a:t>
            </a:r>
            <a:r>
              <a:rPr lang="en-US" sz="1800" dirty="0" err="1" smtClean="0"/>
              <a:t>léků</a:t>
            </a:r>
            <a:r>
              <a:rPr lang="en-US" sz="1800" dirty="0" smtClean="0"/>
              <a:t> </a:t>
            </a:r>
            <a:r>
              <a:rPr lang="en-US" sz="1800" dirty="0" err="1" smtClean="0"/>
              <a:t>oproti</a:t>
            </a:r>
            <a:r>
              <a:rPr lang="en-US" sz="1800" dirty="0" smtClean="0"/>
              <a:t> </a:t>
            </a:r>
            <a:r>
              <a:rPr lang="en-US" sz="1800" dirty="0" err="1" smtClean="0"/>
              <a:t>nákladnějším</a:t>
            </a:r>
            <a:r>
              <a:rPr lang="en-US" sz="1800" dirty="0" smtClean="0"/>
              <a:t> </a:t>
            </a:r>
            <a:r>
              <a:rPr lang="en-US" sz="1800" dirty="0" err="1" smtClean="0"/>
              <a:t>značkovým</a:t>
            </a:r>
            <a:r>
              <a:rPr lang="en-US" sz="1800" dirty="0" smtClean="0"/>
              <a:t> </a:t>
            </a:r>
            <a:r>
              <a:rPr lang="en-US" sz="1800" dirty="0" err="1" smtClean="0"/>
              <a:t>lékům</a:t>
            </a: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	</a:t>
            </a:r>
            <a:r>
              <a:rPr lang="cs-CZ" sz="1800" b="1" dirty="0" smtClean="0"/>
              <a:t>- Úspora nákladů </a:t>
            </a:r>
            <a:r>
              <a:rPr lang="en-US" sz="1800" b="1" dirty="0" err="1" smtClean="0"/>
              <a:t>na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statiny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mezi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pacienty</a:t>
            </a:r>
            <a:r>
              <a:rPr lang="cs-CZ" sz="1800" b="1" dirty="0" smtClean="0"/>
              <a:t> </a:t>
            </a:r>
            <a:r>
              <a:rPr lang="en-US" sz="1800" b="1" dirty="0" smtClean="0"/>
              <a:t>s </a:t>
            </a:r>
            <a:r>
              <a:rPr lang="en-US" sz="1800" b="1" dirty="0" err="1" smtClean="0"/>
              <a:t>kardiovaskulárními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onemocněními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činila</a:t>
            </a:r>
            <a:r>
              <a:rPr lang="cs-CZ" sz="1800" b="1" dirty="0" smtClean="0"/>
              <a:t> </a:t>
            </a:r>
            <a:r>
              <a:rPr lang="en-US" sz="1800" b="1" dirty="0" err="1" smtClean="0"/>
              <a:t>jen</a:t>
            </a:r>
            <a:r>
              <a:rPr lang="en-US" sz="1800" b="1" dirty="0" smtClean="0"/>
              <a:t> v </a:t>
            </a:r>
            <a:r>
              <a:rPr lang="en-US" sz="1800" b="1" dirty="0" err="1" smtClean="0"/>
              <a:t>letech</a:t>
            </a:r>
            <a:r>
              <a:rPr lang="en-US" sz="1800" b="1" dirty="0" smtClean="0"/>
              <a:t> 2004 </a:t>
            </a:r>
            <a:r>
              <a:rPr lang="en-US" sz="1800" b="1" dirty="0" err="1" smtClean="0"/>
              <a:t>až</a:t>
            </a:r>
            <a:r>
              <a:rPr lang="en-US" sz="1800" b="1" dirty="0" smtClean="0"/>
              <a:t> 2006 </a:t>
            </a:r>
            <a:r>
              <a:rPr lang="en-US" sz="1800" b="1" dirty="0" err="1" smtClean="0"/>
              <a:t>celkem</a:t>
            </a:r>
            <a:r>
              <a:rPr lang="en-US" sz="1800" b="1" dirty="0" smtClean="0"/>
              <a:t> 5 mil. USD</a:t>
            </a:r>
          </a:p>
          <a:p>
            <a:pPr>
              <a:buNone/>
            </a:pPr>
            <a:r>
              <a:rPr lang="en-US" sz="1800" dirty="0" smtClean="0"/>
              <a:t>4. </a:t>
            </a:r>
            <a:r>
              <a:rPr lang="en-US" sz="1800" dirty="0" err="1" smtClean="0"/>
              <a:t>Eliminace</a:t>
            </a:r>
            <a:r>
              <a:rPr lang="en-US" sz="1800" dirty="0" smtClean="0"/>
              <a:t> </a:t>
            </a:r>
            <a:r>
              <a:rPr lang="en-US" sz="1800" dirty="0" err="1" smtClean="0"/>
              <a:t>duplicitních</a:t>
            </a:r>
            <a:r>
              <a:rPr lang="en-US" sz="1800" dirty="0" smtClean="0"/>
              <a:t> </a:t>
            </a:r>
            <a:r>
              <a:rPr lang="en-US" sz="1800" dirty="0" err="1" smtClean="0"/>
              <a:t>diagnostických</a:t>
            </a:r>
            <a:r>
              <a:rPr lang="en-US" sz="1800" dirty="0" smtClean="0"/>
              <a:t> </a:t>
            </a:r>
            <a:r>
              <a:rPr lang="en-US" sz="1800" dirty="0" err="1" smtClean="0"/>
              <a:t>testů</a:t>
            </a:r>
            <a:r>
              <a:rPr lang="en-US" sz="1800" dirty="0" smtClean="0"/>
              <a:t> a </a:t>
            </a:r>
            <a:r>
              <a:rPr lang="en-US" sz="1800" dirty="0" err="1" smtClean="0"/>
              <a:t>lepší</a:t>
            </a:r>
            <a:r>
              <a:rPr lang="en-US" sz="1800" dirty="0" smtClean="0"/>
              <a:t> </a:t>
            </a:r>
            <a:r>
              <a:rPr lang="en-US" sz="1800" dirty="0" err="1" smtClean="0"/>
              <a:t>využívání</a:t>
            </a:r>
            <a:r>
              <a:rPr lang="en-US" sz="1800" dirty="0" smtClean="0"/>
              <a:t> </a:t>
            </a:r>
            <a:r>
              <a:rPr lang="en-US" sz="1800" dirty="0" err="1" smtClean="0"/>
              <a:t>laboratoří</a:t>
            </a:r>
            <a:endParaRPr lang="cs-CZ" sz="1800" dirty="0" smtClean="0"/>
          </a:p>
          <a:p>
            <a:pPr>
              <a:buNone/>
            </a:pPr>
            <a:r>
              <a:rPr lang="cs-CZ" sz="1800" dirty="0" smtClean="0"/>
              <a:t>	</a:t>
            </a:r>
            <a:r>
              <a:rPr lang="cs-CZ" sz="1800" b="1" dirty="0" smtClean="0"/>
              <a:t>- z</a:t>
            </a:r>
            <a:r>
              <a:rPr lang="en-US" sz="1800" b="1" dirty="0" smtClean="0"/>
              <a:t>a </a:t>
            </a:r>
            <a:r>
              <a:rPr lang="en-US" sz="1800" b="1" dirty="0" err="1" smtClean="0"/>
              <a:t>dva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měsíce</a:t>
            </a:r>
            <a:r>
              <a:rPr lang="cs-CZ" sz="1800" b="1" dirty="0" smtClean="0"/>
              <a:t> po zavedení systému podpory rozhodováni</a:t>
            </a:r>
            <a:r>
              <a:rPr lang="en-US" sz="1800" b="1" dirty="0" smtClean="0"/>
              <a:t> </a:t>
            </a:r>
            <a:r>
              <a:rPr lang="cs-CZ" sz="1800" b="1" dirty="0" smtClean="0"/>
              <a:t>došlo </a:t>
            </a:r>
            <a:r>
              <a:rPr lang="en-US" sz="1800" b="1" dirty="0" err="1" smtClean="0"/>
              <a:t>ke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snížení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objednávek</a:t>
            </a:r>
            <a:r>
              <a:rPr lang="cs-CZ" sz="1800" b="1" dirty="0" smtClean="0"/>
              <a:t> </a:t>
            </a:r>
            <a:r>
              <a:rPr lang="en-US" sz="1800" b="1" dirty="0" err="1" smtClean="0"/>
              <a:t>laboratorních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testů</a:t>
            </a:r>
            <a:r>
              <a:rPr lang="en-US" sz="1800" b="1" dirty="0" smtClean="0"/>
              <a:t> o 35 % </a:t>
            </a:r>
          </a:p>
          <a:p>
            <a:pPr>
              <a:buNone/>
            </a:pPr>
            <a:r>
              <a:rPr lang="en-US" sz="1800" dirty="0" smtClean="0"/>
              <a:t>5. </a:t>
            </a:r>
            <a:r>
              <a:rPr lang="en-US" sz="1800" dirty="0" err="1" smtClean="0"/>
              <a:t>Diagnostická</a:t>
            </a:r>
            <a:r>
              <a:rPr lang="en-US" sz="1800" dirty="0" smtClean="0"/>
              <a:t> </a:t>
            </a:r>
            <a:r>
              <a:rPr lang="en-US" sz="1800" dirty="0" err="1" smtClean="0"/>
              <a:t>centra</a:t>
            </a:r>
            <a:r>
              <a:rPr lang="en-US" sz="1800" dirty="0" smtClean="0"/>
              <a:t> pro </a:t>
            </a:r>
            <a:r>
              <a:rPr lang="en-US" sz="1800" dirty="0" err="1" smtClean="0"/>
              <a:t>telemedicínu</a:t>
            </a:r>
            <a:r>
              <a:rPr lang="en-US" sz="1800" dirty="0" smtClean="0"/>
              <a:t> </a:t>
            </a:r>
            <a:r>
              <a:rPr lang="en-US" sz="1800" dirty="0" err="1" smtClean="0"/>
              <a:t>zvyšují</a:t>
            </a:r>
            <a:r>
              <a:rPr lang="en-US" sz="1800" dirty="0" smtClean="0"/>
              <a:t> </a:t>
            </a:r>
            <a:r>
              <a:rPr lang="en-US" sz="1800" dirty="0" err="1" smtClean="0"/>
              <a:t>efektivitu</a:t>
            </a:r>
            <a:r>
              <a:rPr lang="en-US" sz="1800" dirty="0" smtClean="0"/>
              <a:t> </a:t>
            </a:r>
            <a:r>
              <a:rPr lang="en-US" sz="1800" dirty="0" err="1" smtClean="0"/>
              <a:t>času</a:t>
            </a:r>
            <a:r>
              <a:rPr lang="en-US" sz="1800" dirty="0" smtClean="0"/>
              <a:t> </a:t>
            </a:r>
            <a:r>
              <a:rPr lang="en-US" sz="1800" dirty="0" err="1" smtClean="0"/>
              <a:t>lékaře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6. </a:t>
            </a:r>
            <a:r>
              <a:rPr lang="en-US" sz="1800" dirty="0" err="1" smtClean="0"/>
              <a:t>Elektronická</a:t>
            </a:r>
            <a:r>
              <a:rPr lang="en-US" sz="1800" dirty="0" smtClean="0"/>
              <a:t> </a:t>
            </a:r>
            <a:r>
              <a:rPr lang="en-US" sz="1800" dirty="0" err="1" smtClean="0"/>
              <a:t>identifikace</a:t>
            </a:r>
            <a:r>
              <a:rPr lang="en-US" sz="1800" dirty="0" smtClean="0"/>
              <a:t> </a:t>
            </a:r>
            <a:r>
              <a:rPr lang="en-US" sz="1800" dirty="0" err="1" smtClean="0"/>
              <a:t>klientů</a:t>
            </a:r>
            <a:r>
              <a:rPr lang="en-US" sz="1800" dirty="0" smtClean="0"/>
              <a:t> v </a:t>
            </a:r>
            <a:r>
              <a:rPr lang="en-US" sz="1800" dirty="0" err="1" smtClean="0"/>
              <a:t>rámci</a:t>
            </a:r>
            <a:r>
              <a:rPr lang="en-US" sz="1800" dirty="0" smtClean="0"/>
              <a:t> </a:t>
            </a:r>
            <a:r>
              <a:rPr lang="en-US" sz="1800" dirty="0" err="1" smtClean="0"/>
              <a:t>klinik</a:t>
            </a:r>
            <a:r>
              <a:rPr lang="en-US" sz="1800" dirty="0" smtClean="0"/>
              <a:t> </a:t>
            </a:r>
            <a:r>
              <a:rPr lang="en-US" sz="1800" dirty="0" err="1" smtClean="0"/>
              <a:t>zajišťuje</a:t>
            </a:r>
            <a:r>
              <a:rPr lang="en-US" sz="1800" dirty="0" smtClean="0"/>
              <a:t> </a:t>
            </a:r>
            <a:r>
              <a:rPr lang="en-US" sz="1800" dirty="0" err="1" smtClean="0"/>
              <a:t>promptní</a:t>
            </a:r>
            <a:r>
              <a:rPr lang="en-US" sz="1800" dirty="0" smtClean="0"/>
              <a:t> </a:t>
            </a:r>
            <a:r>
              <a:rPr lang="en-US" sz="1800" dirty="0" err="1" smtClean="0"/>
              <a:t>úhradu</a:t>
            </a:r>
            <a:r>
              <a:rPr lang="en-US" sz="1800" dirty="0" smtClean="0"/>
              <a:t> </a:t>
            </a:r>
            <a:r>
              <a:rPr lang="en-US" sz="1800" dirty="0" err="1" smtClean="0"/>
              <a:t>ve</a:t>
            </a:r>
            <a:r>
              <a:rPr lang="en-US" sz="1800" dirty="0" smtClean="0"/>
              <a:t> </a:t>
            </a:r>
            <a:r>
              <a:rPr lang="en-US" sz="1800" dirty="0" err="1" smtClean="0"/>
              <a:t>prospěch</a:t>
            </a:r>
            <a:r>
              <a:rPr lang="en-US" sz="1800" dirty="0" smtClean="0"/>
              <a:t> </a:t>
            </a:r>
            <a:r>
              <a:rPr lang="en-US" sz="1800" dirty="0" err="1" smtClean="0"/>
              <a:t>lékařů</a:t>
            </a: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7. </a:t>
            </a:r>
            <a:r>
              <a:rPr lang="en-US" sz="1800" dirty="0" err="1" smtClean="0"/>
              <a:t>Snížení</a:t>
            </a:r>
            <a:r>
              <a:rPr lang="en-US" sz="1800" dirty="0" smtClean="0"/>
              <a:t> </a:t>
            </a:r>
            <a:r>
              <a:rPr lang="en-US" sz="1800" dirty="0" err="1" smtClean="0"/>
              <a:t>nepříznivých</a:t>
            </a:r>
            <a:r>
              <a:rPr lang="en-US" sz="1800" dirty="0" smtClean="0"/>
              <a:t> </a:t>
            </a:r>
            <a:r>
              <a:rPr lang="en-US" sz="1800" dirty="0" err="1" smtClean="0"/>
              <a:t>interakcí</a:t>
            </a:r>
            <a:r>
              <a:rPr lang="en-US" sz="1800" dirty="0" smtClean="0"/>
              <a:t> </a:t>
            </a:r>
            <a:r>
              <a:rPr lang="en-US" sz="1800" dirty="0" err="1" smtClean="0"/>
              <a:t>souvisejících</a:t>
            </a:r>
            <a:r>
              <a:rPr lang="en-US" sz="1800" dirty="0" smtClean="0"/>
              <a:t> s </a:t>
            </a:r>
            <a:r>
              <a:rPr lang="en-US" sz="1800" dirty="0" err="1" smtClean="0"/>
              <a:t>léky</a:t>
            </a:r>
            <a:r>
              <a:rPr lang="cs-CZ" sz="1800" dirty="0" smtClean="0"/>
              <a:t> </a:t>
            </a:r>
          </a:p>
          <a:p>
            <a:pPr>
              <a:buNone/>
            </a:pPr>
            <a:r>
              <a:rPr lang="cs-CZ" sz="1800" dirty="0" smtClean="0"/>
              <a:t>	</a:t>
            </a:r>
            <a:r>
              <a:rPr lang="cs-CZ" sz="1800" b="1" dirty="0" smtClean="0"/>
              <a:t>- </a:t>
            </a:r>
            <a:r>
              <a:rPr lang="en-US" sz="1800" b="1" dirty="0" smtClean="0"/>
              <a:t>62,8% </a:t>
            </a:r>
            <a:r>
              <a:rPr lang="en-US" sz="1800" b="1" dirty="0" err="1" smtClean="0"/>
              <a:t>snížení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výdeje</a:t>
            </a:r>
            <a:r>
              <a:rPr lang="en-US" sz="1800" b="1" dirty="0" smtClean="0"/>
              <a:t> </a:t>
            </a:r>
            <a:r>
              <a:rPr lang="en-US" sz="1800" b="1" dirty="0" err="1" smtClean="0"/>
              <a:t>léků</a:t>
            </a:r>
            <a:r>
              <a:rPr lang="en-US" sz="1800" b="1" dirty="0" smtClean="0"/>
              <a:t> se</a:t>
            </a:r>
            <a:r>
              <a:rPr lang="cs-CZ" sz="1800" b="1" dirty="0" smtClean="0"/>
              <a:t> </a:t>
            </a:r>
            <a:r>
              <a:rPr lang="pl-PL" sz="1800" b="1" dirty="0" smtClean="0"/>
              <a:t>závažnými interakcemi ze strany lékáren</a:t>
            </a:r>
            <a:endParaRPr lang="en-US" sz="1800" b="1" dirty="0" smtClean="0"/>
          </a:p>
          <a:p>
            <a:pPr>
              <a:buNone/>
            </a:pPr>
            <a:r>
              <a:rPr lang="en-US" sz="1800" dirty="0" smtClean="0"/>
              <a:t>8. Online </a:t>
            </a:r>
            <a:r>
              <a:rPr lang="en-US" sz="1800" dirty="0" err="1" smtClean="0"/>
              <a:t>portály</a:t>
            </a:r>
            <a:r>
              <a:rPr lang="en-US" sz="1800" dirty="0" smtClean="0"/>
              <a:t> </a:t>
            </a:r>
            <a:r>
              <a:rPr lang="en-US" sz="1800" dirty="0" err="1" smtClean="0"/>
              <a:t>poskytují</a:t>
            </a:r>
            <a:r>
              <a:rPr lang="en-US" sz="1800" dirty="0" smtClean="0"/>
              <a:t> </a:t>
            </a:r>
            <a:r>
              <a:rPr lang="en-US" sz="1800" dirty="0" err="1" smtClean="0"/>
              <a:t>informace</a:t>
            </a:r>
            <a:r>
              <a:rPr lang="en-US" sz="1800" dirty="0" smtClean="0"/>
              <a:t> o </a:t>
            </a:r>
            <a:r>
              <a:rPr lang="en-US" sz="1800" dirty="0" err="1" smtClean="0"/>
              <a:t>preventivní</a:t>
            </a:r>
            <a:r>
              <a:rPr lang="en-US" sz="1800" dirty="0" smtClean="0"/>
              <a:t> </a:t>
            </a:r>
            <a:r>
              <a:rPr lang="en-US" sz="1800" dirty="0" err="1" smtClean="0"/>
              <a:t>péči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Neo Sans Intel"/>
        <a:ea typeface=""/>
        <a:cs typeface=""/>
      </a:majorFont>
      <a:minorFont>
        <a:latin typeface="Neo Sans Inte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2536</TotalTime>
  <Words>298</Words>
  <Application>Microsoft Office PowerPoint</Application>
  <PresentationFormat>Předvádění na obrazovce (4:3)</PresentationFormat>
  <Paragraphs>66</Paragraphs>
  <Slides>10</Slides>
  <Notes>4</Notes>
  <HiddenSlides>0</HiddenSlides>
  <MMClips>1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Office Theme</vt:lpstr>
      <vt:lpstr>  MUDr. Pavel Kubů CEE Healthcare Business  Development Manager  </vt:lpstr>
      <vt:lpstr>Evropské souvislosti digitalizace zdravotnictví</vt:lpstr>
      <vt:lpstr>Digitální nástroje v evropském zdravotnictví</vt:lpstr>
      <vt:lpstr>Snímek 3</vt:lpstr>
      <vt:lpstr>Zdraví 2.0  mění nejen informační nerovnováhu ve zdravotnictví</vt:lpstr>
      <vt:lpstr>Síťové systémy a systémy na podporu rozhodování jsou základem poskytování koordinované péče</vt:lpstr>
      <vt:lpstr>Technická infrastruktura koordinované péče</vt:lpstr>
      <vt:lpstr>Snímek 7</vt:lpstr>
      <vt:lpstr>Přínosy eHealth nástrojů v efektivitě péče</vt:lpstr>
      <vt:lpstr>Služby Maccabi portálu pro pacienty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mcoblent</dc:creator>
  <cp:lastModifiedBy>konfes</cp:lastModifiedBy>
  <cp:revision>246</cp:revision>
  <dcterms:created xsi:type="dcterms:W3CDTF">2010-03-29T23:12:23Z</dcterms:created>
  <dcterms:modified xsi:type="dcterms:W3CDTF">2012-11-27T16:15:05Z</dcterms:modified>
</cp:coreProperties>
</file>