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57" r:id="rId2"/>
    <p:sldId id="256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7" r:id="rId11"/>
    <p:sldId id="268" r:id="rId12"/>
    <p:sldId id="269" r:id="rId13"/>
    <p:sldId id="270" r:id="rId14"/>
    <p:sldId id="271" r:id="rId15"/>
    <p:sldId id="272" r:id="rId16"/>
    <p:sldId id="266" r:id="rId17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3737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8" d="100"/>
          <a:sy n="98" d="100"/>
        </p:scale>
        <p:origin x="-264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FAC7B28-C38D-4768-BB72-281E9011B522}" type="doc">
      <dgm:prSet loTypeId="urn:microsoft.com/office/officeart/2005/8/layout/vProcess5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cs-CZ"/>
        </a:p>
      </dgm:t>
    </dgm:pt>
    <dgm:pt modelId="{B36420A3-5CD4-40BC-8687-849B38A56B8D}">
      <dgm:prSet phldrT="[Text]"/>
      <dgm:spPr/>
      <dgm:t>
        <a:bodyPr/>
        <a:lstStyle/>
        <a:p>
          <a:r>
            <a:rPr lang="cs-CZ" b="1" dirty="0" smtClean="0">
              <a:latin typeface="Tahoma" pitchFamily="34" charset="0"/>
              <a:ea typeface="Tahoma" pitchFamily="34" charset="0"/>
              <a:cs typeface="Tahoma" pitchFamily="34" charset="0"/>
            </a:rPr>
            <a:t>Koordinátor s úvazkem 1,0</a:t>
          </a:r>
          <a:endParaRPr lang="cs-CZ" b="1" dirty="0">
            <a:latin typeface="Tahoma" pitchFamily="34" charset="0"/>
            <a:ea typeface="Tahoma" pitchFamily="34" charset="0"/>
            <a:cs typeface="Tahoma" pitchFamily="34" charset="0"/>
          </a:endParaRPr>
        </a:p>
      </dgm:t>
    </dgm:pt>
    <dgm:pt modelId="{9C971AFC-CDD6-4D59-BFDB-ABD87AA579AE}" type="parTrans" cxnId="{2FC004FA-DDCD-44E1-92DE-12DD3D79E6CF}">
      <dgm:prSet/>
      <dgm:spPr/>
      <dgm:t>
        <a:bodyPr/>
        <a:lstStyle/>
        <a:p>
          <a:endParaRPr lang="cs-CZ">
            <a:latin typeface="Tahoma" pitchFamily="34" charset="0"/>
            <a:ea typeface="Tahoma" pitchFamily="34" charset="0"/>
            <a:cs typeface="Tahoma" pitchFamily="34" charset="0"/>
          </a:endParaRPr>
        </a:p>
      </dgm:t>
    </dgm:pt>
    <dgm:pt modelId="{96FC2D6A-E597-49AB-8EC4-8EF098E9D062}" type="sibTrans" cxnId="{2FC004FA-DDCD-44E1-92DE-12DD3D79E6CF}">
      <dgm:prSet/>
      <dgm:spPr/>
      <dgm:t>
        <a:bodyPr/>
        <a:lstStyle/>
        <a:p>
          <a:endParaRPr lang="cs-CZ">
            <a:latin typeface="Tahoma" pitchFamily="34" charset="0"/>
            <a:ea typeface="Tahoma" pitchFamily="34" charset="0"/>
            <a:cs typeface="Tahoma" pitchFamily="34" charset="0"/>
          </a:endParaRPr>
        </a:p>
      </dgm:t>
    </dgm:pt>
    <dgm:pt modelId="{DB55B51B-53B4-4554-A994-7E48F604F84B}">
      <dgm:prSet phldrT="[Text]"/>
      <dgm:spPr/>
      <dgm:t>
        <a:bodyPr/>
        <a:lstStyle/>
        <a:p>
          <a:r>
            <a:rPr lang="cs-CZ" b="1" dirty="0" smtClean="0">
              <a:latin typeface="Tahoma" pitchFamily="34" charset="0"/>
              <a:ea typeface="Tahoma" pitchFamily="34" charset="0"/>
              <a:cs typeface="Tahoma" pitchFamily="34" charset="0"/>
            </a:rPr>
            <a:t>Stěžejní role lékárny + SW</a:t>
          </a:r>
          <a:endParaRPr lang="cs-CZ" b="1" dirty="0">
            <a:latin typeface="Tahoma" pitchFamily="34" charset="0"/>
            <a:ea typeface="Tahoma" pitchFamily="34" charset="0"/>
            <a:cs typeface="Tahoma" pitchFamily="34" charset="0"/>
          </a:endParaRPr>
        </a:p>
      </dgm:t>
    </dgm:pt>
    <dgm:pt modelId="{6B4E42FE-B74D-478B-9B74-C2DDF90058AE}" type="parTrans" cxnId="{3C898016-F442-4307-8A26-4468407DFF86}">
      <dgm:prSet/>
      <dgm:spPr/>
      <dgm:t>
        <a:bodyPr/>
        <a:lstStyle/>
        <a:p>
          <a:endParaRPr lang="cs-CZ">
            <a:latin typeface="Tahoma" pitchFamily="34" charset="0"/>
            <a:ea typeface="Tahoma" pitchFamily="34" charset="0"/>
            <a:cs typeface="Tahoma" pitchFamily="34" charset="0"/>
          </a:endParaRPr>
        </a:p>
      </dgm:t>
    </dgm:pt>
    <dgm:pt modelId="{B4CE14E1-26F0-4E1F-B441-ECDE9E128948}" type="sibTrans" cxnId="{3C898016-F442-4307-8A26-4468407DFF86}">
      <dgm:prSet/>
      <dgm:spPr/>
      <dgm:t>
        <a:bodyPr/>
        <a:lstStyle/>
        <a:p>
          <a:endParaRPr lang="cs-CZ">
            <a:latin typeface="Tahoma" pitchFamily="34" charset="0"/>
            <a:ea typeface="Tahoma" pitchFamily="34" charset="0"/>
            <a:cs typeface="Tahoma" pitchFamily="34" charset="0"/>
          </a:endParaRPr>
        </a:p>
      </dgm:t>
    </dgm:pt>
    <dgm:pt modelId="{E8E7B6C8-18E0-47B5-9D5C-6F7085DD2F18}">
      <dgm:prSet phldrT="[Text]"/>
      <dgm:spPr/>
      <dgm:t>
        <a:bodyPr/>
        <a:lstStyle/>
        <a:p>
          <a:r>
            <a:rPr lang="cs-CZ" b="1" dirty="0" smtClean="0">
              <a:latin typeface="Tahoma" pitchFamily="34" charset="0"/>
              <a:ea typeface="Tahoma" pitchFamily="34" charset="0"/>
              <a:cs typeface="Tahoma" pitchFamily="34" charset="0"/>
            </a:rPr>
            <a:t>Pilotní klinika</a:t>
          </a:r>
          <a:endParaRPr lang="cs-CZ" b="1" dirty="0">
            <a:latin typeface="Tahoma" pitchFamily="34" charset="0"/>
            <a:ea typeface="Tahoma" pitchFamily="34" charset="0"/>
            <a:cs typeface="Tahoma" pitchFamily="34" charset="0"/>
          </a:endParaRPr>
        </a:p>
      </dgm:t>
    </dgm:pt>
    <dgm:pt modelId="{E793738B-0FD5-43CB-861E-0F1CECBA9FA7}" type="parTrans" cxnId="{F45414B1-226B-4BE0-A529-42B9A3B26861}">
      <dgm:prSet/>
      <dgm:spPr/>
      <dgm:t>
        <a:bodyPr/>
        <a:lstStyle/>
        <a:p>
          <a:endParaRPr lang="cs-CZ">
            <a:latin typeface="Tahoma" pitchFamily="34" charset="0"/>
            <a:ea typeface="Tahoma" pitchFamily="34" charset="0"/>
            <a:cs typeface="Tahoma" pitchFamily="34" charset="0"/>
          </a:endParaRPr>
        </a:p>
      </dgm:t>
    </dgm:pt>
    <dgm:pt modelId="{0CF7638A-3075-42C5-81FA-955648218983}" type="sibTrans" cxnId="{F45414B1-226B-4BE0-A529-42B9A3B26861}">
      <dgm:prSet/>
      <dgm:spPr/>
      <dgm:t>
        <a:bodyPr/>
        <a:lstStyle/>
        <a:p>
          <a:endParaRPr lang="cs-CZ">
            <a:latin typeface="Tahoma" pitchFamily="34" charset="0"/>
            <a:ea typeface="Tahoma" pitchFamily="34" charset="0"/>
            <a:cs typeface="Tahoma" pitchFamily="34" charset="0"/>
          </a:endParaRPr>
        </a:p>
      </dgm:t>
    </dgm:pt>
    <dgm:pt modelId="{8FD189C6-ADAB-4B2E-9F9C-CCB2F5E13A7E}">
      <dgm:prSet/>
      <dgm:spPr/>
      <dgm:t>
        <a:bodyPr/>
        <a:lstStyle/>
        <a:p>
          <a:r>
            <a:rPr lang="cs-CZ" dirty="0" smtClean="0">
              <a:latin typeface="Tahoma" pitchFamily="34" charset="0"/>
              <a:ea typeface="Tahoma" pitchFamily="34" charset="0"/>
              <a:cs typeface="Tahoma" pitchFamily="34" charset="0"/>
            </a:rPr>
            <a:t>Spolupráce širokého teamu (klinika, IT, lékárna, THP)</a:t>
          </a:r>
          <a:endParaRPr lang="cs-CZ" dirty="0">
            <a:latin typeface="Tahoma" pitchFamily="34" charset="0"/>
            <a:ea typeface="Tahoma" pitchFamily="34" charset="0"/>
            <a:cs typeface="Tahoma" pitchFamily="34" charset="0"/>
          </a:endParaRPr>
        </a:p>
      </dgm:t>
    </dgm:pt>
    <dgm:pt modelId="{EAEE4326-22E6-4B4F-B16A-AEEF20C7A07A}" type="parTrans" cxnId="{70278D2F-41AA-4768-9006-6A4047D7E849}">
      <dgm:prSet/>
      <dgm:spPr/>
      <dgm:t>
        <a:bodyPr/>
        <a:lstStyle/>
        <a:p>
          <a:endParaRPr lang="cs-CZ">
            <a:latin typeface="Tahoma" pitchFamily="34" charset="0"/>
            <a:ea typeface="Tahoma" pitchFamily="34" charset="0"/>
            <a:cs typeface="Tahoma" pitchFamily="34" charset="0"/>
          </a:endParaRPr>
        </a:p>
      </dgm:t>
    </dgm:pt>
    <dgm:pt modelId="{EA0967F0-9DA0-471E-B16B-3D1E7BAC1C92}" type="sibTrans" cxnId="{70278D2F-41AA-4768-9006-6A4047D7E849}">
      <dgm:prSet/>
      <dgm:spPr/>
      <dgm:t>
        <a:bodyPr/>
        <a:lstStyle/>
        <a:p>
          <a:endParaRPr lang="cs-CZ">
            <a:latin typeface="Tahoma" pitchFamily="34" charset="0"/>
            <a:ea typeface="Tahoma" pitchFamily="34" charset="0"/>
            <a:cs typeface="Tahoma" pitchFamily="34" charset="0"/>
          </a:endParaRPr>
        </a:p>
      </dgm:t>
    </dgm:pt>
    <dgm:pt modelId="{5AAC7571-0D47-464F-93E1-C24BA35C8B6A}">
      <dgm:prSet phldrT="[Text]"/>
      <dgm:spPr/>
      <dgm:t>
        <a:bodyPr/>
        <a:lstStyle/>
        <a:p>
          <a:r>
            <a:rPr lang="cs-CZ" b="1" dirty="0" smtClean="0">
              <a:latin typeface="Tahoma" pitchFamily="34" charset="0"/>
              <a:ea typeface="Tahoma" pitchFamily="34" charset="0"/>
              <a:cs typeface="Tahoma" pitchFamily="34" charset="0"/>
            </a:rPr>
            <a:t>Propojení cca 10 SW aplikací</a:t>
          </a:r>
          <a:endParaRPr lang="cs-CZ" b="1" dirty="0">
            <a:latin typeface="Tahoma" pitchFamily="34" charset="0"/>
            <a:ea typeface="Tahoma" pitchFamily="34" charset="0"/>
            <a:cs typeface="Tahoma" pitchFamily="34" charset="0"/>
          </a:endParaRPr>
        </a:p>
      </dgm:t>
    </dgm:pt>
    <dgm:pt modelId="{3A1EFE97-C817-4DF6-BE26-08191B96FFA8}" type="parTrans" cxnId="{A2557DDF-7342-42A5-86F3-EC4BE0702BF2}">
      <dgm:prSet/>
      <dgm:spPr/>
      <dgm:t>
        <a:bodyPr/>
        <a:lstStyle/>
        <a:p>
          <a:endParaRPr lang="cs-CZ">
            <a:latin typeface="Tahoma" pitchFamily="34" charset="0"/>
            <a:ea typeface="Tahoma" pitchFamily="34" charset="0"/>
            <a:cs typeface="Tahoma" pitchFamily="34" charset="0"/>
          </a:endParaRPr>
        </a:p>
      </dgm:t>
    </dgm:pt>
    <dgm:pt modelId="{61D5370C-D538-45BA-BE6F-FB013C6A8CFA}" type="sibTrans" cxnId="{A2557DDF-7342-42A5-86F3-EC4BE0702BF2}">
      <dgm:prSet/>
      <dgm:spPr/>
      <dgm:t>
        <a:bodyPr/>
        <a:lstStyle/>
        <a:p>
          <a:endParaRPr lang="cs-CZ">
            <a:latin typeface="Tahoma" pitchFamily="34" charset="0"/>
            <a:ea typeface="Tahoma" pitchFamily="34" charset="0"/>
            <a:cs typeface="Tahoma" pitchFamily="34" charset="0"/>
          </a:endParaRPr>
        </a:p>
      </dgm:t>
    </dgm:pt>
    <dgm:pt modelId="{5CFC6FAE-DFB5-47E6-A3F8-05E03E3E71B4}">
      <dgm:prSet phldrT="[Text]"/>
      <dgm:spPr/>
      <dgm:t>
        <a:bodyPr/>
        <a:lstStyle/>
        <a:p>
          <a:r>
            <a:rPr lang="cs-CZ" dirty="0" smtClean="0">
              <a:latin typeface="Tahoma" pitchFamily="34" charset="0"/>
              <a:ea typeface="Tahoma" pitchFamily="34" charset="0"/>
              <a:cs typeface="Tahoma" pitchFamily="34" charset="0"/>
            </a:rPr>
            <a:t>Ochota  personálu / jednoduchost obsluhy</a:t>
          </a:r>
          <a:endParaRPr lang="cs-CZ" dirty="0">
            <a:latin typeface="Tahoma" pitchFamily="34" charset="0"/>
            <a:ea typeface="Tahoma" pitchFamily="34" charset="0"/>
            <a:cs typeface="Tahoma" pitchFamily="34" charset="0"/>
          </a:endParaRPr>
        </a:p>
      </dgm:t>
    </dgm:pt>
    <dgm:pt modelId="{BC9541EE-6C0D-4856-B507-21519292151A}" type="parTrans" cxnId="{8A7036F4-3F43-401A-A5A2-183C671FEE61}">
      <dgm:prSet/>
      <dgm:spPr/>
      <dgm:t>
        <a:bodyPr/>
        <a:lstStyle/>
        <a:p>
          <a:endParaRPr lang="cs-CZ">
            <a:latin typeface="Tahoma" pitchFamily="34" charset="0"/>
            <a:ea typeface="Tahoma" pitchFamily="34" charset="0"/>
            <a:cs typeface="Tahoma" pitchFamily="34" charset="0"/>
          </a:endParaRPr>
        </a:p>
      </dgm:t>
    </dgm:pt>
    <dgm:pt modelId="{E65001D7-72B0-4E5F-AFC5-A57AC51C9928}" type="sibTrans" cxnId="{8A7036F4-3F43-401A-A5A2-183C671FEE61}">
      <dgm:prSet/>
      <dgm:spPr/>
      <dgm:t>
        <a:bodyPr/>
        <a:lstStyle/>
        <a:p>
          <a:endParaRPr lang="cs-CZ">
            <a:latin typeface="Tahoma" pitchFamily="34" charset="0"/>
            <a:ea typeface="Tahoma" pitchFamily="34" charset="0"/>
            <a:cs typeface="Tahoma" pitchFamily="34" charset="0"/>
          </a:endParaRPr>
        </a:p>
      </dgm:t>
    </dgm:pt>
    <dgm:pt modelId="{E57DCC6F-3907-43F0-92D9-9085BCD7ED4A}">
      <dgm:prSet phldrT="[Text]"/>
      <dgm:spPr/>
      <dgm:t>
        <a:bodyPr/>
        <a:lstStyle/>
        <a:p>
          <a:r>
            <a:rPr lang="cs-CZ" b="1" dirty="0" smtClean="0">
              <a:latin typeface="Tahoma" pitchFamily="34" charset="0"/>
              <a:ea typeface="Tahoma" pitchFamily="34" charset="0"/>
              <a:cs typeface="Tahoma" pitchFamily="34" charset="0"/>
            </a:rPr>
            <a:t>motivace ke změně</a:t>
          </a:r>
          <a:endParaRPr lang="cs-CZ" b="1" dirty="0">
            <a:latin typeface="Tahoma" pitchFamily="34" charset="0"/>
            <a:ea typeface="Tahoma" pitchFamily="34" charset="0"/>
            <a:cs typeface="Tahoma" pitchFamily="34" charset="0"/>
          </a:endParaRPr>
        </a:p>
      </dgm:t>
    </dgm:pt>
    <dgm:pt modelId="{22D75008-E756-4B37-A98D-747A88C1801C}" type="parTrans" cxnId="{C3BD734D-346A-427C-92CB-2ADB2CC8AD9E}">
      <dgm:prSet/>
      <dgm:spPr/>
      <dgm:t>
        <a:bodyPr/>
        <a:lstStyle/>
        <a:p>
          <a:endParaRPr lang="cs-CZ">
            <a:latin typeface="Tahoma" pitchFamily="34" charset="0"/>
            <a:ea typeface="Tahoma" pitchFamily="34" charset="0"/>
            <a:cs typeface="Tahoma" pitchFamily="34" charset="0"/>
          </a:endParaRPr>
        </a:p>
      </dgm:t>
    </dgm:pt>
    <dgm:pt modelId="{8A426E4B-0C64-4A3C-ACB1-33550B64EB32}" type="sibTrans" cxnId="{C3BD734D-346A-427C-92CB-2ADB2CC8AD9E}">
      <dgm:prSet/>
      <dgm:spPr/>
      <dgm:t>
        <a:bodyPr/>
        <a:lstStyle/>
        <a:p>
          <a:endParaRPr lang="cs-CZ">
            <a:latin typeface="Tahoma" pitchFamily="34" charset="0"/>
            <a:ea typeface="Tahoma" pitchFamily="34" charset="0"/>
            <a:cs typeface="Tahoma" pitchFamily="34" charset="0"/>
          </a:endParaRPr>
        </a:p>
      </dgm:t>
    </dgm:pt>
    <dgm:pt modelId="{98BBCBFF-97C5-49A1-B1EF-6BFCD00CACE2}" type="pres">
      <dgm:prSet presAssocID="{AFAC7B28-C38D-4768-BB72-281E9011B522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cs-CZ"/>
        </a:p>
      </dgm:t>
    </dgm:pt>
    <dgm:pt modelId="{FE199A7C-BC91-4625-8D4D-0F91D3C08494}" type="pres">
      <dgm:prSet presAssocID="{AFAC7B28-C38D-4768-BB72-281E9011B522}" presName="dummyMaxCanvas" presStyleCnt="0">
        <dgm:presLayoutVars/>
      </dgm:prSet>
      <dgm:spPr/>
    </dgm:pt>
    <dgm:pt modelId="{41E66B2E-1817-46EA-8978-9060BE5025A5}" type="pres">
      <dgm:prSet presAssocID="{AFAC7B28-C38D-4768-BB72-281E9011B522}" presName="FiveNodes_1" presStyleLbl="node1" presStyleIdx="0" presStyleCnt="5" custLinFactNeighborY="-8418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32A3EB6F-9FF1-4FC6-8D30-8721C266FA21}" type="pres">
      <dgm:prSet presAssocID="{AFAC7B28-C38D-4768-BB72-281E9011B522}" presName="FiveNodes_2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C1DA9F3D-959A-4B84-8696-6C7040478089}" type="pres">
      <dgm:prSet presAssocID="{AFAC7B28-C38D-4768-BB72-281E9011B522}" presName="FiveNodes_3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CE1E22A0-F9A0-43E1-9E99-4815C4FCCE41}" type="pres">
      <dgm:prSet presAssocID="{AFAC7B28-C38D-4768-BB72-281E9011B522}" presName="FiveNodes_4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6345A346-F64D-4630-A37D-82ED9BEC3D11}" type="pres">
      <dgm:prSet presAssocID="{AFAC7B28-C38D-4768-BB72-281E9011B522}" presName="FiveNodes_5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316795F9-0EDB-436B-B350-BEED7E614080}" type="pres">
      <dgm:prSet presAssocID="{AFAC7B28-C38D-4768-BB72-281E9011B522}" presName="FiveConn_1-2" presStyleLbl="fgAccFollowNode1" presStyleIdx="0" presStyleCnt="4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012DC77A-FD2E-437C-9B22-16E8AEC88F0A}" type="pres">
      <dgm:prSet presAssocID="{AFAC7B28-C38D-4768-BB72-281E9011B522}" presName="FiveConn_2-3" presStyleLbl="fgAccFollowNode1" presStyleIdx="1" presStyleCnt="4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D8149100-DEA3-46D2-A737-42CE20D8BD44}" type="pres">
      <dgm:prSet presAssocID="{AFAC7B28-C38D-4768-BB72-281E9011B522}" presName="FiveConn_3-4" presStyleLbl="fgAccFollowNode1" presStyleIdx="2" presStyleCnt="4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84EFC932-380F-4ABD-AEBD-1787451501C7}" type="pres">
      <dgm:prSet presAssocID="{AFAC7B28-C38D-4768-BB72-281E9011B522}" presName="FiveConn_4-5" presStyleLbl="fgAccFollowNode1" presStyleIdx="3" presStyleCnt="4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22506BC6-24C1-41C8-B33E-7DD53B32A02C}" type="pres">
      <dgm:prSet presAssocID="{AFAC7B28-C38D-4768-BB72-281E9011B522}" presName="FiveNodes_1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1FE55BA9-E12B-4B05-A610-BA8AE9AAD551}" type="pres">
      <dgm:prSet presAssocID="{AFAC7B28-C38D-4768-BB72-281E9011B522}" presName="FiveNodes_2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B151B7BF-A5D3-4DA6-802C-200E7E40644F}" type="pres">
      <dgm:prSet presAssocID="{AFAC7B28-C38D-4768-BB72-281E9011B522}" presName="FiveNodes_3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5A4F65C1-D838-474F-9FEB-4153C7376562}" type="pres">
      <dgm:prSet presAssocID="{AFAC7B28-C38D-4768-BB72-281E9011B522}" presName="FiveNodes_4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DB2BCC4C-AA7A-4428-96F1-B222FF90939D}" type="pres">
      <dgm:prSet presAssocID="{AFAC7B28-C38D-4768-BB72-281E9011B522}" presName="FiveNodes_5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</dgm:ptLst>
  <dgm:cxnLst>
    <dgm:cxn modelId="{132D0B28-57A5-4485-AFE5-16DAC46C660A}" type="presOf" srcId="{E8E7B6C8-18E0-47B5-9D5C-6F7085DD2F18}" destId="{CE1E22A0-F9A0-43E1-9E99-4815C4FCCE41}" srcOrd="0" destOrd="0" presId="urn:microsoft.com/office/officeart/2005/8/layout/vProcess5"/>
    <dgm:cxn modelId="{6BEE18D7-82F1-4EC0-B28F-6FADD403B0ED}" type="presOf" srcId="{B4CE14E1-26F0-4E1F-B441-ECDE9E128948}" destId="{D8149100-DEA3-46D2-A737-42CE20D8BD44}" srcOrd="0" destOrd="0" presId="urn:microsoft.com/office/officeart/2005/8/layout/vProcess5"/>
    <dgm:cxn modelId="{A2557DDF-7342-42A5-86F3-EC4BE0702BF2}" srcId="{AFAC7B28-C38D-4768-BB72-281E9011B522}" destId="{5AAC7571-0D47-464F-93E1-C24BA35C8B6A}" srcOrd="4" destOrd="0" parTransId="{3A1EFE97-C817-4DF6-BE26-08191B96FFA8}" sibTransId="{61D5370C-D538-45BA-BE6F-FB013C6A8CFA}"/>
    <dgm:cxn modelId="{123F0CB4-B507-409F-9FC5-45DA650785BB}" type="presOf" srcId="{E8E7B6C8-18E0-47B5-9D5C-6F7085DD2F18}" destId="{5A4F65C1-D838-474F-9FEB-4153C7376562}" srcOrd="1" destOrd="0" presId="urn:microsoft.com/office/officeart/2005/8/layout/vProcess5"/>
    <dgm:cxn modelId="{3C898016-F442-4307-8A26-4468407DFF86}" srcId="{AFAC7B28-C38D-4768-BB72-281E9011B522}" destId="{DB55B51B-53B4-4554-A994-7E48F604F84B}" srcOrd="2" destOrd="0" parTransId="{6B4E42FE-B74D-478B-9B74-C2DDF90058AE}" sibTransId="{B4CE14E1-26F0-4E1F-B441-ECDE9E128948}"/>
    <dgm:cxn modelId="{C2312513-E1F8-4BAC-B96E-49F8FA9AA3F8}" type="presOf" srcId="{5CFC6FAE-DFB5-47E6-A3F8-05E03E3E71B4}" destId="{5A4F65C1-D838-474F-9FEB-4153C7376562}" srcOrd="1" destOrd="1" presId="urn:microsoft.com/office/officeart/2005/8/layout/vProcess5"/>
    <dgm:cxn modelId="{7A2DAB48-8BF2-4675-A545-F53F0C35F73F}" type="presOf" srcId="{E57DCC6F-3907-43F0-92D9-9085BCD7ED4A}" destId="{41E66B2E-1817-46EA-8978-9060BE5025A5}" srcOrd="0" destOrd="0" presId="urn:microsoft.com/office/officeart/2005/8/layout/vProcess5"/>
    <dgm:cxn modelId="{70278D2F-41AA-4768-9006-6A4047D7E849}" srcId="{B36420A3-5CD4-40BC-8687-849B38A56B8D}" destId="{8FD189C6-ADAB-4B2E-9F9C-CCB2F5E13A7E}" srcOrd="0" destOrd="0" parTransId="{EAEE4326-22E6-4B4F-B16A-AEEF20C7A07A}" sibTransId="{EA0967F0-9DA0-471E-B16B-3D1E7BAC1C92}"/>
    <dgm:cxn modelId="{9F00A570-430C-4150-A583-A82ED20AA203}" type="presOf" srcId="{8FD189C6-ADAB-4B2E-9F9C-CCB2F5E13A7E}" destId="{1FE55BA9-E12B-4B05-A610-BA8AE9AAD551}" srcOrd="1" destOrd="1" presId="urn:microsoft.com/office/officeart/2005/8/layout/vProcess5"/>
    <dgm:cxn modelId="{6B279B25-89D5-474C-8777-9AA2D8497C53}" type="presOf" srcId="{B36420A3-5CD4-40BC-8687-849B38A56B8D}" destId="{32A3EB6F-9FF1-4FC6-8D30-8721C266FA21}" srcOrd="0" destOrd="0" presId="urn:microsoft.com/office/officeart/2005/8/layout/vProcess5"/>
    <dgm:cxn modelId="{B08ECE97-5A4B-48EA-AD2D-890D63E93AC5}" type="presOf" srcId="{0CF7638A-3075-42C5-81FA-955648218983}" destId="{84EFC932-380F-4ABD-AEBD-1787451501C7}" srcOrd="0" destOrd="0" presId="urn:microsoft.com/office/officeart/2005/8/layout/vProcess5"/>
    <dgm:cxn modelId="{AEA3FC64-59B0-48BA-AFFB-FB233843E66A}" type="presOf" srcId="{E57DCC6F-3907-43F0-92D9-9085BCD7ED4A}" destId="{22506BC6-24C1-41C8-B33E-7DD53B32A02C}" srcOrd="1" destOrd="0" presId="urn:microsoft.com/office/officeart/2005/8/layout/vProcess5"/>
    <dgm:cxn modelId="{2BA5DD40-4AC2-43DD-9C9C-36C5517772A6}" type="presOf" srcId="{96FC2D6A-E597-49AB-8EC4-8EF098E9D062}" destId="{012DC77A-FD2E-437C-9B22-16E8AEC88F0A}" srcOrd="0" destOrd="0" presId="urn:microsoft.com/office/officeart/2005/8/layout/vProcess5"/>
    <dgm:cxn modelId="{E8A0A618-8095-4867-9E7A-B27DC2769307}" type="presOf" srcId="{B36420A3-5CD4-40BC-8687-849B38A56B8D}" destId="{1FE55BA9-E12B-4B05-A610-BA8AE9AAD551}" srcOrd="1" destOrd="0" presId="urn:microsoft.com/office/officeart/2005/8/layout/vProcess5"/>
    <dgm:cxn modelId="{F45414B1-226B-4BE0-A529-42B9A3B26861}" srcId="{AFAC7B28-C38D-4768-BB72-281E9011B522}" destId="{E8E7B6C8-18E0-47B5-9D5C-6F7085DD2F18}" srcOrd="3" destOrd="0" parTransId="{E793738B-0FD5-43CB-861E-0F1CECBA9FA7}" sibTransId="{0CF7638A-3075-42C5-81FA-955648218983}"/>
    <dgm:cxn modelId="{3BE829FF-0594-4CE7-ABAF-D720D3F929F3}" type="presOf" srcId="{8A426E4B-0C64-4A3C-ACB1-33550B64EB32}" destId="{316795F9-0EDB-436B-B350-BEED7E614080}" srcOrd="0" destOrd="0" presId="urn:microsoft.com/office/officeart/2005/8/layout/vProcess5"/>
    <dgm:cxn modelId="{8FA09EF7-D488-488B-BC2C-4933C8AE5AE3}" type="presOf" srcId="{DB55B51B-53B4-4554-A994-7E48F604F84B}" destId="{B151B7BF-A5D3-4DA6-802C-200E7E40644F}" srcOrd="1" destOrd="0" presId="urn:microsoft.com/office/officeart/2005/8/layout/vProcess5"/>
    <dgm:cxn modelId="{3F3B065F-8DE0-492E-A7FA-6BAC2931DACB}" type="presOf" srcId="{5AAC7571-0D47-464F-93E1-C24BA35C8B6A}" destId="{6345A346-F64D-4630-A37D-82ED9BEC3D11}" srcOrd="0" destOrd="0" presId="urn:microsoft.com/office/officeart/2005/8/layout/vProcess5"/>
    <dgm:cxn modelId="{C3BD734D-346A-427C-92CB-2ADB2CC8AD9E}" srcId="{AFAC7B28-C38D-4768-BB72-281E9011B522}" destId="{E57DCC6F-3907-43F0-92D9-9085BCD7ED4A}" srcOrd="0" destOrd="0" parTransId="{22D75008-E756-4B37-A98D-747A88C1801C}" sibTransId="{8A426E4B-0C64-4A3C-ACB1-33550B64EB32}"/>
    <dgm:cxn modelId="{2FC004FA-DDCD-44E1-92DE-12DD3D79E6CF}" srcId="{AFAC7B28-C38D-4768-BB72-281E9011B522}" destId="{B36420A3-5CD4-40BC-8687-849B38A56B8D}" srcOrd="1" destOrd="0" parTransId="{9C971AFC-CDD6-4D59-BFDB-ABD87AA579AE}" sibTransId="{96FC2D6A-E597-49AB-8EC4-8EF098E9D062}"/>
    <dgm:cxn modelId="{B40D870E-4501-4A0D-837C-31822C0D193F}" type="presOf" srcId="{DB55B51B-53B4-4554-A994-7E48F604F84B}" destId="{C1DA9F3D-959A-4B84-8696-6C7040478089}" srcOrd="0" destOrd="0" presId="urn:microsoft.com/office/officeart/2005/8/layout/vProcess5"/>
    <dgm:cxn modelId="{C5B75CC9-094B-4D4D-8C99-E377C0A0B210}" type="presOf" srcId="{AFAC7B28-C38D-4768-BB72-281E9011B522}" destId="{98BBCBFF-97C5-49A1-B1EF-6BFCD00CACE2}" srcOrd="0" destOrd="0" presId="urn:microsoft.com/office/officeart/2005/8/layout/vProcess5"/>
    <dgm:cxn modelId="{104FF5D0-E9F3-47C9-9F9C-A48D35C3002A}" type="presOf" srcId="{5CFC6FAE-DFB5-47E6-A3F8-05E03E3E71B4}" destId="{CE1E22A0-F9A0-43E1-9E99-4815C4FCCE41}" srcOrd="0" destOrd="1" presId="urn:microsoft.com/office/officeart/2005/8/layout/vProcess5"/>
    <dgm:cxn modelId="{8A7036F4-3F43-401A-A5A2-183C671FEE61}" srcId="{E8E7B6C8-18E0-47B5-9D5C-6F7085DD2F18}" destId="{5CFC6FAE-DFB5-47E6-A3F8-05E03E3E71B4}" srcOrd="0" destOrd="0" parTransId="{BC9541EE-6C0D-4856-B507-21519292151A}" sibTransId="{E65001D7-72B0-4E5F-AFC5-A57AC51C9928}"/>
    <dgm:cxn modelId="{0C66D8CB-491B-4BA8-A100-922886A3870B}" type="presOf" srcId="{8FD189C6-ADAB-4B2E-9F9C-CCB2F5E13A7E}" destId="{32A3EB6F-9FF1-4FC6-8D30-8721C266FA21}" srcOrd="0" destOrd="1" presId="urn:microsoft.com/office/officeart/2005/8/layout/vProcess5"/>
    <dgm:cxn modelId="{38EB2CEE-9366-42C2-8C14-6DA292FD1576}" type="presOf" srcId="{5AAC7571-0D47-464F-93E1-C24BA35C8B6A}" destId="{DB2BCC4C-AA7A-4428-96F1-B222FF90939D}" srcOrd="1" destOrd="0" presId="urn:microsoft.com/office/officeart/2005/8/layout/vProcess5"/>
    <dgm:cxn modelId="{5E258D4F-395B-4428-9766-FE2D80A4BECA}" type="presParOf" srcId="{98BBCBFF-97C5-49A1-B1EF-6BFCD00CACE2}" destId="{FE199A7C-BC91-4625-8D4D-0F91D3C08494}" srcOrd="0" destOrd="0" presId="urn:microsoft.com/office/officeart/2005/8/layout/vProcess5"/>
    <dgm:cxn modelId="{6565EC4D-6FB7-4BE0-B4C0-4F25E21E973B}" type="presParOf" srcId="{98BBCBFF-97C5-49A1-B1EF-6BFCD00CACE2}" destId="{41E66B2E-1817-46EA-8978-9060BE5025A5}" srcOrd="1" destOrd="0" presId="urn:microsoft.com/office/officeart/2005/8/layout/vProcess5"/>
    <dgm:cxn modelId="{B3211959-4B9E-44BE-83AA-0614E81F6648}" type="presParOf" srcId="{98BBCBFF-97C5-49A1-B1EF-6BFCD00CACE2}" destId="{32A3EB6F-9FF1-4FC6-8D30-8721C266FA21}" srcOrd="2" destOrd="0" presId="urn:microsoft.com/office/officeart/2005/8/layout/vProcess5"/>
    <dgm:cxn modelId="{CF0C27F5-7D51-4F7D-BE54-5E2919D82E1F}" type="presParOf" srcId="{98BBCBFF-97C5-49A1-B1EF-6BFCD00CACE2}" destId="{C1DA9F3D-959A-4B84-8696-6C7040478089}" srcOrd="3" destOrd="0" presId="urn:microsoft.com/office/officeart/2005/8/layout/vProcess5"/>
    <dgm:cxn modelId="{60D97AF7-A0A6-44AB-AAC6-F3A9719A6655}" type="presParOf" srcId="{98BBCBFF-97C5-49A1-B1EF-6BFCD00CACE2}" destId="{CE1E22A0-F9A0-43E1-9E99-4815C4FCCE41}" srcOrd="4" destOrd="0" presId="urn:microsoft.com/office/officeart/2005/8/layout/vProcess5"/>
    <dgm:cxn modelId="{6FCD8559-66AD-4140-A876-427B259AED3A}" type="presParOf" srcId="{98BBCBFF-97C5-49A1-B1EF-6BFCD00CACE2}" destId="{6345A346-F64D-4630-A37D-82ED9BEC3D11}" srcOrd="5" destOrd="0" presId="urn:microsoft.com/office/officeart/2005/8/layout/vProcess5"/>
    <dgm:cxn modelId="{ECCB9E48-4652-41C7-B2D7-C2E57C4DEB63}" type="presParOf" srcId="{98BBCBFF-97C5-49A1-B1EF-6BFCD00CACE2}" destId="{316795F9-0EDB-436B-B350-BEED7E614080}" srcOrd="6" destOrd="0" presId="urn:microsoft.com/office/officeart/2005/8/layout/vProcess5"/>
    <dgm:cxn modelId="{3FD3C9DD-2734-4CCE-8DF6-0DFBDF103950}" type="presParOf" srcId="{98BBCBFF-97C5-49A1-B1EF-6BFCD00CACE2}" destId="{012DC77A-FD2E-437C-9B22-16E8AEC88F0A}" srcOrd="7" destOrd="0" presId="urn:microsoft.com/office/officeart/2005/8/layout/vProcess5"/>
    <dgm:cxn modelId="{8A790278-6E58-4900-B0D4-2DDAB0E2001F}" type="presParOf" srcId="{98BBCBFF-97C5-49A1-B1EF-6BFCD00CACE2}" destId="{D8149100-DEA3-46D2-A737-42CE20D8BD44}" srcOrd="8" destOrd="0" presId="urn:microsoft.com/office/officeart/2005/8/layout/vProcess5"/>
    <dgm:cxn modelId="{7D574005-5D95-4D79-93F8-AE3363E1D817}" type="presParOf" srcId="{98BBCBFF-97C5-49A1-B1EF-6BFCD00CACE2}" destId="{84EFC932-380F-4ABD-AEBD-1787451501C7}" srcOrd="9" destOrd="0" presId="urn:microsoft.com/office/officeart/2005/8/layout/vProcess5"/>
    <dgm:cxn modelId="{AD1F47F5-EEA4-4B97-9F7E-E521BA700364}" type="presParOf" srcId="{98BBCBFF-97C5-49A1-B1EF-6BFCD00CACE2}" destId="{22506BC6-24C1-41C8-B33E-7DD53B32A02C}" srcOrd="10" destOrd="0" presId="urn:microsoft.com/office/officeart/2005/8/layout/vProcess5"/>
    <dgm:cxn modelId="{31396EF7-3E4C-43FF-AB7D-C6107F2D5507}" type="presParOf" srcId="{98BBCBFF-97C5-49A1-B1EF-6BFCD00CACE2}" destId="{1FE55BA9-E12B-4B05-A610-BA8AE9AAD551}" srcOrd="11" destOrd="0" presId="urn:microsoft.com/office/officeart/2005/8/layout/vProcess5"/>
    <dgm:cxn modelId="{21639000-2793-417A-BD94-94223A937AD4}" type="presParOf" srcId="{98BBCBFF-97C5-49A1-B1EF-6BFCD00CACE2}" destId="{B151B7BF-A5D3-4DA6-802C-200E7E40644F}" srcOrd="12" destOrd="0" presId="urn:microsoft.com/office/officeart/2005/8/layout/vProcess5"/>
    <dgm:cxn modelId="{100FED11-1BD2-4C8D-A1AE-F01C7B4F0E3F}" type="presParOf" srcId="{98BBCBFF-97C5-49A1-B1EF-6BFCD00CACE2}" destId="{5A4F65C1-D838-474F-9FEB-4153C7376562}" srcOrd="13" destOrd="0" presId="urn:microsoft.com/office/officeart/2005/8/layout/vProcess5"/>
    <dgm:cxn modelId="{3CF4EFEF-8868-4718-8524-545BA5C0C19C}" type="presParOf" srcId="{98BBCBFF-97C5-49A1-B1EF-6BFCD00CACE2}" destId="{DB2BCC4C-AA7A-4428-96F1-B222FF90939D}" srcOrd="14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1E66B2E-1817-46EA-8978-9060BE5025A5}">
      <dsp:nvSpPr>
        <dsp:cNvPr id="0" name=""/>
        <dsp:cNvSpPr/>
      </dsp:nvSpPr>
      <dsp:spPr>
        <a:xfrm>
          <a:off x="0" y="0"/>
          <a:ext cx="5821846" cy="85545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900" b="1" kern="1200" dirty="0" smtClean="0">
              <a:latin typeface="Tahoma" pitchFamily="34" charset="0"/>
              <a:ea typeface="Tahoma" pitchFamily="34" charset="0"/>
              <a:cs typeface="Tahoma" pitchFamily="34" charset="0"/>
            </a:rPr>
            <a:t>motivace ke změně</a:t>
          </a:r>
          <a:endParaRPr lang="cs-CZ" sz="1900" b="1" kern="1200" dirty="0">
            <a:latin typeface="Tahoma" pitchFamily="34" charset="0"/>
            <a:ea typeface="Tahoma" pitchFamily="34" charset="0"/>
            <a:cs typeface="Tahoma" pitchFamily="34" charset="0"/>
          </a:endParaRPr>
        </a:p>
      </dsp:txBody>
      <dsp:txXfrm>
        <a:off x="25055" y="25055"/>
        <a:ext cx="4798656" cy="805345"/>
      </dsp:txXfrm>
    </dsp:sp>
    <dsp:sp modelId="{32A3EB6F-9FF1-4FC6-8D30-8721C266FA21}">
      <dsp:nvSpPr>
        <dsp:cNvPr id="0" name=""/>
        <dsp:cNvSpPr/>
      </dsp:nvSpPr>
      <dsp:spPr>
        <a:xfrm>
          <a:off x="434748" y="974268"/>
          <a:ext cx="5821846" cy="85545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900" b="1" kern="1200" dirty="0" smtClean="0">
              <a:latin typeface="Tahoma" pitchFamily="34" charset="0"/>
              <a:ea typeface="Tahoma" pitchFamily="34" charset="0"/>
              <a:cs typeface="Tahoma" pitchFamily="34" charset="0"/>
            </a:rPr>
            <a:t>Koordinátor s úvazkem 1,0</a:t>
          </a:r>
          <a:endParaRPr lang="cs-CZ" sz="1900" b="1" kern="1200" dirty="0">
            <a:latin typeface="Tahoma" pitchFamily="34" charset="0"/>
            <a:ea typeface="Tahoma" pitchFamily="34" charset="0"/>
            <a:cs typeface="Tahoma" pitchFamily="34" charset="0"/>
          </a:endParaRP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cs-CZ" sz="1500" kern="1200" dirty="0" smtClean="0">
              <a:latin typeface="Tahoma" pitchFamily="34" charset="0"/>
              <a:ea typeface="Tahoma" pitchFamily="34" charset="0"/>
              <a:cs typeface="Tahoma" pitchFamily="34" charset="0"/>
            </a:rPr>
            <a:t>Spolupráce širokého teamu (klinika, IT, lékárna, THP)</a:t>
          </a:r>
          <a:endParaRPr lang="cs-CZ" sz="1500" kern="1200" dirty="0">
            <a:latin typeface="Tahoma" pitchFamily="34" charset="0"/>
            <a:ea typeface="Tahoma" pitchFamily="34" charset="0"/>
            <a:cs typeface="Tahoma" pitchFamily="34" charset="0"/>
          </a:endParaRPr>
        </a:p>
      </dsp:txBody>
      <dsp:txXfrm>
        <a:off x="459803" y="999323"/>
        <a:ext cx="4780942" cy="805345"/>
      </dsp:txXfrm>
    </dsp:sp>
    <dsp:sp modelId="{C1DA9F3D-959A-4B84-8696-6C7040478089}">
      <dsp:nvSpPr>
        <dsp:cNvPr id="0" name=""/>
        <dsp:cNvSpPr/>
      </dsp:nvSpPr>
      <dsp:spPr>
        <a:xfrm>
          <a:off x="869496" y="1948536"/>
          <a:ext cx="5821846" cy="85545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900" b="1" kern="1200" dirty="0" smtClean="0">
              <a:latin typeface="Tahoma" pitchFamily="34" charset="0"/>
              <a:ea typeface="Tahoma" pitchFamily="34" charset="0"/>
              <a:cs typeface="Tahoma" pitchFamily="34" charset="0"/>
            </a:rPr>
            <a:t>Stěžejní role lékárny + SW</a:t>
          </a:r>
          <a:endParaRPr lang="cs-CZ" sz="1900" b="1" kern="1200" dirty="0">
            <a:latin typeface="Tahoma" pitchFamily="34" charset="0"/>
            <a:ea typeface="Tahoma" pitchFamily="34" charset="0"/>
            <a:cs typeface="Tahoma" pitchFamily="34" charset="0"/>
          </a:endParaRPr>
        </a:p>
      </dsp:txBody>
      <dsp:txXfrm>
        <a:off x="894551" y="1973591"/>
        <a:ext cx="4780942" cy="805345"/>
      </dsp:txXfrm>
    </dsp:sp>
    <dsp:sp modelId="{CE1E22A0-F9A0-43E1-9E99-4815C4FCCE41}">
      <dsp:nvSpPr>
        <dsp:cNvPr id="0" name=""/>
        <dsp:cNvSpPr/>
      </dsp:nvSpPr>
      <dsp:spPr>
        <a:xfrm>
          <a:off x="1304244" y="2922804"/>
          <a:ext cx="5821846" cy="85545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900" b="1" kern="1200" dirty="0" smtClean="0">
              <a:latin typeface="Tahoma" pitchFamily="34" charset="0"/>
              <a:ea typeface="Tahoma" pitchFamily="34" charset="0"/>
              <a:cs typeface="Tahoma" pitchFamily="34" charset="0"/>
            </a:rPr>
            <a:t>Pilotní klinika</a:t>
          </a:r>
          <a:endParaRPr lang="cs-CZ" sz="1900" b="1" kern="1200" dirty="0">
            <a:latin typeface="Tahoma" pitchFamily="34" charset="0"/>
            <a:ea typeface="Tahoma" pitchFamily="34" charset="0"/>
            <a:cs typeface="Tahoma" pitchFamily="34" charset="0"/>
          </a:endParaRP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cs-CZ" sz="1500" kern="1200" dirty="0" smtClean="0">
              <a:latin typeface="Tahoma" pitchFamily="34" charset="0"/>
              <a:ea typeface="Tahoma" pitchFamily="34" charset="0"/>
              <a:cs typeface="Tahoma" pitchFamily="34" charset="0"/>
            </a:rPr>
            <a:t>Ochota  personálu / jednoduchost obsluhy</a:t>
          </a:r>
          <a:endParaRPr lang="cs-CZ" sz="1500" kern="1200" dirty="0">
            <a:latin typeface="Tahoma" pitchFamily="34" charset="0"/>
            <a:ea typeface="Tahoma" pitchFamily="34" charset="0"/>
            <a:cs typeface="Tahoma" pitchFamily="34" charset="0"/>
          </a:endParaRPr>
        </a:p>
      </dsp:txBody>
      <dsp:txXfrm>
        <a:off x="1329299" y="2947859"/>
        <a:ext cx="4780942" cy="805345"/>
      </dsp:txXfrm>
    </dsp:sp>
    <dsp:sp modelId="{6345A346-F64D-4630-A37D-82ED9BEC3D11}">
      <dsp:nvSpPr>
        <dsp:cNvPr id="0" name=""/>
        <dsp:cNvSpPr/>
      </dsp:nvSpPr>
      <dsp:spPr>
        <a:xfrm>
          <a:off x="1738993" y="3897072"/>
          <a:ext cx="5821846" cy="85545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900" b="1" kern="1200" dirty="0" smtClean="0">
              <a:latin typeface="Tahoma" pitchFamily="34" charset="0"/>
              <a:ea typeface="Tahoma" pitchFamily="34" charset="0"/>
              <a:cs typeface="Tahoma" pitchFamily="34" charset="0"/>
            </a:rPr>
            <a:t>Propojení cca 10 SW aplikací</a:t>
          </a:r>
          <a:endParaRPr lang="cs-CZ" sz="1900" b="1" kern="1200" dirty="0">
            <a:latin typeface="Tahoma" pitchFamily="34" charset="0"/>
            <a:ea typeface="Tahoma" pitchFamily="34" charset="0"/>
            <a:cs typeface="Tahoma" pitchFamily="34" charset="0"/>
          </a:endParaRPr>
        </a:p>
      </dsp:txBody>
      <dsp:txXfrm>
        <a:off x="1764048" y="3922127"/>
        <a:ext cx="4780942" cy="805345"/>
      </dsp:txXfrm>
    </dsp:sp>
    <dsp:sp modelId="{316795F9-0EDB-436B-B350-BEED7E614080}">
      <dsp:nvSpPr>
        <dsp:cNvPr id="0" name=""/>
        <dsp:cNvSpPr/>
      </dsp:nvSpPr>
      <dsp:spPr>
        <a:xfrm>
          <a:off x="5265801" y="624957"/>
          <a:ext cx="556045" cy="556045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1750" tIns="31750" rIns="31750" bIns="317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cs-CZ" sz="2500" kern="1200">
            <a:latin typeface="Tahoma" pitchFamily="34" charset="0"/>
            <a:ea typeface="Tahoma" pitchFamily="34" charset="0"/>
            <a:cs typeface="Tahoma" pitchFamily="34" charset="0"/>
          </a:endParaRPr>
        </a:p>
      </dsp:txBody>
      <dsp:txXfrm>
        <a:off x="5390911" y="624957"/>
        <a:ext cx="305825" cy="418424"/>
      </dsp:txXfrm>
    </dsp:sp>
    <dsp:sp modelId="{012DC77A-FD2E-437C-9B22-16E8AEC88F0A}">
      <dsp:nvSpPr>
        <dsp:cNvPr id="0" name=""/>
        <dsp:cNvSpPr/>
      </dsp:nvSpPr>
      <dsp:spPr>
        <a:xfrm>
          <a:off x="5700549" y="1599225"/>
          <a:ext cx="556045" cy="556045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1750" tIns="31750" rIns="31750" bIns="317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cs-CZ" sz="2500" kern="1200">
            <a:latin typeface="Tahoma" pitchFamily="34" charset="0"/>
            <a:ea typeface="Tahoma" pitchFamily="34" charset="0"/>
            <a:cs typeface="Tahoma" pitchFamily="34" charset="0"/>
          </a:endParaRPr>
        </a:p>
      </dsp:txBody>
      <dsp:txXfrm>
        <a:off x="5825659" y="1599225"/>
        <a:ext cx="305825" cy="418424"/>
      </dsp:txXfrm>
    </dsp:sp>
    <dsp:sp modelId="{D8149100-DEA3-46D2-A737-42CE20D8BD44}">
      <dsp:nvSpPr>
        <dsp:cNvPr id="0" name=""/>
        <dsp:cNvSpPr/>
      </dsp:nvSpPr>
      <dsp:spPr>
        <a:xfrm>
          <a:off x="6135297" y="2559236"/>
          <a:ext cx="556045" cy="556045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1750" tIns="31750" rIns="31750" bIns="317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cs-CZ" sz="2500" kern="1200">
            <a:latin typeface="Tahoma" pitchFamily="34" charset="0"/>
            <a:ea typeface="Tahoma" pitchFamily="34" charset="0"/>
            <a:cs typeface="Tahoma" pitchFamily="34" charset="0"/>
          </a:endParaRPr>
        </a:p>
      </dsp:txBody>
      <dsp:txXfrm>
        <a:off x="6260407" y="2559236"/>
        <a:ext cx="305825" cy="418424"/>
      </dsp:txXfrm>
    </dsp:sp>
    <dsp:sp modelId="{84EFC932-380F-4ABD-AEBD-1787451501C7}">
      <dsp:nvSpPr>
        <dsp:cNvPr id="0" name=""/>
        <dsp:cNvSpPr/>
      </dsp:nvSpPr>
      <dsp:spPr>
        <a:xfrm>
          <a:off x="6570045" y="3543009"/>
          <a:ext cx="556045" cy="556045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1750" tIns="31750" rIns="31750" bIns="317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cs-CZ" sz="2500" kern="1200">
            <a:latin typeface="Tahoma" pitchFamily="34" charset="0"/>
            <a:ea typeface="Tahoma" pitchFamily="34" charset="0"/>
            <a:cs typeface="Tahoma" pitchFamily="34" charset="0"/>
          </a:endParaRPr>
        </a:p>
      </dsp:txBody>
      <dsp:txXfrm>
        <a:off x="6695155" y="3543009"/>
        <a:ext cx="305825" cy="41842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CE7189F-3914-45DD-B542-4E621E72665D}" type="datetimeFigureOut">
              <a:rPr lang="cs-CZ" smtClean="0"/>
              <a:t>28.11.2012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2DF8076-D637-4870-9A4C-F1EF8F5B0D7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161767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DF8076-D637-4870-9A4C-F1EF8F5B0D7C}" type="slidenum">
              <a:rPr lang="cs-CZ" smtClean="0"/>
              <a:t>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669591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4B8539-12DA-4EE1-A8A7-A2814ABB4350}" type="datetimeFigureOut">
              <a:rPr lang="cs-CZ" smtClean="0"/>
              <a:t>28.11.2012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9380F-3CAA-4A78-B1A9-B74ACEF2E1B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845709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4B8539-12DA-4EE1-A8A7-A2814ABB4350}" type="datetimeFigureOut">
              <a:rPr lang="cs-CZ" smtClean="0"/>
              <a:t>28.11.2012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9380F-3CAA-4A78-B1A9-B74ACEF2E1B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464086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4B8539-12DA-4EE1-A8A7-A2814ABB4350}" type="datetimeFigureOut">
              <a:rPr lang="cs-CZ" smtClean="0"/>
              <a:t>28.11.2012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9380F-3CAA-4A78-B1A9-B74ACEF2E1B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371643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4B8539-12DA-4EE1-A8A7-A2814ABB4350}" type="datetimeFigureOut">
              <a:rPr lang="cs-CZ" smtClean="0"/>
              <a:t>28.11.2012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9380F-3CAA-4A78-B1A9-B74ACEF2E1B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697236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4B8539-12DA-4EE1-A8A7-A2814ABB4350}" type="datetimeFigureOut">
              <a:rPr lang="cs-CZ" smtClean="0"/>
              <a:t>28.11.2012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9380F-3CAA-4A78-B1A9-B74ACEF2E1B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385610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4B8539-12DA-4EE1-A8A7-A2814ABB4350}" type="datetimeFigureOut">
              <a:rPr lang="cs-CZ" smtClean="0"/>
              <a:t>28.11.2012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9380F-3CAA-4A78-B1A9-B74ACEF2E1B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871490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4B8539-12DA-4EE1-A8A7-A2814ABB4350}" type="datetimeFigureOut">
              <a:rPr lang="cs-CZ" smtClean="0"/>
              <a:t>28.11.2012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9380F-3CAA-4A78-B1A9-B74ACEF2E1B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7101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4B8539-12DA-4EE1-A8A7-A2814ABB4350}" type="datetimeFigureOut">
              <a:rPr lang="cs-CZ" smtClean="0"/>
              <a:t>28.11.2012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9380F-3CAA-4A78-B1A9-B74ACEF2E1B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909474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4B8539-12DA-4EE1-A8A7-A2814ABB4350}" type="datetimeFigureOut">
              <a:rPr lang="cs-CZ" smtClean="0"/>
              <a:t>28.11.2012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9380F-3CAA-4A78-B1A9-B74ACEF2E1B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658341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4B8539-12DA-4EE1-A8A7-A2814ABB4350}" type="datetimeFigureOut">
              <a:rPr lang="cs-CZ" smtClean="0"/>
              <a:t>28.11.2012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9380F-3CAA-4A78-B1A9-B74ACEF2E1B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590578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4B8539-12DA-4EE1-A8A7-A2814ABB4350}" type="datetimeFigureOut">
              <a:rPr lang="cs-CZ" smtClean="0"/>
              <a:t>28.11.2012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9380F-3CAA-4A78-B1A9-B74ACEF2E1B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0572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3737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4B8539-12DA-4EE1-A8A7-A2814ABB4350}" type="datetimeFigureOut">
              <a:rPr lang="cs-CZ" smtClean="0"/>
              <a:t>28.11.2012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19380F-3CAA-4A78-B1A9-B74ACEF2E1B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9109686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2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0" y="14759"/>
            <a:ext cx="9144000" cy="1470025"/>
          </a:xfrm>
        </p:spPr>
        <p:txBody>
          <a:bodyPr>
            <a:normAutofit/>
          </a:bodyPr>
          <a:lstStyle/>
          <a:p>
            <a:r>
              <a:rPr lang="cs-CZ" sz="4000" dirty="0" smtClean="0">
                <a:solidFill>
                  <a:srgbClr val="FFC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Elektronický účet na pacienta</a:t>
            </a:r>
            <a:br>
              <a:rPr lang="cs-CZ" sz="4000" dirty="0" smtClean="0">
                <a:solidFill>
                  <a:srgbClr val="FFC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</a:br>
            <a:r>
              <a:rPr lang="cs-CZ" sz="4000" dirty="0" smtClean="0">
                <a:solidFill>
                  <a:srgbClr val="FFC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v praxi</a:t>
            </a:r>
            <a:endParaRPr lang="cs-CZ" sz="4000" dirty="0">
              <a:solidFill>
                <a:srgbClr val="FFC00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0" y="4365104"/>
            <a:ext cx="9144000" cy="1584176"/>
          </a:xfrm>
        </p:spPr>
        <p:txBody>
          <a:bodyPr>
            <a:noAutofit/>
          </a:bodyPr>
          <a:lstStyle/>
          <a:p>
            <a:r>
              <a:rPr lang="cs-CZ" sz="28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Ing. Michal </a:t>
            </a:r>
            <a:r>
              <a:rPr lang="cs-CZ" sz="2800" dirty="0" err="1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Stiborek</a:t>
            </a:r>
            <a:r>
              <a:rPr lang="cs-CZ" sz="28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, MBA</a:t>
            </a:r>
          </a:p>
          <a:p>
            <a:r>
              <a:rPr lang="cs-CZ" sz="28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27. 11. 2012</a:t>
            </a:r>
          </a:p>
          <a:p>
            <a:r>
              <a:rPr lang="cs-CZ" sz="28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„Efektivní nemocnice 2012</a:t>
            </a:r>
            <a:r>
              <a:rPr lang="en-US" sz="280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”</a:t>
            </a:r>
            <a:endParaRPr lang="cs-CZ" sz="2800" dirty="0">
              <a:solidFill>
                <a:schemeClr val="tx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1026" name="Picture 2" descr="C:\Users\tozy\Pictures\4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1772022"/>
            <a:ext cx="4800600" cy="23050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Obdélník 8"/>
          <p:cNvSpPr/>
          <p:nvPr/>
        </p:nvSpPr>
        <p:spPr>
          <a:xfrm>
            <a:off x="0" y="6208128"/>
            <a:ext cx="9144000" cy="648072"/>
          </a:xfrm>
          <a:prstGeom prst="rect">
            <a:avLst/>
          </a:prstGeom>
          <a:solidFill>
            <a:schemeClr val="tx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pic>
        <p:nvPicPr>
          <p:cNvPr id="10" name="Picture 3" descr="C:\Users\tozy\Pictures\Logo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5032" y="6299592"/>
            <a:ext cx="532552" cy="46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Podnadpis 2"/>
          <p:cNvSpPr txBox="1">
            <a:spLocks/>
          </p:cNvSpPr>
          <p:nvPr/>
        </p:nvSpPr>
        <p:spPr>
          <a:xfrm>
            <a:off x="852036" y="6564256"/>
            <a:ext cx="2783860" cy="28803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buClr>
                <a:srgbClr val="FFC000"/>
              </a:buClr>
            </a:pPr>
            <a:r>
              <a:rPr lang="cs-CZ" sz="1100" dirty="0" smtClean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Institut klinické a experimentální medicíny</a:t>
            </a:r>
          </a:p>
        </p:txBody>
      </p:sp>
      <p:sp>
        <p:nvSpPr>
          <p:cNvPr id="13" name="Podnadpis 2"/>
          <p:cNvSpPr txBox="1">
            <a:spLocks/>
          </p:cNvSpPr>
          <p:nvPr/>
        </p:nvSpPr>
        <p:spPr>
          <a:xfrm>
            <a:off x="5292080" y="6379372"/>
            <a:ext cx="3696344" cy="36976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buClr>
                <a:srgbClr val="FFC000"/>
              </a:buClr>
            </a:pPr>
            <a:r>
              <a:rPr lang="cs-CZ" sz="1600" dirty="0" smtClean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Konference „</a:t>
            </a:r>
            <a:r>
              <a:rPr lang="en-US" sz="1600" dirty="0" err="1" smtClean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Efektivn</a:t>
            </a:r>
            <a:r>
              <a:rPr lang="cs-CZ" sz="1600" dirty="0" smtClean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í nemocnice 2012</a:t>
            </a:r>
            <a:r>
              <a:rPr lang="en-US" sz="1600" dirty="0" smtClean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”</a:t>
            </a:r>
            <a:endParaRPr lang="cs-CZ" sz="1600" dirty="0" smtClean="0">
              <a:solidFill>
                <a:srgbClr val="FF000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709899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0" y="130622"/>
            <a:ext cx="9144000" cy="706090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z="4000" dirty="0">
                <a:solidFill>
                  <a:srgbClr val="FFC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Základní principy „Účtu“</a:t>
            </a:r>
          </a:p>
        </p:txBody>
      </p:sp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val="1412881614"/>
              </p:ext>
            </p:extLst>
          </p:nvPr>
        </p:nvGraphicFramePr>
        <p:xfrm>
          <a:off x="899592" y="1124744"/>
          <a:ext cx="7560840" cy="47525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Obdélník 3"/>
          <p:cNvSpPr/>
          <p:nvPr/>
        </p:nvSpPr>
        <p:spPr>
          <a:xfrm>
            <a:off x="0" y="6208128"/>
            <a:ext cx="9144000" cy="648072"/>
          </a:xfrm>
          <a:prstGeom prst="rect">
            <a:avLst/>
          </a:prstGeom>
          <a:solidFill>
            <a:schemeClr val="tx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pic>
        <p:nvPicPr>
          <p:cNvPr id="5" name="Picture 3" descr="C:\Users\tozy\Pictures\Logo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5032" y="6299592"/>
            <a:ext cx="532552" cy="46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Podnadpis 2"/>
          <p:cNvSpPr txBox="1">
            <a:spLocks/>
          </p:cNvSpPr>
          <p:nvPr/>
        </p:nvSpPr>
        <p:spPr>
          <a:xfrm>
            <a:off x="852036" y="6564256"/>
            <a:ext cx="2783860" cy="28803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buClr>
                <a:srgbClr val="FFC000"/>
              </a:buClr>
            </a:pPr>
            <a:r>
              <a:rPr lang="cs-CZ" sz="1100" dirty="0" smtClean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Institut klinické a experimentální medicíny</a:t>
            </a:r>
          </a:p>
        </p:txBody>
      </p:sp>
      <p:sp>
        <p:nvSpPr>
          <p:cNvPr id="3" name="TextovéPole 2"/>
          <p:cNvSpPr txBox="1"/>
          <p:nvPr/>
        </p:nvSpPr>
        <p:spPr>
          <a:xfrm>
            <a:off x="251520" y="1311151"/>
            <a:ext cx="4320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rgbClr val="FFC000"/>
              </a:buClr>
              <a:buFont typeface="Wingdings" pitchFamily="2" charset="2"/>
              <a:buChar char="Ø"/>
            </a:pPr>
            <a:r>
              <a:rPr lang="cs-CZ" sz="2400" dirty="0" smtClean="0"/>
              <a:t> </a:t>
            </a:r>
            <a:endParaRPr lang="cs-CZ" sz="2400" dirty="0"/>
          </a:p>
        </p:txBody>
      </p:sp>
      <p:sp>
        <p:nvSpPr>
          <p:cNvPr id="9" name="TextovéPole 8"/>
          <p:cNvSpPr txBox="1"/>
          <p:nvPr/>
        </p:nvSpPr>
        <p:spPr>
          <a:xfrm>
            <a:off x="683568" y="2348880"/>
            <a:ext cx="4320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rgbClr val="FFC000"/>
              </a:buClr>
              <a:buFont typeface="Wingdings" pitchFamily="2" charset="2"/>
              <a:buChar char="Ø"/>
            </a:pPr>
            <a:r>
              <a:rPr lang="cs-CZ" sz="2400" dirty="0" smtClean="0"/>
              <a:t> </a:t>
            </a:r>
            <a:endParaRPr lang="cs-CZ" sz="2400" dirty="0"/>
          </a:p>
        </p:txBody>
      </p:sp>
      <p:sp>
        <p:nvSpPr>
          <p:cNvPr id="10" name="TextovéPole 9"/>
          <p:cNvSpPr txBox="1"/>
          <p:nvPr/>
        </p:nvSpPr>
        <p:spPr>
          <a:xfrm>
            <a:off x="1115616" y="3284984"/>
            <a:ext cx="4320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rgbClr val="FFC000"/>
              </a:buClr>
              <a:buFont typeface="Wingdings" pitchFamily="2" charset="2"/>
              <a:buChar char="Ø"/>
            </a:pPr>
            <a:r>
              <a:rPr lang="cs-CZ" sz="2400" dirty="0" smtClean="0"/>
              <a:t> </a:t>
            </a:r>
            <a:endParaRPr lang="cs-CZ" sz="2400" dirty="0"/>
          </a:p>
        </p:txBody>
      </p:sp>
      <p:sp>
        <p:nvSpPr>
          <p:cNvPr id="11" name="TextovéPole 10"/>
          <p:cNvSpPr txBox="1"/>
          <p:nvPr/>
        </p:nvSpPr>
        <p:spPr>
          <a:xfrm>
            <a:off x="1547664" y="4221088"/>
            <a:ext cx="4320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rgbClr val="FFC000"/>
              </a:buClr>
              <a:buFont typeface="Wingdings" pitchFamily="2" charset="2"/>
              <a:buChar char="Ø"/>
            </a:pPr>
            <a:r>
              <a:rPr lang="cs-CZ" sz="2400" dirty="0" smtClean="0"/>
              <a:t> </a:t>
            </a:r>
            <a:endParaRPr lang="cs-CZ" sz="2400" dirty="0"/>
          </a:p>
        </p:txBody>
      </p:sp>
      <p:sp>
        <p:nvSpPr>
          <p:cNvPr id="12" name="TextovéPole 11"/>
          <p:cNvSpPr txBox="1"/>
          <p:nvPr/>
        </p:nvSpPr>
        <p:spPr>
          <a:xfrm>
            <a:off x="1979712" y="5229200"/>
            <a:ext cx="4320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rgbClr val="FFC000"/>
              </a:buClr>
              <a:buFont typeface="Wingdings" pitchFamily="2" charset="2"/>
              <a:buChar char="Ø"/>
            </a:pPr>
            <a:r>
              <a:rPr lang="cs-CZ" sz="2400" dirty="0" smtClean="0"/>
              <a:t> </a:t>
            </a:r>
            <a:endParaRPr lang="cs-CZ" sz="2400" dirty="0"/>
          </a:p>
        </p:txBody>
      </p:sp>
      <p:sp>
        <p:nvSpPr>
          <p:cNvPr id="13" name="Podnadpis 2"/>
          <p:cNvSpPr txBox="1">
            <a:spLocks/>
          </p:cNvSpPr>
          <p:nvPr/>
        </p:nvSpPr>
        <p:spPr>
          <a:xfrm>
            <a:off x="5292080" y="6379372"/>
            <a:ext cx="3696344" cy="36976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buClr>
                <a:srgbClr val="FFC000"/>
              </a:buClr>
            </a:pPr>
            <a:r>
              <a:rPr lang="cs-CZ" sz="1600" dirty="0" smtClean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Konference „</a:t>
            </a:r>
            <a:r>
              <a:rPr lang="en-US" sz="1600" dirty="0" err="1" smtClean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Efektivn</a:t>
            </a:r>
            <a:r>
              <a:rPr lang="cs-CZ" sz="1600" dirty="0" smtClean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í nemocnice 2012</a:t>
            </a:r>
            <a:r>
              <a:rPr lang="en-US" sz="1600" dirty="0" smtClean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”</a:t>
            </a:r>
            <a:endParaRPr lang="cs-CZ" sz="1600" dirty="0" smtClean="0">
              <a:solidFill>
                <a:srgbClr val="FF000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80732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0" y="44624"/>
            <a:ext cx="9144000" cy="706090"/>
          </a:xfr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cs-CZ" sz="4000" dirty="0">
                <a:solidFill>
                  <a:srgbClr val="FFC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Role lékárny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95536" y="908720"/>
            <a:ext cx="8229600" cy="5257800"/>
          </a:xfrm>
        </p:spPr>
        <p:txBody>
          <a:bodyPr>
            <a:noAutofit/>
          </a:bodyPr>
          <a:lstStyle/>
          <a:p>
            <a:pPr>
              <a:buClr>
                <a:srgbClr val="FFC000"/>
              </a:buClr>
              <a:buFont typeface="Wingdings" pitchFamily="2" charset="2"/>
              <a:buChar char="Ø"/>
            </a:pPr>
            <a:r>
              <a:rPr lang="cs-CZ" sz="2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Definice sledovaných položek</a:t>
            </a:r>
          </a:p>
          <a:p>
            <a:pPr lvl="1"/>
            <a:r>
              <a:rPr lang="cs-CZ" sz="2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ATB, </a:t>
            </a:r>
            <a:r>
              <a:rPr lang="cs-CZ" sz="2400" dirty="0">
                <a:latin typeface="Tahoma" pitchFamily="34" charset="0"/>
                <a:ea typeface="Tahoma" pitchFamily="34" charset="0"/>
                <a:cs typeface="Tahoma" pitchFamily="34" charset="0"/>
              </a:rPr>
              <a:t> </a:t>
            </a:r>
            <a:r>
              <a:rPr lang="cs-CZ" sz="2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$</a:t>
            </a:r>
            <a:r>
              <a:rPr lang="cs-CZ" sz="2400" dirty="0">
                <a:latin typeface="Tahoma" pitchFamily="34" charset="0"/>
                <a:ea typeface="Tahoma" pitchFamily="34" charset="0"/>
                <a:cs typeface="Tahoma" pitchFamily="34" charset="0"/>
              </a:rPr>
              <a:t> </a:t>
            </a:r>
            <a:r>
              <a:rPr lang="cs-CZ" sz="2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$</a:t>
            </a:r>
            <a:r>
              <a:rPr lang="cs-CZ" sz="2400" dirty="0">
                <a:latin typeface="Tahoma" pitchFamily="34" charset="0"/>
                <a:ea typeface="Tahoma" pitchFamily="34" charset="0"/>
                <a:cs typeface="Tahoma" pitchFamily="34" charset="0"/>
              </a:rPr>
              <a:t> </a:t>
            </a:r>
            <a:r>
              <a:rPr lang="cs-CZ" sz="2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$</a:t>
            </a:r>
          </a:p>
          <a:p>
            <a:pPr lvl="1"/>
            <a:r>
              <a:rPr lang="cs-CZ" sz="2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Signální štítky</a:t>
            </a:r>
          </a:p>
          <a:p>
            <a:pPr marL="457200" lvl="1" indent="0">
              <a:buNone/>
            </a:pPr>
            <a:endParaRPr lang="cs-CZ" sz="2400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>
              <a:buClr>
                <a:srgbClr val="FFC000"/>
              </a:buClr>
              <a:buFont typeface="Wingdings" pitchFamily="2" charset="2"/>
              <a:buChar char="Ø"/>
            </a:pPr>
            <a:r>
              <a:rPr lang="cs-CZ" sz="2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Formát přenosu do NIS – PDK</a:t>
            </a:r>
          </a:p>
          <a:p>
            <a:pPr marL="0" indent="0">
              <a:buClr>
                <a:srgbClr val="FFC000"/>
              </a:buClr>
              <a:buNone/>
            </a:pPr>
            <a:endParaRPr lang="cs-CZ" sz="2800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>
              <a:buClr>
                <a:srgbClr val="FFC000"/>
              </a:buClr>
              <a:buFont typeface="Wingdings" pitchFamily="2" charset="2"/>
              <a:buChar char="Ø"/>
            </a:pPr>
            <a:r>
              <a:rPr lang="cs-CZ" sz="2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Záznam o spotřebě při každém podání</a:t>
            </a:r>
          </a:p>
          <a:p>
            <a:pPr lvl="1"/>
            <a:r>
              <a:rPr lang="cs-CZ" sz="2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10x 1amp = 1/10   („n-</a:t>
            </a:r>
            <a:r>
              <a:rPr lang="cs-CZ" sz="2400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tiny</a:t>
            </a:r>
            <a:r>
              <a:rPr lang="en-US" sz="2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”</a:t>
            </a:r>
            <a:r>
              <a:rPr lang="cs-CZ" sz="2400" smtClean="0">
                <a:latin typeface="Tahoma" pitchFamily="34" charset="0"/>
                <a:ea typeface="Tahoma" pitchFamily="34" charset="0"/>
                <a:cs typeface="Tahoma" pitchFamily="34" charset="0"/>
              </a:rPr>
              <a:t>)</a:t>
            </a:r>
            <a:endParaRPr lang="cs-CZ" sz="2400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457200" lvl="1" indent="0">
              <a:buNone/>
            </a:pPr>
            <a:endParaRPr lang="cs-CZ" sz="2400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>
              <a:buClr>
                <a:srgbClr val="FFC000"/>
              </a:buClr>
              <a:buFont typeface="Wingdings" pitchFamily="2" charset="2"/>
              <a:buChar char="Ø"/>
            </a:pPr>
            <a:r>
              <a:rPr lang="cs-CZ" sz="2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Evidence vzorků, přípravků za </a:t>
            </a:r>
            <a:r>
              <a:rPr lang="cs-CZ" sz="2800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atyp</a:t>
            </a:r>
            <a:r>
              <a:rPr lang="cs-CZ" sz="2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. Cenu</a:t>
            </a:r>
          </a:p>
          <a:p>
            <a:pPr lvl="1"/>
            <a:r>
              <a:rPr lang="cs-CZ" sz="2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Cena nákladová / cena běžná</a:t>
            </a:r>
            <a:endParaRPr lang="cs-CZ" sz="24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7" name="Picture 3" descr="C:\Users\mihy\Pictures\iPhone\2011-11-27\040.JPG"/>
          <p:cNvPicPr>
            <a:picLocks noChangeAspect="1" noChangeArrowheads="1"/>
          </p:cNvPicPr>
          <p:nvPr/>
        </p:nvPicPr>
        <p:blipFill>
          <a:blip r:embed="rId2" cstate="print"/>
          <a:srcRect l="4832" t="68240" r="13763" b="1422"/>
          <a:stretch>
            <a:fillRect/>
          </a:stretch>
        </p:blipFill>
        <p:spPr bwMode="auto">
          <a:xfrm>
            <a:off x="6084168" y="1630561"/>
            <a:ext cx="2447925" cy="1222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Obdélník 4"/>
          <p:cNvSpPr/>
          <p:nvPr/>
        </p:nvSpPr>
        <p:spPr>
          <a:xfrm>
            <a:off x="0" y="6208128"/>
            <a:ext cx="9144000" cy="648072"/>
          </a:xfrm>
          <a:prstGeom prst="rect">
            <a:avLst/>
          </a:prstGeom>
          <a:solidFill>
            <a:schemeClr val="tx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pic>
        <p:nvPicPr>
          <p:cNvPr id="6" name="Picture 3" descr="C:\Users\tozy\Pictures\Logo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5032" y="6299592"/>
            <a:ext cx="532552" cy="46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Podnadpis 2"/>
          <p:cNvSpPr txBox="1">
            <a:spLocks/>
          </p:cNvSpPr>
          <p:nvPr/>
        </p:nvSpPr>
        <p:spPr>
          <a:xfrm>
            <a:off x="852036" y="6564256"/>
            <a:ext cx="2783860" cy="28803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buClr>
                <a:srgbClr val="FFC000"/>
              </a:buClr>
            </a:pPr>
            <a:r>
              <a:rPr lang="cs-CZ" sz="1100" dirty="0" smtClean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Institut klinické a experimentální medicíny</a:t>
            </a:r>
          </a:p>
        </p:txBody>
      </p:sp>
      <p:sp>
        <p:nvSpPr>
          <p:cNvPr id="10" name="Podnadpis 2"/>
          <p:cNvSpPr txBox="1">
            <a:spLocks/>
          </p:cNvSpPr>
          <p:nvPr/>
        </p:nvSpPr>
        <p:spPr>
          <a:xfrm>
            <a:off x="5292080" y="6379372"/>
            <a:ext cx="3696344" cy="36976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buClr>
                <a:srgbClr val="FFC000"/>
              </a:buClr>
            </a:pPr>
            <a:r>
              <a:rPr lang="cs-CZ" sz="1600" dirty="0" smtClean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Konference „</a:t>
            </a:r>
            <a:r>
              <a:rPr lang="en-US" sz="1600" dirty="0" err="1" smtClean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Efektivn</a:t>
            </a:r>
            <a:r>
              <a:rPr lang="cs-CZ" sz="1600" dirty="0" smtClean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í nemocnice 2012</a:t>
            </a:r>
            <a:r>
              <a:rPr lang="en-US" sz="1600" dirty="0" smtClean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”</a:t>
            </a:r>
            <a:endParaRPr lang="cs-CZ" sz="1600" dirty="0" smtClean="0">
              <a:solidFill>
                <a:srgbClr val="FF000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65482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0" y="130622"/>
            <a:ext cx="9144000" cy="706090"/>
          </a:xfr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cs-CZ" sz="4000" dirty="0">
                <a:solidFill>
                  <a:srgbClr val="FFC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Evidence LP, ZP</a:t>
            </a:r>
          </a:p>
        </p:txBody>
      </p:sp>
      <p:sp>
        <p:nvSpPr>
          <p:cNvPr id="5" name="Obdélník 4"/>
          <p:cNvSpPr/>
          <p:nvPr/>
        </p:nvSpPr>
        <p:spPr>
          <a:xfrm>
            <a:off x="0" y="6208128"/>
            <a:ext cx="9144000" cy="648072"/>
          </a:xfrm>
          <a:prstGeom prst="rect">
            <a:avLst/>
          </a:prstGeom>
          <a:solidFill>
            <a:schemeClr val="tx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pic>
        <p:nvPicPr>
          <p:cNvPr id="6" name="Picture 3" descr="C:\Users\tozy\Pictures\Logo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5032" y="6299592"/>
            <a:ext cx="532552" cy="46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Podnadpis 2"/>
          <p:cNvSpPr txBox="1">
            <a:spLocks/>
          </p:cNvSpPr>
          <p:nvPr/>
        </p:nvSpPr>
        <p:spPr>
          <a:xfrm>
            <a:off x="852036" y="6564256"/>
            <a:ext cx="2783860" cy="28803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buClr>
                <a:srgbClr val="FFC000"/>
              </a:buClr>
            </a:pPr>
            <a:r>
              <a:rPr lang="cs-CZ" sz="1100" dirty="0" smtClean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Institut klinické a experimentální medicíny</a:t>
            </a:r>
          </a:p>
        </p:txBody>
      </p:sp>
      <p:sp>
        <p:nvSpPr>
          <p:cNvPr id="11" name="Podnadpis 2"/>
          <p:cNvSpPr txBox="1">
            <a:spLocks/>
          </p:cNvSpPr>
          <p:nvPr/>
        </p:nvSpPr>
        <p:spPr>
          <a:xfrm>
            <a:off x="5292080" y="6379372"/>
            <a:ext cx="3696344" cy="36976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buClr>
                <a:srgbClr val="FFC000"/>
              </a:buClr>
            </a:pPr>
            <a:r>
              <a:rPr lang="cs-CZ" sz="1600" dirty="0" smtClean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Konference „</a:t>
            </a:r>
            <a:r>
              <a:rPr lang="en-US" sz="1600" dirty="0" err="1" smtClean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Efektivn</a:t>
            </a:r>
            <a:r>
              <a:rPr lang="cs-CZ" sz="1600" dirty="0" smtClean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í nemocnice 2012</a:t>
            </a:r>
            <a:r>
              <a:rPr lang="en-US" sz="1600" dirty="0" smtClean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”</a:t>
            </a:r>
            <a:endParaRPr lang="cs-CZ" sz="1600" dirty="0" smtClean="0">
              <a:solidFill>
                <a:srgbClr val="FF000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1026" name="Picture 2" descr="C:\Users\tozy\Documents\Prezentace\Ing. Michal Stiborek, MBA\Evidenc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052736"/>
            <a:ext cx="8781626" cy="47542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ovéPole 3"/>
          <p:cNvSpPr txBox="1"/>
          <p:nvPr/>
        </p:nvSpPr>
        <p:spPr>
          <a:xfrm>
            <a:off x="1700594" y="2217491"/>
            <a:ext cx="99528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000" dirty="0" smtClean="0">
                <a:solidFill>
                  <a:schemeClr val="tx1">
                    <a:lumMod val="85000"/>
                  </a:schemeClr>
                </a:solidFill>
              </a:rPr>
              <a:t>Jaroslav Novák</a:t>
            </a:r>
            <a:endParaRPr lang="cs-CZ" sz="1000" dirty="0">
              <a:solidFill>
                <a:schemeClr val="tx1">
                  <a:lumMod val="85000"/>
                </a:schemeClr>
              </a:solidFill>
            </a:endParaRPr>
          </a:p>
        </p:txBody>
      </p:sp>
      <p:sp>
        <p:nvSpPr>
          <p:cNvPr id="12" name="TextovéPole 11"/>
          <p:cNvSpPr txBox="1"/>
          <p:nvPr/>
        </p:nvSpPr>
        <p:spPr>
          <a:xfrm>
            <a:off x="3497696" y="2217075"/>
            <a:ext cx="99528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950" dirty="0" smtClean="0">
                <a:solidFill>
                  <a:schemeClr val="tx1">
                    <a:lumMod val="85000"/>
                  </a:schemeClr>
                </a:solidFill>
              </a:rPr>
              <a:t>123456/0789</a:t>
            </a:r>
            <a:endParaRPr lang="cs-CZ" sz="950" dirty="0">
              <a:solidFill>
                <a:schemeClr val="tx1">
                  <a:lumMod val="8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59374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0" y="5712"/>
            <a:ext cx="9144000" cy="706090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z="4000" dirty="0">
                <a:solidFill>
                  <a:srgbClr val="FFC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Stanovení Dg.</a:t>
            </a: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407" t="15225" r="21038" b="26298"/>
          <a:stretch>
            <a:fillRect/>
          </a:stretch>
        </p:blipFill>
        <p:spPr bwMode="auto">
          <a:xfrm>
            <a:off x="1403648" y="862471"/>
            <a:ext cx="6336704" cy="515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Obdélník 3"/>
          <p:cNvSpPr/>
          <p:nvPr/>
        </p:nvSpPr>
        <p:spPr>
          <a:xfrm>
            <a:off x="0" y="6208128"/>
            <a:ext cx="9144000" cy="648072"/>
          </a:xfrm>
          <a:prstGeom prst="rect">
            <a:avLst/>
          </a:prstGeom>
          <a:solidFill>
            <a:schemeClr val="tx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pic>
        <p:nvPicPr>
          <p:cNvPr id="5" name="Picture 3" descr="C:\Users\tozy\Pictures\Logo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5032" y="6299592"/>
            <a:ext cx="532552" cy="46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Podnadpis 2"/>
          <p:cNvSpPr txBox="1">
            <a:spLocks/>
          </p:cNvSpPr>
          <p:nvPr/>
        </p:nvSpPr>
        <p:spPr>
          <a:xfrm>
            <a:off x="852036" y="6564256"/>
            <a:ext cx="2783860" cy="28803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buClr>
                <a:srgbClr val="FFC000"/>
              </a:buClr>
            </a:pPr>
            <a:r>
              <a:rPr lang="cs-CZ" sz="1100" dirty="0" smtClean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Institut klinické a experimentální medicíny</a:t>
            </a:r>
          </a:p>
        </p:txBody>
      </p:sp>
      <p:sp>
        <p:nvSpPr>
          <p:cNvPr id="9" name="Podnadpis 2"/>
          <p:cNvSpPr txBox="1">
            <a:spLocks/>
          </p:cNvSpPr>
          <p:nvPr/>
        </p:nvSpPr>
        <p:spPr>
          <a:xfrm>
            <a:off x="5292080" y="6379372"/>
            <a:ext cx="3696344" cy="36976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buClr>
                <a:srgbClr val="FFC000"/>
              </a:buClr>
            </a:pPr>
            <a:r>
              <a:rPr lang="cs-CZ" sz="1600" dirty="0" smtClean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Konference „</a:t>
            </a:r>
            <a:r>
              <a:rPr lang="en-US" sz="1600" dirty="0" err="1" smtClean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Efektivn</a:t>
            </a:r>
            <a:r>
              <a:rPr lang="cs-CZ" sz="1600" dirty="0" smtClean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í nemocnice 2012</a:t>
            </a:r>
            <a:r>
              <a:rPr lang="en-US" sz="1600" dirty="0" smtClean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”</a:t>
            </a:r>
            <a:endParaRPr lang="cs-CZ" sz="1600" dirty="0" smtClean="0">
              <a:solidFill>
                <a:srgbClr val="FF000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262029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0" y="15440"/>
            <a:ext cx="9144000" cy="778098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z="4000" dirty="0">
                <a:solidFill>
                  <a:srgbClr val="FFC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Očekávané příjmy x náklady</a:t>
            </a: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407" t="15225" r="19931" b="17071"/>
          <a:stretch>
            <a:fillRect/>
          </a:stretch>
        </p:blipFill>
        <p:spPr bwMode="auto">
          <a:xfrm>
            <a:off x="1882312" y="1013823"/>
            <a:ext cx="5379376" cy="49671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Obdélník 3"/>
          <p:cNvSpPr/>
          <p:nvPr/>
        </p:nvSpPr>
        <p:spPr>
          <a:xfrm>
            <a:off x="0" y="6208128"/>
            <a:ext cx="9144000" cy="648072"/>
          </a:xfrm>
          <a:prstGeom prst="rect">
            <a:avLst/>
          </a:prstGeom>
          <a:solidFill>
            <a:schemeClr val="tx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pic>
        <p:nvPicPr>
          <p:cNvPr id="5" name="Picture 3" descr="C:\Users\tozy\Pictures\Logo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5032" y="6299592"/>
            <a:ext cx="532552" cy="46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Podnadpis 2"/>
          <p:cNvSpPr txBox="1">
            <a:spLocks/>
          </p:cNvSpPr>
          <p:nvPr/>
        </p:nvSpPr>
        <p:spPr>
          <a:xfrm>
            <a:off x="852036" y="6564256"/>
            <a:ext cx="2783860" cy="28803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buClr>
                <a:srgbClr val="FFC000"/>
              </a:buClr>
            </a:pPr>
            <a:r>
              <a:rPr lang="cs-CZ" sz="1100" dirty="0" smtClean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Institut klinické a experimentální medicíny</a:t>
            </a:r>
          </a:p>
        </p:txBody>
      </p:sp>
      <p:sp>
        <p:nvSpPr>
          <p:cNvPr id="9" name="Podnadpis 2"/>
          <p:cNvSpPr txBox="1">
            <a:spLocks/>
          </p:cNvSpPr>
          <p:nvPr/>
        </p:nvSpPr>
        <p:spPr>
          <a:xfrm>
            <a:off x="5292080" y="6379372"/>
            <a:ext cx="3696344" cy="36976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buClr>
                <a:srgbClr val="FFC000"/>
              </a:buClr>
            </a:pPr>
            <a:r>
              <a:rPr lang="cs-CZ" sz="1600" dirty="0" smtClean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Konference „</a:t>
            </a:r>
            <a:r>
              <a:rPr lang="en-US" sz="1600" dirty="0" err="1" smtClean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Efektivn</a:t>
            </a:r>
            <a:r>
              <a:rPr lang="cs-CZ" sz="1600" dirty="0" smtClean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í nemocnice 2012</a:t>
            </a:r>
            <a:r>
              <a:rPr lang="en-US" sz="1600" dirty="0" smtClean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”</a:t>
            </a:r>
            <a:endParaRPr lang="cs-CZ" sz="1600" dirty="0" smtClean="0">
              <a:solidFill>
                <a:srgbClr val="FF000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21172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706090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z="4000" dirty="0">
                <a:solidFill>
                  <a:srgbClr val="FFC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Výzvy…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2185392" y="1772816"/>
            <a:ext cx="4546848" cy="3989040"/>
          </a:xfrm>
        </p:spPr>
        <p:txBody>
          <a:bodyPr/>
          <a:lstStyle/>
          <a:p>
            <a:pPr>
              <a:lnSpc>
                <a:spcPct val="150000"/>
              </a:lnSpc>
              <a:buClr>
                <a:srgbClr val="FFC000"/>
              </a:buClr>
              <a:buFont typeface="Wingdings" pitchFamily="2" charset="2"/>
              <a:buChar char="Ø"/>
            </a:pPr>
            <a:r>
              <a:rPr lang="cs-CZ" b="1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Kardiocentrum</a:t>
            </a:r>
            <a:endParaRPr lang="cs-CZ" b="1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>
              <a:lnSpc>
                <a:spcPct val="150000"/>
              </a:lnSpc>
              <a:buClr>
                <a:srgbClr val="FFC000"/>
              </a:buClr>
              <a:buFont typeface="Wingdings" pitchFamily="2" charset="2"/>
              <a:buChar char="Ø"/>
            </a:pPr>
            <a:r>
              <a:rPr lang="cs-CZ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Konsignační sklady</a:t>
            </a:r>
          </a:p>
          <a:p>
            <a:pPr>
              <a:lnSpc>
                <a:spcPct val="150000"/>
              </a:lnSpc>
              <a:buClr>
                <a:srgbClr val="FFC000"/>
              </a:buClr>
              <a:buFont typeface="Wingdings" pitchFamily="2" charset="2"/>
              <a:buChar char="Ø"/>
            </a:pPr>
            <a:r>
              <a:rPr lang="cs-CZ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Frekvence inventur</a:t>
            </a:r>
          </a:p>
          <a:p>
            <a:pPr lvl="1">
              <a:buClr>
                <a:srgbClr val="FFC000"/>
              </a:buClr>
              <a:buFont typeface="Arial" pitchFamily="34" charset="0"/>
              <a:buChar char="•"/>
            </a:pPr>
            <a:r>
              <a:rPr lang="cs-CZ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Převody mezi klinikami</a:t>
            </a:r>
          </a:p>
          <a:p>
            <a:pPr>
              <a:lnSpc>
                <a:spcPct val="150000"/>
              </a:lnSpc>
              <a:buClr>
                <a:srgbClr val="FFC000"/>
              </a:buClr>
              <a:buFont typeface="Wingdings" pitchFamily="2" charset="2"/>
              <a:buChar char="Ø"/>
            </a:pPr>
            <a:r>
              <a:rPr lang="cs-CZ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Vyúčtování na ZP</a:t>
            </a:r>
            <a:endParaRPr lang="cs-CZ" b="1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4" name="Obdélník 3"/>
          <p:cNvSpPr/>
          <p:nvPr/>
        </p:nvSpPr>
        <p:spPr>
          <a:xfrm>
            <a:off x="0" y="6208128"/>
            <a:ext cx="9144000" cy="648072"/>
          </a:xfrm>
          <a:prstGeom prst="rect">
            <a:avLst/>
          </a:prstGeom>
          <a:solidFill>
            <a:schemeClr val="tx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pic>
        <p:nvPicPr>
          <p:cNvPr id="5" name="Picture 3" descr="C:\Users\tozy\Pictures\Logo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5032" y="6299592"/>
            <a:ext cx="532552" cy="46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Podnadpis 2"/>
          <p:cNvSpPr txBox="1">
            <a:spLocks/>
          </p:cNvSpPr>
          <p:nvPr/>
        </p:nvSpPr>
        <p:spPr>
          <a:xfrm>
            <a:off x="852036" y="6564256"/>
            <a:ext cx="2783860" cy="28803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buClr>
                <a:srgbClr val="FFC000"/>
              </a:buClr>
            </a:pPr>
            <a:r>
              <a:rPr lang="cs-CZ" sz="1100" dirty="0" smtClean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Institut klinické a experimentální medicíny</a:t>
            </a:r>
          </a:p>
        </p:txBody>
      </p:sp>
      <p:sp>
        <p:nvSpPr>
          <p:cNvPr id="8" name="Podnadpis 2"/>
          <p:cNvSpPr txBox="1">
            <a:spLocks/>
          </p:cNvSpPr>
          <p:nvPr/>
        </p:nvSpPr>
        <p:spPr>
          <a:xfrm>
            <a:off x="5292080" y="6379372"/>
            <a:ext cx="3696344" cy="36976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buClr>
                <a:srgbClr val="FFC000"/>
              </a:buClr>
            </a:pPr>
            <a:r>
              <a:rPr lang="cs-CZ" sz="1600" dirty="0" smtClean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Konference „</a:t>
            </a:r>
            <a:r>
              <a:rPr lang="en-US" sz="1600" dirty="0" err="1" smtClean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Efektivn</a:t>
            </a:r>
            <a:r>
              <a:rPr lang="cs-CZ" sz="1600" dirty="0" smtClean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í nemocnice 2012</a:t>
            </a:r>
            <a:r>
              <a:rPr lang="en-US" sz="1600" dirty="0" smtClean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”</a:t>
            </a:r>
            <a:endParaRPr lang="cs-CZ" sz="1600" dirty="0" smtClean="0">
              <a:solidFill>
                <a:srgbClr val="FF000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910254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1"/>
          <p:cNvSpPr>
            <a:spLocks noGrp="1"/>
          </p:cNvSpPr>
          <p:nvPr>
            <p:ph type="ctrTitle"/>
          </p:nvPr>
        </p:nvSpPr>
        <p:spPr>
          <a:xfrm>
            <a:off x="0" y="2934672"/>
            <a:ext cx="9144000" cy="864096"/>
          </a:xfrm>
        </p:spPr>
        <p:txBody>
          <a:bodyPr>
            <a:normAutofit/>
          </a:bodyPr>
          <a:lstStyle/>
          <a:p>
            <a:r>
              <a:rPr lang="cs-CZ" sz="4000" dirty="0" smtClean="0">
                <a:solidFill>
                  <a:srgbClr val="FFC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Děkuji za pozornost</a:t>
            </a:r>
            <a:endParaRPr lang="cs-CZ" sz="4000" dirty="0">
              <a:solidFill>
                <a:srgbClr val="FFC00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562524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1"/>
          <p:cNvSpPr>
            <a:spLocks noGrp="1"/>
          </p:cNvSpPr>
          <p:nvPr>
            <p:ph type="ctrTitle"/>
          </p:nvPr>
        </p:nvSpPr>
        <p:spPr>
          <a:xfrm>
            <a:off x="0" y="15440"/>
            <a:ext cx="9144000" cy="864096"/>
          </a:xfrm>
        </p:spPr>
        <p:txBody>
          <a:bodyPr>
            <a:normAutofit/>
          </a:bodyPr>
          <a:lstStyle/>
          <a:p>
            <a:r>
              <a:rPr lang="cs-CZ" sz="4000" dirty="0" smtClean="0">
                <a:solidFill>
                  <a:srgbClr val="FFC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Motto</a:t>
            </a:r>
            <a:endParaRPr lang="cs-CZ" sz="4000" dirty="0">
              <a:solidFill>
                <a:srgbClr val="FFC00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5" name="Podnadpis 2"/>
          <p:cNvSpPr>
            <a:spLocks noGrp="1"/>
          </p:cNvSpPr>
          <p:nvPr>
            <p:ph type="subTitle" idx="1"/>
          </p:nvPr>
        </p:nvSpPr>
        <p:spPr>
          <a:xfrm>
            <a:off x="288032" y="1844824"/>
            <a:ext cx="7524328" cy="1152128"/>
          </a:xfrm>
        </p:spPr>
        <p:txBody>
          <a:bodyPr>
            <a:noAutofit/>
          </a:bodyPr>
          <a:lstStyle/>
          <a:p>
            <a:pPr marL="457200" indent="-457200" algn="l">
              <a:buClr>
                <a:srgbClr val="FFC000"/>
              </a:buClr>
              <a:buFont typeface="Wingdings" pitchFamily="2" charset="2"/>
              <a:buChar char="Ø"/>
            </a:pPr>
            <a:r>
              <a:rPr lang="cs-CZ" sz="28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Známe skutečné náklady na léčbu konkrétního pacienta?</a:t>
            </a:r>
          </a:p>
        </p:txBody>
      </p:sp>
      <p:sp>
        <p:nvSpPr>
          <p:cNvPr id="6" name="Podnadpis 2"/>
          <p:cNvSpPr txBox="1">
            <a:spLocks/>
          </p:cNvSpPr>
          <p:nvPr/>
        </p:nvSpPr>
        <p:spPr>
          <a:xfrm>
            <a:off x="288032" y="3356992"/>
            <a:ext cx="8028384" cy="108012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 algn="l">
              <a:buClr>
                <a:srgbClr val="FFC000"/>
              </a:buClr>
              <a:buFont typeface="Wingdings" pitchFamily="2" charset="2"/>
              <a:buChar char="Ø"/>
            </a:pPr>
            <a:r>
              <a:rPr lang="cs-CZ" sz="28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Známe skutečné náklady na léčbu konkrétního</a:t>
            </a:r>
          </a:p>
          <a:p>
            <a:pPr marL="447675" algn="l"/>
            <a:r>
              <a:rPr lang="cs-CZ" sz="28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pacienta </a:t>
            </a:r>
            <a:r>
              <a:rPr lang="cs-CZ" sz="2800" b="1" dirty="0" smtClean="0">
                <a:solidFill>
                  <a:srgbClr val="FFC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včas?</a:t>
            </a:r>
            <a:endParaRPr lang="cs-CZ" sz="2400" b="1" dirty="0">
              <a:solidFill>
                <a:srgbClr val="FFC00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7" name="Podnadpis 2"/>
          <p:cNvSpPr txBox="1">
            <a:spLocks/>
          </p:cNvSpPr>
          <p:nvPr/>
        </p:nvSpPr>
        <p:spPr>
          <a:xfrm>
            <a:off x="293729" y="4941168"/>
            <a:ext cx="8022687" cy="108012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 algn="l">
              <a:buClr>
                <a:srgbClr val="FFC000"/>
              </a:buClr>
              <a:buFont typeface="Wingdings" pitchFamily="2" charset="2"/>
              <a:buChar char="Ø"/>
            </a:pPr>
            <a:r>
              <a:rPr lang="cs-CZ" sz="28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Známe skutečné náklady na léčbu konkrétního pacienta </a:t>
            </a:r>
            <a:r>
              <a:rPr lang="cs-CZ" sz="2800" b="1" dirty="0" smtClean="0">
                <a:solidFill>
                  <a:srgbClr val="FFC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včas a můžeme je ovlivnit?</a:t>
            </a:r>
            <a:endParaRPr lang="cs-CZ" sz="2400" b="1" dirty="0">
              <a:solidFill>
                <a:srgbClr val="FFC00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2" name="Obdélník 11"/>
          <p:cNvSpPr/>
          <p:nvPr/>
        </p:nvSpPr>
        <p:spPr>
          <a:xfrm>
            <a:off x="0" y="6208128"/>
            <a:ext cx="9144000" cy="648072"/>
          </a:xfrm>
          <a:prstGeom prst="rect">
            <a:avLst/>
          </a:prstGeom>
          <a:solidFill>
            <a:schemeClr val="tx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pic>
        <p:nvPicPr>
          <p:cNvPr id="13" name="Picture 3" descr="C:\Users\tozy\Pictures\Logo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5032" y="6299592"/>
            <a:ext cx="532552" cy="46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Podnadpis 2"/>
          <p:cNvSpPr txBox="1">
            <a:spLocks/>
          </p:cNvSpPr>
          <p:nvPr/>
        </p:nvSpPr>
        <p:spPr>
          <a:xfrm>
            <a:off x="852036" y="6564256"/>
            <a:ext cx="2783860" cy="28803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buClr>
                <a:srgbClr val="FFC000"/>
              </a:buClr>
            </a:pPr>
            <a:r>
              <a:rPr lang="cs-CZ" sz="1100" dirty="0" smtClean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Institut klinické a experimentální medicíny</a:t>
            </a:r>
          </a:p>
        </p:txBody>
      </p:sp>
      <p:sp>
        <p:nvSpPr>
          <p:cNvPr id="11" name="Podnadpis 2"/>
          <p:cNvSpPr txBox="1">
            <a:spLocks/>
          </p:cNvSpPr>
          <p:nvPr/>
        </p:nvSpPr>
        <p:spPr>
          <a:xfrm>
            <a:off x="5292080" y="6379372"/>
            <a:ext cx="3696344" cy="36976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buClr>
                <a:srgbClr val="FFC000"/>
              </a:buClr>
            </a:pPr>
            <a:r>
              <a:rPr lang="cs-CZ" sz="1600" dirty="0" smtClean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Konference „</a:t>
            </a:r>
            <a:r>
              <a:rPr lang="en-US" sz="1600" dirty="0" err="1" smtClean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Efektivn</a:t>
            </a:r>
            <a:r>
              <a:rPr lang="cs-CZ" sz="1600" dirty="0" smtClean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í nemocnice 2012</a:t>
            </a:r>
            <a:r>
              <a:rPr lang="en-US" sz="1600" dirty="0" smtClean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”</a:t>
            </a:r>
            <a:endParaRPr lang="cs-CZ" sz="1600" dirty="0" smtClean="0">
              <a:solidFill>
                <a:srgbClr val="FF000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881544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6" grpId="0"/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1"/>
          <p:cNvSpPr>
            <a:spLocks noGrp="1"/>
          </p:cNvSpPr>
          <p:nvPr>
            <p:ph type="ctrTitle"/>
          </p:nvPr>
        </p:nvSpPr>
        <p:spPr>
          <a:xfrm>
            <a:off x="0" y="11528"/>
            <a:ext cx="9144000" cy="864096"/>
          </a:xfrm>
        </p:spPr>
        <p:txBody>
          <a:bodyPr>
            <a:normAutofit/>
          </a:bodyPr>
          <a:lstStyle/>
          <a:p>
            <a:r>
              <a:rPr lang="cs-CZ" sz="4000" dirty="0" smtClean="0">
                <a:solidFill>
                  <a:srgbClr val="FFC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Cíle</a:t>
            </a:r>
            <a:endParaRPr lang="cs-CZ" sz="4000" dirty="0">
              <a:solidFill>
                <a:srgbClr val="FFC00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5" name="Podnadpis 2"/>
          <p:cNvSpPr>
            <a:spLocks noGrp="1"/>
          </p:cNvSpPr>
          <p:nvPr>
            <p:ph type="subTitle" idx="1"/>
          </p:nvPr>
        </p:nvSpPr>
        <p:spPr>
          <a:xfrm>
            <a:off x="288032" y="807528"/>
            <a:ext cx="7740352" cy="1152128"/>
          </a:xfrm>
        </p:spPr>
        <p:txBody>
          <a:bodyPr>
            <a:noAutofit/>
          </a:bodyPr>
          <a:lstStyle/>
          <a:p>
            <a:pPr marL="457200" indent="-457200" algn="l">
              <a:buClr>
                <a:srgbClr val="FFC000"/>
              </a:buClr>
              <a:buFont typeface="Wingdings" pitchFamily="2" charset="2"/>
              <a:buChar char="Ø"/>
            </a:pPr>
            <a:r>
              <a:rPr lang="cs-CZ" sz="28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Znát reálné náklady na léčbu pacienta v čase kdy vznikají</a:t>
            </a:r>
          </a:p>
        </p:txBody>
      </p:sp>
      <p:sp>
        <p:nvSpPr>
          <p:cNvPr id="6" name="Podnadpis 2"/>
          <p:cNvSpPr txBox="1">
            <a:spLocks/>
          </p:cNvSpPr>
          <p:nvPr/>
        </p:nvSpPr>
        <p:spPr>
          <a:xfrm>
            <a:off x="288032" y="2175680"/>
            <a:ext cx="8028384" cy="108012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 algn="l">
              <a:buClr>
                <a:srgbClr val="FFC000"/>
              </a:buClr>
              <a:buFont typeface="Wingdings" pitchFamily="2" charset="2"/>
              <a:buChar char="Ø"/>
            </a:pPr>
            <a:r>
              <a:rPr lang="cs-CZ" sz="28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Poskytnout relevantní ekonomické informace lékaři již v době hospitalizace pacienta</a:t>
            </a:r>
            <a:endParaRPr lang="cs-CZ" sz="2400" b="1" dirty="0">
              <a:solidFill>
                <a:srgbClr val="FFC00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7" name="Podnadpis 2"/>
          <p:cNvSpPr txBox="1">
            <a:spLocks/>
          </p:cNvSpPr>
          <p:nvPr/>
        </p:nvSpPr>
        <p:spPr>
          <a:xfrm>
            <a:off x="293729" y="3471824"/>
            <a:ext cx="8022687" cy="108012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 algn="l">
              <a:buClr>
                <a:srgbClr val="FFC000"/>
              </a:buClr>
              <a:buFont typeface="Wingdings" pitchFamily="2" charset="2"/>
              <a:buChar char="Ø"/>
            </a:pPr>
            <a:r>
              <a:rPr lang="cs-CZ" sz="28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Poskytnout přednostům a vedoucím lékařům jednoduchý přehled o efektivitě léčby</a:t>
            </a:r>
            <a:endParaRPr lang="cs-CZ" sz="2400" b="1" dirty="0">
              <a:solidFill>
                <a:srgbClr val="FFC00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8" name="Podnadpis 2"/>
          <p:cNvSpPr txBox="1">
            <a:spLocks/>
          </p:cNvSpPr>
          <p:nvPr/>
        </p:nvSpPr>
        <p:spPr>
          <a:xfrm>
            <a:off x="293729" y="4767968"/>
            <a:ext cx="8022687" cy="144016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 algn="l">
              <a:buClr>
                <a:srgbClr val="FFC000"/>
              </a:buClr>
              <a:buFont typeface="Wingdings" pitchFamily="2" charset="2"/>
              <a:buChar char="Ø"/>
            </a:pPr>
            <a:r>
              <a:rPr lang="cs-CZ" sz="28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Poskytnout managementu nemocnice on-line informaci o nákladovosti léčby a srovnání s předpokládanou platbou pojišťovny</a:t>
            </a:r>
            <a:endParaRPr lang="cs-CZ" sz="2400" b="1" dirty="0">
              <a:solidFill>
                <a:srgbClr val="FFC00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9" name="Obdélník 8"/>
          <p:cNvSpPr/>
          <p:nvPr/>
        </p:nvSpPr>
        <p:spPr>
          <a:xfrm>
            <a:off x="0" y="6208128"/>
            <a:ext cx="9144000" cy="648072"/>
          </a:xfrm>
          <a:prstGeom prst="rect">
            <a:avLst/>
          </a:prstGeom>
          <a:solidFill>
            <a:schemeClr val="tx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pic>
        <p:nvPicPr>
          <p:cNvPr id="10" name="Picture 3" descr="C:\Users\tozy\Pictures\Logo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5032" y="6299592"/>
            <a:ext cx="532552" cy="46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Podnadpis 2"/>
          <p:cNvSpPr txBox="1">
            <a:spLocks/>
          </p:cNvSpPr>
          <p:nvPr/>
        </p:nvSpPr>
        <p:spPr>
          <a:xfrm>
            <a:off x="852036" y="6564256"/>
            <a:ext cx="2783860" cy="28803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buClr>
                <a:srgbClr val="FFC000"/>
              </a:buClr>
            </a:pPr>
            <a:r>
              <a:rPr lang="cs-CZ" sz="1100" dirty="0" smtClean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Institut klinické a experimentální medicíny</a:t>
            </a:r>
          </a:p>
        </p:txBody>
      </p:sp>
      <p:sp>
        <p:nvSpPr>
          <p:cNvPr id="14" name="Podnadpis 2"/>
          <p:cNvSpPr txBox="1">
            <a:spLocks/>
          </p:cNvSpPr>
          <p:nvPr/>
        </p:nvSpPr>
        <p:spPr>
          <a:xfrm>
            <a:off x="5292080" y="6379372"/>
            <a:ext cx="3696344" cy="36976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buClr>
                <a:srgbClr val="FFC000"/>
              </a:buClr>
            </a:pPr>
            <a:r>
              <a:rPr lang="cs-CZ" sz="1600" dirty="0" smtClean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Konference „</a:t>
            </a:r>
            <a:r>
              <a:rPr lang="en-US" sz="1600" dirty="0" err="1" smtClean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Efektivn</a:t>
            </a:r>
            <a:r>
              <a:rPr lang="cs-CZ" sz="1600" dirty="0" smtClean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í nemocnice 2012</a:t>
            </a:r>
            <a:r>
              <a:rPr lang="en-US" sz="1600" dirty="0" smtClean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”</a:t>
            </a:r>
            <a:endParaRPr lang="cs-CZ" sz="1600" dirty="0" smtClean="0">
              <a:solidFill>
                <a:srgbClr val="FF000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274267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6" grpId="0"/>
      <p:bldP spid="7" grpId="0"/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1"/>
          <p:cNvSpPr>
            <a:spLocks noGrp="1"/>
          </p:cNvSpPr>
          <p:nvPr>
            <p:ph type="ctrTitle"/>
          </p:nvPr>
        </p:nvSpPr>
        <p:spPr>
          <a:xfrm>
            <a:off x="0" y="5712"/>
            <a:ext cx="9144000" cy="864096"/>
          </a:xfrm>
        </p:spPr>
        <p:txBody>
          <a:bodyPr>
            <a:normAutofit/>
          </a:bodyPr>
          <a:lstStyle/>
          <a:p>
            <a:r>
              <a:rPr lang="cs-CZ" sz="4000" dirty="0" smtClean="0">
                <a:solidFill>
                  <a:srgbClr val="FFC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Praxe</a:t>
            </a:r>
            <a:endParaRPr lang="cs-CZ" sz="4000" dirty="0">
              <a:solidFill>
                <a:srgbClr val="FFC00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5" name="Podnadpis 2"/>
          <p:cNvSpPr>
            <a:spLocks noGrp="1"/>
          </p:cNvSpPr>
          <p:nvPr>
            <p:ph type="subTitle" idx="1"/>
          </p:nvPr>
        </p:nvSpPr>
        <p:spPr>
          <a:xfrm>
            <a:off x="251520" y="1196752"/>
            <a:ext cx="8604448" cy="4824536"/>
          </a:xfrm>
        </p:spPr>
        <p:txBody>
          <a:bodyPr>
            <a:noAutofit/>
          </a:bodyPr>
          <a:lstStyle/>
          <a:p>
            <a:pPr marL="457200" indent="-457200" algn="l">
              <a:buClr>
                <a:srgbClr val="FFC000"/>
              </a:buClr>
              <a:buFont typeface="Wingdings" pitchFamily="2" charset="2"/>
              <a:buChar char="Ø"/>
            </a:pPr>
            <a:r>
              <a:rPr lang="cs-CZ" sz="24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Pilotní projekt na Klinice transplantační chirurgie rozšířen na </a:t>
            </a:r>
            <a:r>
              <a:rPr lang="cs-CZ" sz="2400" dirty="0" err="1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Transplantcentrum</a:t>
            </a:r>
            <a:r>
              <a:rPr lang="cs-CZ" sz="24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a Centrum diabetologie</a:t>
            </a:r>
          </a:p>
          <a:p>
            <a:pPr algn="l">
              <a:buClr>
                <a:srgbClr val="FFC000"/>
              </a:buClr>
            </a:pPr>
            <a:endParaRPr lang="cs-CZ" sz="2400" dirty="0" smtClean="0">
              <a:solidFill>
                <a:schemeClr val="tx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457200" indent="-457200" algn="l">
              <a:buClr>
                <a:srgbClr val="FFC000"/>
              </a:buClr>
              <a:buFont typeface="Wingdings" pitchFamily="2" charset="2"/>
              <a:buChar char="Ø"/>
            </a:pPr>
            <a:r>
              <a:rPr lang="cs-CZ" sz="24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Přesná evidence sledovaných položek (ZUM, ZULP, vybraná léčiva a materiál, krevní deriváty) na pacienta v jejich nákladových cenách</a:t>
            </a:r>
          </a:p>
          <a:p>
            <a:pPr marL="447675" algn="l">
              <a:buClr>
                <a:srgbClr val="FFC000"/>
              </a:buClr>
            </a:pPr>
            <a:endParaRPr lang="cs-CZ" sz="2400" dirty="0" smtClean="0">
              <a:solidFill>
                <a:schemeClr val="tx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457200" indent="-457200" algn="l">
              <a:buClr>
                <a:srgbClr val="FFC000"/>
              </a:buClr>
              <a:buFont typeface="Wingdings" pitchFamily="2" charset="2"/>
              <a:buChar char="Ø"/>
            </a:pPr>
            <a:r>
              <a:rPr lang="cs-CZ" sz="24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Ostatní náklady rozpočítány do paušálu na základě  pobytového nebo výkonového tarifu</a:t>
            </a:r>
          </a:p>
          <a:p>
            <a:pPr algn="l">
              <a:buClr>
                <a:srgbClr val="FFC000"/>
              </a:buClr>
            </a:pPr>
            <a:endParaRPr lang="cs-CZ" sz="2400" dirty="0" smtClean="0">
              <a:solidFill>
                <a:schemeClr val="tx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457200" indent="-457200" algn="l">
              <a:buClr>
                <a:srgbClr val="FFC000"/>
              </a:buClr>
              <a:buFont typeface="Wingdings" pitchFamily="2" charset="2"/>
              <a:buChar char="Ø"/>
            </a:pPr>
            <a:r>
              <a:rPr lang="cs-CZ" sz="24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Předpokládaný výnos dle zařazení do DRG skupiny</a:t>
            </a:r>
          </a:p>
        </p:txBody>
      </p:sp>
      <p:sp>
        <p:nvSpPr>
          <p:cNvPr id="6" name="Obdélník 5"/>
          <p:cNvSpPr/>
          <p:nvPr/>
        </p:nvSpPr>
        <p:spPr>
          <a:xfrm>
            <a:off x="0" y="6208128"/>
            <a:ext cx="9144000" cy="648072"/>
          </a:xfrm>
          <a:prstGeom prst="rect">
            <a:avLst/>
          </a:prstGeom>
          <a:solidFill>
            <a:schemeClr val="tx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pic>
        <p:nvPicPr>
          <p:cNvPr id="7" name="Picture 3" descr="C:\Users\tozy\Pictures\Logo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5032" y="6299592"/>
            <a:ext cx="532552" cy="46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Podnadpis 2"/>
          <p:cNvSpPr txBox="1">
            <a:spLocks/>
          </p:cNvSpPr>
          <p:nvPr/>
        </p:nvSpPr>
        <p:spPr>
          <a:xfrm>
            <a:off x="852036" y="6564256"/>
            <a:ext cx="2783860" cy="28803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buClr>
                <a:srgbClr val="FFC000"/>
              </a:buClr>
            </a:pPr>
            <a:r>
              <a:rPr lang="cs-CZ" sz="1100" dirty="0" smtClean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Institut klinické a experimentální medicíny</a:t>
            </a:r>
          </a:p>
        </p:txBody>
      </p:sp>
      <p:sp>
        <p:nvSpPr>
          <p:cNvPr id="11" name="Podnadpis 2"/>
          <p:cNvSpPr txBox="1">
            <a:spLocks/>
          </p:cNvSpPr>
          <p:nvPr/>
        </p:nvSpPr>
        <p:spPr>
          <a:xfrm>
            <a:off x="5292080" y="6379372"/>
            <a:ext cx="3696344" cy="36976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buClr>
                <a:srgbClr val="FFC000"/>
              </a:buClr>
            </a:pPr>
            <a:r>
              <a:rPr lang="cs-CZ" sz="1600" dirty="0" smtClean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Konference „</a:t>
            </a:r>
            <a:r>
              <a:rPr lang="en-US" sz="1600" dirty="0" err="1" smtClean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Efektivn</a:t>
            </a:r>
            <a:r>
              <a:rPr lang="cs-CZ" sz="1600" dirty="0" smtClean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í nemocnice 2012</a:t>
            </a:r>
            <a:r>
              <a:rPr lang="en-US" sz="1600" dirty="0" smtClean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”</a:t>
            </a:r>
            <a:endParaRPr lang="cs-CZ" sz="1600" dirty="0" smtClean="0">
              <a:solidFill>
                <a:srgbClr val="FF000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994213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1"/>
          <p:cNvSpPr>
            <a:spLocks noGrp="1"/>
          </p:cNvSpPr>
          <p:nvPr>
            <p:ph type="ctrTitle"/>
          </p:nvPr>
        </p:nvSpPr>
        <p:spPr>
          <a:xfrm>
            <a:off x="0" y="15440"/>
            <a:ext cx="9144000" cy="864096"/>
          </a:xfrm>
        </p:spPr>
        <p:txBody>
          <a:bodyPr>
            <a:normAutofit/>
          </a:bodyPr>
          <a:lstStyle/>
          <a:p>
            <a:r>
              <a:rPr lang="cs-CZ" sz="4000" dirty="0" smtClean="0">
                <a:solidFill>
                  <a:srgbClr val="FFC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Komplikace</a:t>
            </a:r>
            <a:endParaRPr lang="cs-CZ" sz="4000" dirty="0">
              <a:solidFill>
                <a:srgbClr val="FFC00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5" name="Podnadpis 2"/>
          <p:cNvSpPr>
            <a:spLocks noGrp="1"/>
          </p:cNvSpPr>
          <p:nvPr>
            <p:ph type="subTitle" idx="1"/>
          </p:nvPr>
        </p:nvSpPr>
        <p:spPr>
          <a:xfrm>
            <a:off x="251520" y="957360"/>
            <a:ext cx="8604448" cy="5184576"/>
          </a:xfrm>
        </p:spPr>
        <p:txBody>
          <a:bodyPr>
            <a:noAutofit/>
          </a:bodyPr>
          <a:lstStyle/>
          <a:p>
            <a:pPr marL="457200" indent="-457200" algn="l">
              <a:buClr>
                <a:srgbClr val="FFC000"/>
              </a:buClr>
              <a:buFont typeface="Wingdings" pitchFamily="2" charset="2"/>
              <a:buChar char="Ø"/>
            </a:pPr>
            <a:r>
              <a:rPr lang="cs-CZ" sz="24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Přesvědčit zdravotní personál o užitečnosti projektu</a:t>
            </a:r>
          </a:p>
          <a:p>
            <a:pPr algn="l">
              <a:buClr>
                <a:srgbClr val="FFC000"/>
              </a:buClr>
            </a:pPr>
            <a:endParaRPr lang="cs-CZ" sz="1100" dirty="0" smtClean="0">
              <a:solidFill>
                <a:schemeClr val="tx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457200" indent="-457200" algn="l">
              <a:buClr>
                <a:srgbClr val="FFC000"/>
              </a:buClr>
              <a:buFont typeface="Wingdings" pitchFamily="2" charset="2"/>
              <a:buChar char="Ø"/>
            </a:pPr>
            <a:r>
              <a:rPr lang="cs-CZ" sz="24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Historicky zaběhlé postupy</a:t>
            </a:r>
          </a:p>
          <a:p>
            <a:pPr algn="l">
              <a:buClr>
                <a:srgbClr val="FFC000"/>
              </a:buClr>
            </a:pPr>
            <a:endParaRPr lang="cs-CZ" sz="1100" dirty="0" smtClean="0">
              <a:solidFill>
                <a:schemeClr val="tx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457200" indent="-457200" algn="l">
              <a:buClr>
                <a:srgbClr val="FFC000"/>
              </a:buClr>
              <a:buFont typeface="Wingdings" pitchFamily="2" charset="2"/>
              <a:buChar char="Ø"/>
            </a:pPr>
            <a:r>
              <a:rPr lang="cs-CZ" sz="24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Nesjednocené </a:t>
            </a:r>
            <a:r>
              <a:rPr lang="cs-CZ" sz="24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využití </a:t>
            </a:r>
            <a:r>
              <a:rPr lang="cs-CZ" sz="24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programu, NIS („Zlatokop</a:t>
            </a:r>
            <a:r>
              <a:rPr lang="en-US" sz="24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”</a:t>
            </a:r>
            <a:r>
              <a:rPr lang="cs-CZ" sz="24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) na jednotlivých pracovištích</a:t>
            </a:r>
          </a:p>
          <a:p>
            <a:pPr algn="l">
              <a:buClr>
                <a:srgbClr val="FFC000"/>
              </a:buClr>
            </a:pPr>
            <a:endParaRPr lang="cs-CZ" sz="1100" dirty="0" smtClean="0">
              <a:solidFill>
                <a:schemeClr val="tx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457200" indent="-457200" algn="l">
              <a:buClr>
                <a:srgbClr val="FFC000"/>
              </a:buClr>
              <a:buFont typeface="Wingdings" pitchFamily="2" charset="2"/>
              <a:buChar char="Ø"/>
            </a:pPr>
            <a:r>
              <a:rPr lang="cs-CZ" sz="24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Několik specifických softwarů využívaných na některých pracovištích (hemodialýza, laboratoře…)</a:t>
            </a:r>
          </a:p>
          <a:p>
            <a:pPr algn="l">
              <a:buClr>
                <a:srgbClr val="FFC000"/>
              </a:buClr>
            </a:pPr>
            <a:endParaRPr lang="cs-CZ" sz="1100" dirty="0" smtClean="0">
              <a:solidFill>
                <a:schemeClr val="tx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457200" indent="-457200" algn="l">
              <a:buClr>
                <a:srgbClr val="FFC000"/>
              </a:buClr>
              <a:buFont typeface="Wingdings" pitchFamily="2" charset="2"/>
              <a:buChar char="Ø"/>
            </a:pPr>
            <a:r>
              <a:rPr lang="cs-CZ" sz="24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Výkonový paušál je počítán z bodového ohodnocení výkonu pojišťovnou</a:t>
            </a:r>
          </a:p>
          <a:p>
            <a:pPr algn="l">
              <a:buClr>
                <a:srgbClr val="FFC000"/>
              </a:buClr>
            </a:pPr>
            <a:endParaRPr lang="cs-CZ" sz="1100" dirty="0" smtClean="0">
              <a:solidFill>
                <a:schemeClr val="tx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457200" indent="-457200" algn="l">
              <a:buClr>
                <a:srgbClr val="FFC000"/>
              </a:buClr>
              <a:buFont typeface="Wingdings" pitchFamily="2" charset="2"/>
              <a:buChar char="Ø"/>
            </a:pPr>
            <a:r>
              <a:rPr lang="cs-CZ" sz="24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Předpokládaný výnos dle DRG je až do ukončení hospitalizace pouze orientační</a:t>
            </a:r>
          </a:p>
        </p:txBody>
      </p:sp>
      <p:sp>
        <p:nvSpPr>
          <p:cNvPr id="6" name="Obdélník 5"/>
          <p:cNvSpPr/>
          <p:nvPr/>
        </p:nvSpPr>
        <p:spPr>
          <a:xfrm>
            <a:off x="0" y="6208128"/>
            <a:ext cx="9144000" cy="648072"/>
          </a:xfrm>
          <a:prstGeom prst="rect">
            <a:avLst/>
          </a:prstGeom>
          <a:solidFill>
            <a:schemeClr val="tx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pic>
        <p:nvPicPr>
          <p:cNvPr id="7" name="Picture 3" descr="C:\Users\tozy\Pictures\Logo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5032" y="6299592"/>
            <a:ext cx="532552" cy="46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Podnadpis 2"/>
          <p:cNvSpPr txBox="1">
            <a:spLocks/>
          </p:cNvSpPr>
          <p:nvPr/>
        </p:nvSpPr>
        <p:spPr>
          <a:xfrm>
            <a:off x="852036" y="6564256"/>
            <a:ext cx="2783860" cy="28803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buClr>
                <a:srgbClr val="FFC000"/>
              </a:buClr>
            </a:pPr>
            <a:r>
              <a:rPr lang="cs-CZ" sz="1100" dirty="0" smtClean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Institut klinické a experimentální medicíny</a:t>
            </a:r>
          </a:p>
        </p:txBody>
      </p:sp>
      <p:sp>
        <p:nvSpPr>
          <p:cNvPr id="11" name="Podnadpis 2"/>
          <p:cNvSpPr txBox="1">
            <a:spLocks/>
          </p:cNvSpPr>
          <p:nvPr/>
        </p:nvSpPr>
        <p:spPr>
          <a:xfrm>
            <a:off x="5292080" y="6379372"/>
            <a:ext cx="3696344" cy="36976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buClr>
                <a:srgbClr val="FFC000"/>
              </a:buClr>
            </a:pPr>
            <a:r>
              <a:rPr lang="cs-CZ" sz="1600" dirty="0" smtClean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Konference „</a:t>
            </a:r>
            <a:r>
              <a:rPr lang="en-US" sz="1600" dirty="0" err="1" smtClean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Efektivn</a:t>
            </a:r>
            <a:r>
              <a:rPr lang="cs-CZ" sz="1600" dirty="0" smtClean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í nemocnice 2012</a:t>
            </a:r>
            <a:r>
              <a:rPr lang="en-US" sz="1600" dirty="0" smtClean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”</a:t>
            </a:r>
            <a:endParaRPr lang="cs-CZ" sz="1600" dirty="0" smtClean="0">
              <a:solidFill>
                <a:srgbClr val="FF000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992781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1"/>
          <p:cNvSpPr>
            <a:spLocks noGrp="1"/>
          </p:cNvSpPr>
          <p:nvPr>
            <p:ph type="ctrTitle"/>
          </p:nvPr>
        </p:nvSpPr>
        <p:spPr>
          <a:xfrm>
            <a:off x="0" y="5712"/>
            <a:ext cx="9144000" cy="864096"/>
          </a:xfrm>
        </p:spPr>
        <p:txBody>
          <a:bodyPr>
            <a:normAutofit/>
          </a:bodyPr>
          <a:lstStyle/>
          <a:p>
            <a:r>
              <a:rPr lang="cs-CZ" sz="4000" dirty="0" smtClean="0">
                <a:solidFill>
                  <a:srgbClr val="FFC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Vybrané problémy – sledované položky</a:t>
            </a:r>
            <a:endParaRPr lang="cs-CZ" sz="4000" dirty="0">
              <a:solidFill>
                <a:srgbClr val="FFC00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5" name="Podnadpis 2"/>
          <p:cNvSpPr>
            <a:spLocks noGrp="1"/>
          </p:cNvSpPr>
          <p:nvPr>
            <p:ph type="subTitle" idx="1"/>
          </p:nvPr>
        </p:nvSpPr>
        <p:spPr>
          <a:xfrm>
            <a:off x="251520" y="1124744"/>
            <a:ext cx="8604448" cy="4968552"/>
          </a:xfrm>
        </p:spPr>
        <p:txBody>
          <a:bodyPr>
            <a:noAutofit/>
          </a:bodyPr>
          <a:lstStyle/>
          <a:p>
            <a:pPr marL="457200" indent="-457200" algn="l">
              <a:buClr>
                <a:srgbClr val="FFC000"/>
              </a:buClr>
              <a:buFont typeface="Wingdings" pitchFamily="2" charset="2"/>
              <a:buChar char="Ø"/>
            </a:pPr>
            <a:r>
              <a:rPr lang="cs-CZ" sz="28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Jak vybrat, označit a evidovat položky ke sledování na pacienta</a:t>
            </a:r>
          </a:p>
          <a:p>
            <a:pPr algn="l">
              <a:buClr>
                <a:srgbClr val="FFC000"/>
              </a:buClr>
            </a:pPr>
            <a:endParaRPr lang="cs-CZ" sz="2000" dirty="0" smtClean="0">
              <a:solidFill>
                <a:schemeClr val="tx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457200" indent="-457200" algn="l">
              <a:buClr>
                <a:srgbClr val="FFC000"/>
              </a:buClr>
              <a:buFont typeface="Wingdings" pitchFamily="2" charset="2"/>
              <a:buChar char="Ø"/>
            </a:pPr>
            <a:r>
              <a:rPr lang="cs-CZ" sz="28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V jakých cenách, jak a zda sledovat některé </a:t>
            </a:r>
            <a:r>
              <a:rPr lang="cs-CZ" sz="280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„</a:t>
            </a:r>
            <a:r>
              <a:rPr lang="cs-CZ" sz="280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nestandardní</a:t>
            </a:r>
            <a:r>
              <a:rPr lang="en-US" sz="28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”</a:t>
            </a:r>
            <a:r>
              <a:rPr lang="cs-CZ" sz="28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položky – vzorky, studie, granty, dary, vlastní postupy…</a:t>
            </a:r>
          </a:p>
          <a:p>
            <a:pPr algn="l">
              <a:buClr>
                <a:srgbClr val="FFC000"/>
              </a:buClr>
            </a:pPr>
            <a:endParaRPr lang="cs-CZ" sz="2000" dirty="0" smtClean="0">
              <a:solidFill>
                <a:schemeClr val="tx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457200" indent="-457200" algn="l">
              <a:buClr>
                <a:srgbClr val="FFC000"/>
              </a:buClr>
              <a:buFont typeface="Wingdings" pitchFamily="2" charset="2"/>
              <a:buChar char="Ø"/>
            </a:pPr>
            <a:r>
              <a:rPr lang="cs-CZ" sz="28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Neexistence elektronické evidence transfuzních přípravků – jak tyto sledovat</a:t>
            </a:r>
          </a:p>
          <a:p>
            <a:pPr algn="l">
              <a:buClr>
                <a:srgbClr val="FFC000"/>
              </a:buClr>
            </a:pPr>
            <a:endParaRPr lang="cs-CZ" sz="2000" dirty="0" smtClean="0">
              <a:solidFill>
                <a:schemeClr val="tx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457200" indent="-457200" algn="l">
              <a:buClr>
                <a:srgbClr val="FFC000"/>
              </a:buClr>
              <a:buFont typeface="Wingdings" pitchFamily="2" charset="2"/>
              <a:buChar char="Ø"/>
            </a:pPr>
            <a:r>
              <a:rPr lang="cs-CZ" sz="28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Jak evidovat léky předávané mezi oddělení</a:t>
            </a:r>
          </a:p>
        </p:txBody>
      </p:sp>
      <p:sp>
        <p:nvSpPr>
          <p:cNvPr id="6" name="Obdélník 5"/>
          <p:cNvSpPr/>
          <p:nvPr/>
        </p:nvSpPr>
        <p:spPr>
          <a:xfrm>
            <a:off x="0" y="6208128"/>
            <a:ext cx="9144000" cy="648072"/>
          </a:xfrm>
          <a:prstGeom prst="rect">
            <a:avLst/>
          </a:prstGeom>
          <a:solidFill>
            <a:schemeClr val="tx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pic>
        <p:nvPicPr>
          <p:cNvPr id="7" name="Picture 3" descr="C:\Users\tozy\Pictures\Logo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5032" y="6299592"/>
            <a:ext cx="532552" cy="46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Podnadpis 2"/>
          <p:cNvSpPr txBox="1">
            <a:spLocks/>
          </p:cNvSpPr>
          <p:nvPr/>
        </p:nvSpPr>
        <p:spPr>
          <a:xfrm>
            <a:off x="852036" y="6564256"/>
            <a:ext cx="2783860" cy="28803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buClr>
                <a:srgbClr val="FFC000"/>
              </a:buClr>
            </a:pPr>
            <a:r>
              <a:rPr lang="cs-CZ" sz="1100" dirty="0" smtClean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Institut klinické a experimentální medicíny</a:t>
            </a:r>
          </a:p>
        </p:txBody>
      </p:sp>
      <p:sp>
        <p:nvSpPr>
          <p:cNvPr id="11" name="Podnadpis 2"/>
          <p:cNvSpPr txBox="1">
            <a:spLocks/>
          </p:cNvSpPr>
          <p:nvPr/>
        </p:nvSpPr>
        <p:spPr>
          <a:xfrm>
            <a:off x="5292080" y="6379372"/>
            <a:ext cx="3696344" cy="36976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buClr>
                <a:srgbClr val="FFC000"/>
              </a:buClr>
            </a:pPr>
            <a:r>
              <a:rPr lang="cs-CZ" sz="1600" dirty="0" smtClean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Konference „</a:t>
            </a:r>
            <a:r>
              <a:rPr lang="en-US" sz="1600" dirty="0" err="1" smtClean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Efektivn</a:t>
            </a:r>
            <a:r>
              <a:rPr lang="cs-CZ" sz="1600" dirty="0" smtClean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í nemocnice 2012</a:t>
            </a:r>
            <a:r>
              <a:rPr lang="en-US" sz="1600" dirty="0" smtClean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”</a:t>
            </a:r>
            <a:endParaRPr lang="cs-CZ" sz="1600" dirty="0" smtClean="0">
              <a:solidFill>
                <a:srgbClr val="FF000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243440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1"/>
          <p:cNvSpPr>
            <a:spLocks noGrp="1"/>
          </p:cNvSpPr>
          <p:nvPr>
            <p:ph type="ctrTitle"/>
          </p:nvPr>
        </p:nvSpPr>
        <p:spPr>
          <a:xfrm>
            <a:off x="0" y="15440"/>
            <a:ext cx="9144000" cy="864096"/>
          </a:xfrm>
        </p:spPr>
        <p:txBody>
          <a:bodyPr>
            <a:normAutofit/>
          </a:bodyPr>
          <a:lstStyle/>
          <a:p>
            <a:r>
              <a:rPr lang="cs-CZ" sz="4000" dirty="0" smtClean="0">
                <a:solidFill>
                  <a:srgbClr val="FFC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Vybrané problémy – software</a:t>
            </a:r>
            <a:endParaRPr lang="cs-CZ" sz="4000" dirty="0">
              <a:solidFill>
                <a:srgbClr val="FFC00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5" name="Podnadpis 2"/>
          <p:cNvSpPr>
            <a:spLocks noGrp="1"/>
          </p:cNvSpPr>
          <p:nvPr>
            <p:ph type="subTitle" idx="1"/>
          </p:nvPr>
        </p:nvSpPr>
        <p:spPr>
          <a:xfrm>
            <a:off x="251520" y="908720"/>
            <a:ext cx="8604448" cy="5184576"/>
          </a:xfrm>
        </p:spPr>
        <p:txBody>
          <a:bodyPr>
            <a:noAutofit/>
          </a:bodyPr>
          <a:lstStyle/>
          <a:p>
            <a:pPr marL="457200" indent="-457200" algn="l">
              <a:buClr>
                <a:srgbClr val="FFC000"/>
              </a:buClr>
              <a:buFont typeface="Wingdings" pitchFamily="2" charset="2"/>
              <a:buChar char="Ø"/>
            </a:pPr>
            <a:r>
              <a:rPr lang="cs-CZ" sz="28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Správné nastavení sledovaných položek</a:t>
            </a:r>
          </a:p>
          <a:p>
            <a:pPr marL="447675" algn="l">
              <a:buClr>
                <a:srgbClr val="FFC000"/>
              </a:buClr>
            </a:pPr>
            <a:r>
              <a:rPr lang="cs-CZ" sz="28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v lékárenském SW</a:t>
            </a:r>
          </a:p>
          <a:p>
            <a:pPr algn="l">
              <a:buClr>
                <a:srgbClr val="FFC000"/>
              </a:buClr>
            </a:pPr>
            <a:endParaRPr lang="cs-CZ" sz="2000" dirty="0" smtClean="0">
              <a:solidFill>
                <a:schemeClr val="tx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457200" indent="-457200" algn="l">
              <a:buClr>
                <a:srgbClr val="FFC000"/>
              </a:buClr>
              <a:buFont typeface="Wingdings" pitchFamily="2" charset="2"/>
              <a:buChar char="Ø"/>
            </a:pPr>
            <a:r>
              <a:rPr lang="cs-CZ" sz="28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Jak sledovat náklady na pacienty evidované</a:t>
            </a:r>
          </a:p>
          <a:p>
            <a:pPr marL="447675" algn="l">
              <a:buClr>
                <a:srgbClr val="FFC000"/>
              </a:buClr>
            </a:pPr>
            <a:r>
              <a:rPr lang="cs-CZ" sz="28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v jiném klinickém softwaru – hemodialýza</a:t>
            </a:r>
          </a:p>
          <a:p>
            <a:pPr algn="l">
              <a:buClr>
                <a:srgbClr val="FFC000"/>
              </a:buClr>
            </a:pPr>
            <a:endParaRPr lang="cs-CZ" sz="2000" dirty="0" smtClean="0">
              <a:solidFill>
                <a:schemeClr val="tx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457200" indent="-457200" algn="l">
              <a:buClr>
                <a:srgbClr val="FFC000"/>
              </a:buClr>
              <a:buFont typeface="Wingdings" pitchFamily="2" charset="2"/>
              <a:buChar char="Ø"/>
            </a:pPr>
            <a:r>
              <a:rPr lang="cs-CZ" sz="28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Jak zajistit elektronický záznam o výkonu</a:t>
            </a:r>
          </a:p>
          <a:p>
            <a:pPr marL="447675" algn="l">
              <a:buClr>
                <a:srgbClr val="FFC000"/>
              </a:buClr>
            </a:pPr>
            <a:r>
              <a:rPr lang="cs-CZ" sz="28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v okamžiku jeho vzniku a přiřadit mu cenu</a:t>
            </a:r>
          </a:p>
          <a:p>
            <a:pPr algn="l">
              <a:buClr>
                <a:srgbClr val="FFC000"/>
              </a:buClr>
            </a:pPr>
            <a:endParaRPr lang="cs-CZ" sz="2000" dirty="0" smtClean="0">
              <a:solidFill>
                <a:schemeClr val="tx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457200" indent="-457200" algn="l">
              <a:buClr>
                <a:srgbClr val="FFC000"/>
              </a:buClr>
              <a:buFont typeface="Wingdings" pitchFamily="2" charset="2"/>
              <a:buChar char="Ø"/>
            </a:pPr>
            <a:r>
              <a:rPr lang="cs-CZ" sz="28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Jak přiřadit pacientovi náklad na laboratoře a další vyšetření – evidence v různých SW</a:t>
            </a:r>
          </a:p>
        </p:txBody>
      </p:sp>
      <p:sp>
        <p:nvSpPr>
          <p:cNvPr id="6" name="Obdélník 5"/>
          <p:cNvSpPr/>
          <p:nvPr/>
        </p:nvSpPr>
        <p:spPr>
          <a:xfrm>
            <a:off x="0" y="6208128"/>
            <a:ext cx="9144000" cy="648072"/>
          </a:xfrm>
          <a:prstGeom prst="rect">
            <a:avLst/>
          </a:prstGeom>
          <a:solidFill>
            <a:schemeClr val="tx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pic>
        <p:nvPicPr>
          <p:cNvPr id="7" name="Picture 3" descr="C:\Users\tozy\Pictures\Logo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5032" y="6299592"/>
            <a:ext cx="532552" cy="46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Podnadpis 2"/>
          <p:cNvSpPr txBox="1">
            <a:spLocks/>
          </p:cNvSpPr>
          <p:nvPr/>
        </p:nvSpPr>
        <p:spPr>
          <a:xfrm>
            <a:off x="852036" y="6564256"/>
            <a:ext cx="2783860" cy="28803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buClr>
                <a:srgbClr val="FFC000"/>
              </a:buClr>
            </a:pPr>
            <a:r>
              <a:rPr lang="cs-CZ" sz="1100" dirty="0" smtClean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Institut klinické a experimentální medicíny</a:t>
            </a:r>
          </a:p>
        </p:txBody>
      </p:sp>
      <p:sp>
        <p:nvSpPr>
          <p:cNvPr id="10" name="Podnadpis 2"/>
          <p:cNvSpPr txBox="1">
            <a:spLocks/>
          </p:cNvSpPr>
          <p:nvPr/>
        </p:nvSpPr>
        <p:spPr>
          <a:xfrm>
            <a:off x="5292080" y="6379372"/>
            <a:ext cx="3696344" cy="36976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buClr>
                <a:srgbClr val="FFC000"/>
              </a:buClr>
            </a:pPr>
            <a:r>
              <a:rPr lang="cs-CZ" sz="1600" dirty="0" smtClean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Konference „</a:t>
            </a:r>
            <a:r>
              <a:rPr lang="en-US" sz="1600" dirty="0" err="1" smtClean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Efektivn</a:t>
            </a:r>
            <a:r>
              <a:rPr lang="cs-CZ" sz="1600" dirty="0" smtClean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í nemocnice 2012</a:t>
            </a:r>
            <a:r>
              <a:rPr lang="en-US" sz="1600" dirty="0" smtClean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”</a:t>
            </a:r>
            <a:endParaRPr lang="cs-CZ" sz="1600" dirty="0" smtClean="0">
              <a:solidFill>
                <a:srgbClr val="FF000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508559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1"/>
          <p:cNvSpPr>
            <a:spLocks noGrp="1"/>
          </p:cNvSpPr>
          <p:nvPr>
            <p:ph type="ctrTitle"/>
          </p:nvPr>
        </p:nvSpPr>
        <p:spPr>
          <a:xfrm>
            <a:off x="0" y="5712"/>
            <a:ext cx="9144000" cy="864096"/>
          </a:xfrm>
        </p:spPr>
        <p:txBody>
          <a:bodyPr>
            <a:normAutofit/>
          </a:bodyPr>
          <a:lstStyle/>
          <a:p>
            <a:r>
              <a:rPr lang="cs-CZ" sz="4000" dirty="0" smtClean="0">
                <a:solidFill>
                  <a:srgbClr val="FFC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Výsledky</a:t>
            </a:r>
            <a:endParaRPr lang="cs-CZ" sz="4000" dirty="0">
              <a:solidFill>
                <a:srgbClr val="FFC00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5" name="Podnadpis 2"/>
          <p:cNvSpPr>
            <a:spLocks noGrp="1"/>
          </p:cNvSpPr>
          <p:nvPr>
            <p:ph type="subTitle" idx="1"/>
          </p:nvPr>
        </p:nvSpPr>
        <p:spPr>
          <a:xfrm>
            <a:off x="251520" y="1052736"/>
            <a:ext cx="8640960" cy="3600400"/>
          </a:xfrm>
        </p:spPr>
        <p:txBody>
          <a:bodyPr>
            <a:noAutofit/>
          </a:bodyPr>
          <a:lstStyle/>
          <a:p>
            <a:pPr marL="457200" indent="-457200" algn="l">
              <a:buClr>
                <a:srgbClr val="FFC000"/>
              </a:buClr>
              <a:buFont typeface="Wingdings" pitchFamily="2" charset="2"/>
              <a:buChar char="Ø"/>
            </a:pPr>
            <a:r>
              <a:rPr lang="cs-CZ" sz="28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Online přehled o reálných celkových i položkových nákladech na léčbu v kterýkoli okamžik hospitalizace</a:t>
            </a:r>
          </a:p>
          <a:p>
            <a:pPr algn="l">
              <a:buClr>
                <a:srgbClr val="FFC000"/>
              </a:buClr>
            </a:pPr>
            <a:endParaRPr lang="cs-CZ" sz="2000" dirty="0" smtClean="0">
              <a:solidFill>
                <a:schemeClr val="tx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457200" indent="-457200" algn="l">
              <a:buClr>
                <a:srgbClr val="FFC000"/>
              </a:buClr>
              <a:buFont typeface="Wingdings" pitchFamily="2" charset="2"/>
              <a:buChar char="Ø"/>
            </a:pPr>
            <a:r>
              <a:rPr lang="cs-CZ" sz="28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Orientační představa o předpokládaném výnosu za celou hospitalizaci</a:t>
            </a:r>
          </a:p>
          <a:p>
            <a:pPr algn="l">
              <a:buClr>
                <a:srgbClr val="FFC000"/>
              </a:buClr>
            </a:pPr>
            <a:endParaRPr lang="cs-CZ" sz="2000" dirty="0" smtClean="0">
              <a:solidFill>
                <a:schemeClr val="tx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457200" indent="-457200" algn="l">
              <a:buClr>
                <a:srgbClr val="FFC000"/>
              </a:buClr>
              <a:buFont typeface="Wingdings" pitchFamily="2" charset="2"/>
              <a:buChar char="Ø"/>
            </a:pPr>
            <a:r>
              <a:rPr lang="cs-CZ" sz="28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Semafor</a:t>
            </a:r>
          </a:p>
          <a:p>
            <a:pPr algn="l">
              <a:buClr>
                <a:srgbClr val="FFC000"/>
              </a:buClr>
            </a:pPr>
            <a:endParaRPr lang="cs-CZ" sz="2000" dirty="0" smtClean="0">
              <a:solidFill>
                <a:schemeClr val="tx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457200" indent="-457200" algn="l">
              <a:buClr>
                <a:srgbClr val="FFC000"/>
              </a:buClr>
              <a:buFont typeface="Wingdings" pitchFamily="2" charset="2"/>
              <a:buChar char="Ø"/>
            </a:pPr>
            <a:r>
              <a:rPr lang="cs-CZ" sz="28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Při neefektivní léčbě revize nákladové i výnosové stránky hospitalizace ještě za jejího trvání</a:t>
            </a:r>
          </a:p>
        </p:txBody>
      </p:sp>
      <p:sp>
        <p:nvSpPr>
          <p:cNvPr id="6" name="Obdélník 5"/>
          <p:cNvSpPr/>
          <p:nvPr/>
        </p:nvSpPr>
        <p:spPr>
          <a:xfrm>
            <a:off x="0" y="6208128"/>
            <a:ext cx="9144000" cy="648072"/>
          </a:xfrm>
          <a:prstGeom prst="rect">
            <a:avLst/>
          </a:prstGeom>
          <a:solidFill>
            <a:schemeClr val="tx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pic>
        <p:nvPicPr>
          <p:cNvPr id="7" name="Picture 3" descr="C:\Users\tozy\Pictures\Logo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5032" y="6299592"/>
            <a:ext cx="532552" cy="46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Podnadpis 2"/>
          <p:cNvSpPr txBox="1">
            <a:spLocks/>
          </p:cNvSpPr>
          <p:nvPr/>
        </p:nvSpPr>
        <p:spPr>
          <a:xfrm>
            <a:off x="852036" y="6564256"/>
            <a:ext cx="2783860" cy="28803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buClr>
                <a:srgbClr val="FFC000"/>
              </a:buClr>
            </a:pPr>
            <a:r>
              <a:rPr lang="cs-CZ" sz="1100" dirty="0" smtClean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Institut klinické a experimentální medicíny</a:t>
            </a:r>
          </a:p>
        </p:txBody>
      </p:sp>
      <p:pic>
        <p:nvPicPr>
          <p:cNvPr id="10" name="Obrázek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5896" y="3429000"/>
            <a:ext cx="1152128" cy="1533898"/>
          </a:xfrm>
          <a:prstGeom prst="rect">
            <a:avLst/>
          </a:prstGeom>
        </p:spPr>
      </p:pic>
      <p:sp>
        <p:nvSpPr>
          <p:cNvPr id="11" name="Podnadpis 2"/>
          <p:cNvSpPr txBox="1">
            <a:spLocks/>
          </p:cNvSpPr>
          <p:nvPr/>
        </p:nvSpPr>
        <p:spPr>
          <a:xfrm>
            <a:off x="5292080" y="6379372"/>
            <a:ext cx="3696344" cy="36976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buClr>
                <a:srgbClr val="FFC000"/>
              </a:buClr>
            </a:pPr>
            <a:r>
              <a:rPr lang="cs-CZ" sz="1600" dirty="0" smtClean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Konference „</a:t>
            </a:r>
            <a:r>
              <a:rPr lang="en-US" sz="1600" dirty="0" err="1" smtClean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Efektivn</a:t>
            </a:r>
            <a:r>
              <a:rPr lang="cs-CZ" sz="1600" dirty="0" smtClean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í nemocnice 2012</a:t>
            </a:r>
            <a:r>
              <a:rPr lang="en-US" sz="1600" dirty="0" smtClean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”</a:t>
            </a:r>
            <a:endParaRPr lang="cs-CZ" sz="1600" dirty="0" smtClean="0">
              <a:solidFill>
                <a:srgbClr val="FF000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988474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1"/>
          <p:cNvSpPr>
            <a:spLocks noGrp="1"/>
          </p:cNvSpPr>
          <p:nvPr>
            <p:ph type="ctrTitle"/>
          </p:nvPr>
        </p:nvSpPr>
        <p:spPr>
          <a:xfrm>
            <a:off x="0" y="5712"/>
            <a:ext cx="9144000" cy="864096"/>
          </a:xfrm>
        </p:spPr>
        <p:txBody>
          <a:bodyPr>
            <a:normAutofit/>
          </a:bodyPr>
          <a:lstStyle/>
          <a:p>
            <a:r>
              <a:rPr lang="cs-CZ" sz="4000" dirty="0" smtClean="0">
                <a:solidFill>
                  <a:srgbClr val="FFC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Vedlejší efekty</a:t>
            </a:r>
            <a:endParaRPr lang="cs-CZ" sz="4000" dirty="0">
              <a:solidFill>
                <a:srgbClr val="FFC00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5" name="Podnadpis 2"/>
          <p:cNvSpPr>
            <a:spLocks noGrp="1"/>
          </p:cNvSpPr>
          <p:nvPr>
            <p:ph type="subTitle" idx="1"/>
          </p:nvPr>
        </p:nvSpPr>
        <p:spPr>
          <a:xfrm>
            <a:off x="288032" y="1124744"/>
            <a:ext cx="8604448" cy="4680520"/>
          </a:xfrm>
        </p:spPr>
        <p:txBody>
          <a:bodyPr>
            <a:noAutofit/>
          </a:bodyPr>
          <a:lstStyle/>
          <a:p>
            <a:pPr marL="457200" indent="-457200" algn="l">
              <a:buClr>
                <a:srgbClr val="FFC000"/>
              </a:buClr>
              <a:buFont typeface="Wingdings" pitchFamily="2" charset="2"/>
              <a:buChar char="Ø"/>
            </a:pPr>
            <a:r>
              <a:rPr lang="cs-CZ" sz="20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Lepší povědomí zdravotního personálu o nákladovosti léčby</a:t>
            </a:r>
          </a:p>
          <a:p>
            <a:pPr algn="l">
              <a:buClr>
                <a:srgbClr val="FFC000"/>
              </a:buClr>
            </a:pPr>
            <a:endParaRPr lang="cs-CZ" sz="1050" dirty="0" smtClean="0">
              <a:solidFill>
                <a:schemeClr val="tx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457200" indent="-457200" algn="l">
              <a:buClr>
                <a:srgbClr val="FFC000"/>
              </a:buClr>
              <a:buFont typeface="Wingdings" pitchFamily="2" charset="2"/>
              <a:buChar char="Ø"/>
            </a:pPr>
            <a:r>
              <a:rPr lang="cs-CZ" sz="20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Zjednodušení některých činností sester (transfuzní záznamy, přepisování do výkazu pojišťovny…)</a:t>
            </a:r>
          </a:p>
          <a:p>
            <a:pPr algn="l">
              <a:buClr>
                <a:srgbClr val="FFC000"/>
              </a:buClr>
            </a:pPr>
            <a:endParaRPr lang="cs-CZ" sz="1050" dirty="0" smtClean="0">
              <a:solidFill>
                <a:schemeClr val="tx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457200" indent="-457200" algn="l">
              <a:buClr>
                <a:srgbClr val="FFC000"/>
              </a:buClr>
              <a:buFont typeface="Wingdings" pitchFamily="2" charset="2"/>
              <a:buChar char="Ø"/>
            </a:pPr>
            <a:r>
              <a:rPr lang="cs-CZ" sz="20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Zjednodušení vykazování na pojišťovnu</a:t>
            </a:r>
          </a:p>
          <a:p>
            <a:pPr algn="l">
              <a:buClr>
                <a:srgbClr val="FFC000"/>
              </a:buClr>
            </a:pPr>
            <a:endParaRPr lang="cs-CZ" sz="1050" dirty="0" smtClean="0">
              <a:solidFill>
                <a:schemeClr val="tx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457200" indent="-457200" algn="l">
              <a:buClr>
                <a:srgbClr val="FFC000"/>
              </a:buClr>
              <a:buFont typeface="Wingdings" pitchFamily="2" charset="2"/>
              <a:buChar char="Ø"/>
            </a:pPr>
            <a:r>
              <a:rPr lang="cs-CZ" sz="20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Zamezení některých chyb ve vykazování</a:t>
            </a:r>
          </a:p>
          <a:p>
            <a:pPr algn="l">
              <a:buClr>
                <a:srgbClr val="FFC000"/>
              </a:buClr>
            </a:pPr>
            <a:endParaRPr lang="cs-CZ" sz="1050" dirty="0" smtClean="0">
              <a:solidFill>
                <a:schemeClr val="tx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457200" indent="-457200" algn="l">
              <a:buClr>
                <a:srgbClr val="FFC000"/>
              </a:buClr>
              <a:buFont typeface="Wingdings" pitchFamily="2" charset="2"/>
              <a:buChar char="Ø"/>
            </a:pPr>
            <a:r>
              <a:rPr lang="cs-CZ" sz="20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Jednoduchý on-line přehled, jaký lék, v jakou dobu</a:t>
            </a:r>
          </a:p>
          <a:p>
            <a:pPr marL="447675" algn="l">
              <a:buClr>
                <a:srgbClr val="FFC000"/>
              </a:buClr>
            </a:pPr>
            <a:r>
              <a:rPr lang="cs-CZ" sz="20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a množství byl pacientovi podán a to na úroveň výrobních šarží</a:t>
            </a:r>
          </a:p>
          <a:p>
            <a:pPr algn="l">
              <a:buClr>
                <a:srgbClr val="FFC000"/>
              </a:buClr>
            </a:pPr>
            <a:endParaRPr lang="cs-CZ" sz="1050" dirty="0" smtClean="0">
              <a:solidFill>
                <a:schemeClr val="tx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457200" indent="-457200" algn="l">
              <a:buClr>
                <a:srgbClr val="FFC000"/>
              </a:buClr>
              <a:buFont typeface="Wingdings" pitchFamily="2" charset="2"/>
              <a:buChar char="Ø"/>
            </a:pPr>
            <a:r>
              <a:rPr lang="cs-CZ" sz="20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Podchycení občasných chyb ve fakturaci léčiv a materiálu</a:t>
            </a:r>
          </a:p>
          <a:p>
            <a:pPr algn="l">
              <a:buClr>
                <a:srgbClr val="FFC000"/>
              </a:buClr>
            </a:pPr>
            <a:endParaRPr lang="cs-CZ" sz="1050" dirty="0" smtClean="0">
              <a:solidFill>
                <a:schemeClr val="tx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457200" indent="-457200" algn="l">
              <a:buClr>
                <a:srgbClr val="FFC000"/>
              </a:buClr>
              <a:buFont typeface="Wingdings" pitchFamily="2" charset="2"/>
              <a:buChar char="Ø"/>
            </a:pPr>
            <a:r>
              <a:rPr lang="cs-CZ" sz="20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Elektronický přehled o zásobách léků na oddělení</a:t>
            </a:r>
          </a:p>
        </p:txBody>
      </p:sp>
      <p:sp>
        <p:nvSpPr>
          <p:cNvPr id="6" name="Obdélník 5"/>
          <p:cNvSpPr/>
          <p:nvPr/>
        </p:nvSpPr>
        <p:spPr>
          <a:xfrm>
            <a:off x="0" y="6208128"/>
            <a:ext cx="9144000" cy="648072"/>
          </a:xfrm>
          <a:prstGeom prst="rect">
            <a:avLst/>
          </a:prstGeom>
          <a:solidFill>
            <a:schemeClr val="tx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pic>
        <p:nvPicPr>
          <p:cNvPr id="7" name="Picture 3" descr="C:\Users\tozy\Pictures\Logo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5032" y="6299592"/>
            <a:ext cx="532552" cy="46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Podnadpis 2"/>
          <p:cNvSpPr txBox="1">
            <a:spLocks/>
          </p:cNvSpPr>
          <p:nvPr/>
        </p:nvSpPr>
        <p:spPr>
          <a:xfrm>
            <a:off x="852036" y="6564256"/>
            <a:ext cx="2783860" cy="28803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buClr>
                <a:srgbClr val="FFC000"/>
              </a:buClr>
            </a:pPr>
            <a:r>
              <a:rPr lang="cs-CZ" sz="1100" dirty="0" smtClean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Institut klinické a experimentální medicíny</a:t>
            </a:r>
          </a:p>
        </p:txBody>
      </p:sp>
      <p:sp>
        <p:nvSpPr>
          <p:cNvPr id="10" name="Podnadpis 2"/>
          <p:cNvSpPr txBox="1">
            <a:spLocks/>
          </p:cNvSpPr>
          <p:nvPr/>
        </p:nvSpPr>
        <p:spPr>
          <a:xfrm>
            <a:off x="5292080" y="6379372"/>
            <a:ext cx="3696344" cy="36976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buClr>
                <a:srgbClr val="FFC000"/>
              </a:buClr>
            </a:pPr>
            <a:r>
              <a:rPr lang="cs-CZ" sz="1600" dirty="0" smtClean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Konference „</a:t>
            </a:r>
            <a:r>
              <a:rPr lang="en-US" sz="1600" dirty="0" err="1" smtClean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Efektivn</a:t>
            </a:r>
            <a:r>
              <a:rPr lang="cs-CZ" sz="1600" dirty="0" smtClean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í nemocnice 2012</a:t>
            </a:r>
            <a:r>
              <a:rPr lang="en-US" sz="1600" dirty="0" smtClean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”</a:t>
            </a:r>
            <a:endParaRPr lang="cs-CZ" sz="1600" dirty="0" smtClean="0">
              <a:solidFill>
                <a:srgbClr val="FF000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140026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190</TotalTime>
  <Words>679</Words>
  <Application>Microsoft Office PowerPoint</Application>
  <PresentationFormat>Předvádění na obrazovce (4:3)</PresentationFormat>
  <Paragraphs>144</Paragraphs>
  <Slides>16</Slides>
  <Notes>1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16</vt:i4>
      </vt:variant>
    </vt:vector>
  </HeadingPairs>
  <TitlesOfParts>
    <vt:vector size="17" baseType="lpstr">
      <vt:lpstr>Motiv systému Office</vt:lpstr>
      <vt:lpstr>Elektronický účet na pacienta v praxi</vt:lpstr>
      <vt:lpstr>Motto</vt:lpstr>
      <vt:lpstr>Cíle</vt:lpstr>
      <vt:lpstr>Praxe</vt:lpstr>
      <vt:lpstr>Komplikace</vt:lpstr>
      <vt:lpstr>Vybrané problémy – sledované položky</vt:lpstr>
      <vt:lpstr>Vybrané problémy – software</vt:lpstr>
      <vt:lpstr>Výsledky</vt:lpstr>
      <vt:lpstr>Vedlejší efekty</vt:lpstr>
      <vt:lpstr>Základní principy „Účtu“</vt:lpstr>
      <vt:lpstr>Role lékárny</vt:lpstr>
      <vt:lpstr>Evidence LP, ZP</vt:lpstr>
      <vt:lpstr>Stanovení Dg.</vt:lpstr>
      <vt:lpstr>Očekávané příjmy x náklady</vt:lpstr>
      <vt:lpstr>Výzvy…</vt:lpstr>
      <vt:lpstr>Děkuji za pozornost</vt:lpstr>
    </vt:vector>
  </TitlesOfParts>
  <Company>IKEM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Tomáš Zýka</dc:creator>
  <cp:lastModifiedBy>Tomáš Zýka</cp:lastModifiedBy>
  <cp:revision>19</cp:revision>
  <dcterms:created xsi:type="dcterms:W3CDTF">2012-11-26T08:40:36Z</dcterms:created>
  <dcterms:modified xsi:type="dcterms:W3CDTF">2012-11-28T07:17:26Z</dcterms:modified>
</cp:coreProperties>
</file>