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10"/>
  </p:notesMasterIdLst>
  <p:handoutMasterIdLst>
    <p:handoutMasterId r:id="rId11"/>
  </p:handoutMasterIdLst>
  <p:sldIdLst>
    <p:sldId id="349" r:id="rId2"/>
    <p:sldId id="422" r:id="rId3"/>
    <p:sldId id="411" r:id="rId4"/>
    <p:sldId id="427" r:id="rId5"/>
    <p:sldId id="420" r:id="rId6"/>
    <p:sldId id="426" r:id="rId7"/>
    <p:sldId id="421" r:id="rId8"/>
    <p:sldId id="423" r:id="rId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A59283"/>
    <a:srgbClr val="917B69"/>
    <a:srgbClr val="615953"/>
    <a:srgbClr val="F9F3E7"/>
    <a:srgbClr val="EFECEB"/>
    <a:srgbClr val="F2EFEE"/>
    <a:srgbClr val="E8E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89" autoAdjust="0"/>
    <p:restoredTop sz="87460" autoAdjust="0"/>
  </p:normalViewPr>
  <p:slideViewPr>
    <p:cSldViewPr snapToGrid="0">
      <p:cViewPr>
        <p:scale>
          <a:sx n="90" d="100"/>
          <a:sy n="90" d="100"/>
        </p:scale>
        <p:origin x="-702" y="-72"/>
      </p:cViewPr>
      <p:guideLst>
        <p:guide orient="horz" pos="4083"/>
        <p:guide orient="horz" pos="3963"/>
        <p:guide orient="horz" pos="852"/>
        <p:guide orient="horz" pos="858"/>
        <p:guide orient="horz" pos="631"/>
        <p:guide/>
        <p:guide pos="5378"/>
        <p:guide pos="2873"/>
        <p:guide pos="4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F278CE-4F29-4C0C-8549-B3BF430AA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4002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716585"/>
            <a:ext cx="5436909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13D50BE3-7B63-4F74-A846-78120FB61B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2812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6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14300" indent="-112713" algn="l" rtl="0" eaLnBrk="0" fontAlgn="base" hangingPunct="0">
      <a:lnSpc>
        <a:spcPct val="95000"/>
      </a:lnSpc>
      <a:spcBef>
        <a:spcPct val="4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47663" indent="-119063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66738" indent="-1047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798513" indent="-1174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36596-D14A-479C-B247-A3B9EA81442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4335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7079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427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9796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797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viderColorBox"/>
          <p:cNvSpPr>
            <a:spLocks noChangeArrowheads="1"/>
          </p:cNvSpPr>
          <p:nvPr/>
        </p:nvSpPr>
        <p:spPr bwMode="auto">
          <a:xfrm>
            <a:off x="0" y="1128713"/>
            <a:ext cx="1497013" cy="2286000"/>
          </a:xfrm>
          <a:prstGeom prst="rect">
            <a:avLst/>
          </a:prstGeom>
          <a:solidFill>
            <a:srgbClr val="923222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pic>
        <p:nvPicPr>
          <p:cNvPr id="6" name="Picture 8" descr="NV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3" y="5702300"/>
            <a:ext cx="22098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419225" y="4221163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412875" y="3573463"/>
            <a:ext cx="7413625" cy="535531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3200">
                <a:solidFill>
                  <a:schemeClr val="accent4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pic>
        <p:nvPicPr>
          <p:cNvPr id="7" name="Logo" descr="NV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  <p:pic>
        <p:nvPicPr>
          <p:cNvPr id="8" name="Logo" descr="NV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</p:spTree>
  </p:cSld>
  <p:clrMapOvr>
    <a:masterClrMapping/>
  </p:clrMapOvr>
  <p:transition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1346200"/>
            <a:ext cx="8334405" cy="4940320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insert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xmlns="" val="794468683"/>
      </p:ext>
    </p:extLst>
  </p:cSld>
  <p:clrMapOvr>
    <a:masterClrMapping/>
  </p:clrMapOvr>
  <p:transition/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27050" y="1346200"/>
            <a:ext cx="4160838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40289" y="1346200"/>
            <a:ext cx="3998912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1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Ovr>
    <a:masterClrMapping/>
  </p:clrMapOvr>
  <p:transition/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ChangeArrowheads="1"/>
          </p:cNvSpPr>
          <p:nvPr/>
        </p:nvSpPr>
        <p:spPr bwMode="gray">
          <a:xfrm>
            <a:off x="0" y="1125538"/>
            <a:ext cx="9140825" cy="63500"/>
          </a:xfrm>
          <a:prstGeom prst="rect">
            <a:avLst/>
          </a:prstGeom>
          <a:solidFill>
            <a:srgbClr val="6A554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527051" y="1346200"/>
            <a:ext cx="831215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29" name="Logo" descr="NVS 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2338" y="6343650"/>
            <a:ext cx="12922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86" r:id="rId2"/>
    <p:sldLayoutId id="2147483879" r:id="rId3"/>
    <p:sldLayoutId id="2147483881" r:id="rId4"/>
    <p:sldLayoutId id="2147483882" r:id="rId5"/>
  </p:sldLayoutIdLst>
  <p:transition/>
  <p:hf hd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accent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9pPr>
    </p:titleStyle>
    <p:bodyStyle>
      <a:lvl1pPr marL="233363" indent="-233363" algn="l" rtl="0" eaLnBrk="1" fontAlgn="base" hangingPunct="1">
        <a:lnSpc>
          <a:spcPct val="95000"/>
        </a:lnSpc>
        <a:spcBef>
          <a:spcPct val="75000"/>
        </a:spcBef>
        <a:spcAft>
          <a:spcPct val="0"/>
        </a:spcAft>
        <a:buClr>
          <a:schemeClr val="accent1"/>
        </a:buClr>
        <a:buSzPct val="110000"/>
        <a:buFont typeface="Wingdings" pitchFamily="2" charset="2"/>
        <a:buChar char="§"/>
        <a:defRPr sz="2400">
          <a:solidFill>
            <a:schemeClr val="accent6"/>
          </a:solidFill>
          <a:latin typeface="+mn-lt"/>
          <a:ea typeface="+mn-ea"/>
          <a:cs typeface="+mn-cs"/>
        </a:defRPr>
      </a:lvl1pPr>
      <a:lvl2pPr marL="398463" indent="-163513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rgbClr val="917B69"/>
        </a:buClr>
        <a:buFont typeface="Arial" charset="0"/>
        <a:buChar char="•"/>
        <a:defRPr sz="2000">
          <a:solidFill>
            <a:schemeClr val="accent6"/>
          </a:solidFill>
          <a:latin typeface="+mn-lt"/>
        </a:defRPr>
      </a:lvl2pPr>
      <a:lvl3pPr marL="577850" indent="-1778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Tx/>
        <a:buFont typeface="Arial" charset="0"/>
        <a:buChar char="-"/>
        <a:defRPr>
          <a:solidFill>
            <a:schemeClr val="accent6"/>
          </a:solidFill>
          <a:latin typeface="+mn-lt"/>
        </a:defRPr>
      </a:lvl3pPr>
      <a:lvl4pPr marL="752475" indent="-173038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Tx/>
        <a:buFont typeface="Arial" charset="0"/>
        <a:buChar char="•"/>
        <a:defRPr sz="1600">
          <a:solidFill>
            <a:schemeClr val="accent6"/>
          </a:solidFill>
          <a:latin typeface="+mn-lt"/>
        </a:defRPr>
      </a:lvl4pPr>
      <a:lvl5pPr marL="9175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6"/>
          </a:solidFill>
          <a:latin typeface="+mn-lt"/>
        </a:defRPr>
      </a:lvl5pPr>
      <a:lvl6pPr marL="13747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18319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2891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27463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ividerColorBox"/>
          <p:cNvSpPr>
            <a:spLocks noChangeArrowheads="1"/>
          </p:cNvSpPr>
          <p:nvPr/>
        </p:nvSpPr>
        <p:spPr bwMode="auto">
          <a:xfrm>
            <a:off x="0" y="1128713"/>
            <a:ext cx="1497013" cy="2286000"/>
          </a:xfrm>
          <a:prstGeom prst="rect">
            <a:avLst/>
          </a:prstGeom>
          <a:solidFill>
            <a:srgbClr val="923222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34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cs-CZ" i="1" dirty="0" smtClean="0"/>
          </a:p>
          <a:p>
            <a:r>
              <a:rPr lang="en-US" i="1" dirty="0" smtClean="0"/>
              <a:t>Heidrun Irschik</a:t>
            </a:r>
            <a:r>
              <a:rPr lang="cs-CZ" i="1" dirty="0" smtClean="0"/>
              <a:t>-</a:t>
            </a:r>
            <a:r>
              <a:rPr lang="cs-CZ" i="1" dirty="0" err="1" smtClean="0"/>
              <a:t>Hadjieff</a:t>
            </a:r>
            <a:endParaRPr lang="en-US" i="1" dirty="0" smtClean="0"/>
          </a:p>
          <a:p>
            <a:r>
              <a:rPr lang="cs-CZ" sz="1200" i="1" dirty="0" smtClean="0"/>
              <a:t>Praha, </a:t>
            </a:r>
            <a:r>
              <a:rPr lang="cs-CZ" sz="1200" i="1" dirty="0" err="1" smtClean="0"/>
              <a:t>November</a:t>
            </a:r>
            <a:r>
              <a:rPr lang="cs-CZ" sz="1200" i="1" dirty="0" smtClean="0"/>
              <a:t> 27th</a:t>
            </a:r>
            <a:endParaRPr lang="en-US" sz="1200" i="1" dirty="0"/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cs-CZ" sz="3600" dirty="0" err="1" smtClean="0"/>
              <a:t>Effective</a:t>
            </a:r>
            <a:r>
              <a:rPr lang="cs-CZ" sz="3600" dirty="0" smtClean="0"/>
              <a:t> </a:t>
            </a:r>
            <a:r>
              <a:rPr lang="cs-CZ" sz="3600" dirty="0" err="1" smtClean="0"/>
              <a:t>hospital</a:t>
            </a:r>
            <a:r>
              <a:rPr lang="cs-CZ" sz="3600" dirty="0" smtClean="0"/>
              <a:t> 2012</a:t>
            </a:r>
            <a:endParaRPr lang="en-US" sz="3600" dirty="0"/>
          </a:p>
        </p:txBody>
      </p:sp>
      <p:pic>
        <p:nvPicPr>
          <p:cNvPr id="7" name="Picture 5" descr="lrr_first_p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125" y="1120775"/>
            <a:ext cx="7635875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changes going on.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2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Seize the opportunity.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1341" y="1346200"/>
            <a:ext cx="8334405" cy="4940320"/>
          </a:xfrm>
        </p:spPr>
        <p:txBody>
          <a:bodyPr/>
          <a:lstStyle/>
          <a:p>
            <a:r>
              <a:rPr lang="en-US" dirty="0"/>
              <a:t>“Be a surfer. Watch the ocean. Figure out where the big waves are breaking and adjust accordingly.” 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331" name="Picture 3" descr="article-1083842-026379BF000005DC-39_468x302_popu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44" t="4569" r="-84" b="13100"/>
          <a:stretch/>
        </p:blipFill>
        <p:spPr bwMode="gray">
          <a:xfrm>
            <a:off x="-14288" y="1201478"/>
            <a:ext cx="9170988" cy="573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291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Novartis R&amp;D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3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Highest investment in research in industry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R&amp;D </a:t>
            </a:r>
            <a:r>
              <a:rPr lang="de-AT" dirty="0" err="1" smtClean="0"/>
              <a:t>within</a:t>
            </a:r>
            <a:r>
              <a:rPr lang="de-AT" dirty="0" smtClean="0"/>
              <a:t> </a:t>
            </a:r>
            <a:r>
              <a:rPr lang="de-AT" dirty="0" err="1" smtClean="0"/>
              <a:t>industry</a:t>
            </a:r>
            <a:r>
              <a:rPr lang="de-AT" dirty="0" smtClean="0"/>
              <a:t> </a:t>
            </a:r>
            <a:r>
              <a:rPr lang="de-AT" dirty="0" err="1" smtClean="0"/>
              <a:t>slowing</a:t>
            </a:r>
            <a:r>
              <a:rPr lang="de-AT" dirty="0" smtClean="0"/>
              <a:t> down</a:t>
            </a:r>
          </a:p>
          <a:p>
            <a:r>
              <a:rPr lang="de-AT" dirty="0" err="1" smtClean="0"/>
              <a:t>Spend</a:t>
            </a:r>
            <a:r>
              <a:rPr lang="de-AT" dirty="0" smtClean="0"/>
              <a:t> per NME </a:t>
            </a:r>
            <a:r>
              <a:rPr lang="de-AT" dirty="0" err="1" smtClean="0"/>
              <a:t>new</a:t>
            </a:r>
            <a:r>
              <a:rPr lang="de-AT" dirty="0" smtClean="0"/>
              <a:t> </a:t>
            </a:r>
            <a:r>
              <a:rPr lang="de-AT" dirty="0" err="1" smtClean="0"/>
              <a:t>molecular</a:t>
            </a:r>
            <a:r>
              <a:rPr lang="de-AT" dirty="0" smtClean="0"/>
              <a:t> </a:t>
            </a:r>
            <a:r>
              <a:rPr lang="de-AT" dirty="0" err="1" smtClean="0"/>
              <a:t>entity</a:t>
            </a:r>
            <a:r>
              <a:rPr lang="de-AT" dirty="0" smtClean="0"/>
              <a:t> </a:t>
            </a:r>
            <a:r>
              <a:rPr lang="de-AT" dirty="0" err="1" smtClean="0"/>
              <a:t>increasing</a:t>
            </a:r>
            <a:endParaRPr lang="de-AT" dirty="0" smtClean="0"/>
          </a:p>
          <a:p>
            <a:r>
              <a:rPr lang="de-AT" dirty="0" smtClean="0"/>
              <a:t>Novartis </a:t>
            </a:r>
            <a:r>
              <a:rPr lang="de-AT" dirty="0" err="1" smtClean="0"/>
              <a:t>highest</a:t>
            </a:r>
            <a:r>
              <a:rPr lang="de-AT" dirty="0" smtClean="0"/>
              <a:t> R</a:t>
            </a:r>
            <a:r>
              <a:rPr lang="cs-CZ" dirty="0" smtClean="0"/>
              <a:t>&amp;</a:t>
            </a:r>
            <a:r>
              <a:rPr lang="de-AT" dirty="0" smtClean="0"/>
              <a:t>D </a:t>
            </a:r>
            <a:r>
              <a:rPr lang="de-AT" dirty="0" err="1" smtClean="0"/>
              <a:t>spend</a:t>
            </a:r>
            <a:r>
              <a:rPr lang="de-AT" dirty="0" smtClean="0"/>
              <a:t>, 20+ % </a:t>
            </a:r>
            <a:r>
              <a:rPr lang="de-AT" dirty="0" err="1" smtClean="0"/>
              <a:t>of</a:t>
            </a:r>
            <a:r>
              <a:rPr lang="de-AT" dirty="0" smtClean="0"/>
              <a:t> total </a:t>
            </a:r>
            <a:r>
              <a:rPr lang="de-AT" dirty="0" err="1" smtClean="0"/>
              <a:t>sales</a:t>
            </a:r>
            <a:endParaRPr lang="de-AT" dirty="0" smtClean="0"/>
          </a:p>
          <a:p>
            <a:r>
              <a:rPr lang="de-AT" dirty="0" err="1" smtClean="0"/>
              <a:t>Richest</a:t>
            </a:r>
            <a:r>
              <a:rPr lang="de-AT" dirty="0" smtClean="0"/>
              <a:t> </a:t>
            </a:r>
            <a:r>
              <a:rPr lang="de-AT" dirty="0" err="1" smtClean="0"/>
              <a:t>pipeline</a:t>
            </a:r>
            <a:r>
              <a:rPr lang="de-AT" dirty="0" smtClean="0"/>
              <a:t> </a:t>
            </a:r>
          </a:p>
          <a:p>
            <a:r>
              <a:rPr lang="de-AT" dirty="0" smtClean="0"/>
              <a:t>Novartis </a:t>
            </a:r>
            <a:r>
              <a:rPr lang="de-AT" dirty="0" err="1" smtClean="0"/>
              <a:t>Pharma</a:t>
            </a:r>
            <a:r>
              <a:rPr lang="de-AT" dirty="0" smtClean="0"/>
              <a:t> </a:t>
            </a:r>
            <a:r>
              <a:rPr lang="de-AT" dirty="0" err="1" smtClean="0"/>
              <a:t>newly</a:t>
            </a:r>
            <a:r>
              <a:rPr lang="de-AT" dirty="0" smtClean="0"/>
              <a:t> </a:t>
            </a:r>
            <a:r>
              <a:rPr lang="de-AT" dirty="0" err="1" smtClean="0"/>
              <a:t>structured</a:t>
            </a:r>
            <a:r>
              <a:rPr lang="de-AT" dirty="0" smtClean="0"/>
              <a:t> in </a:t>
            </a:r>
            <a:r>
              <a:rPr lang="cs-CZ" dirty="0"/>
              <a:t>3</a:t>
            </a:r>
            <a:r>
              <a:rPr lang="cs-CZ" dirty="0" smtClean="0"/>
              <a:t> </a:t>
            </a:r>
            <a:r>
              <a:rPr lang="de-AT" dirty="0" err="1" smtClean="0"/>
              <a:t>areas</a:t>
            </a: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5423" y="4444410"/>
            <a:ext cx="2211572" cy="15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Primary Care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Cardiovascular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Diabetes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Respiratory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2906230" y="4455042"/>
            <a:ext cx="2211572" cy="15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Specialty Care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Neuroscience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Ophthalmology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Transplantation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85159" y="4440865"/>
            <a:ext cx="2211572" cy="1598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Oncology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Hematology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Rare Tumors</a:t>
            </a:r>
            <a:endParaRPr lang="en-US" sz="16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0766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4</a:t>
            </a:fld>
            <a:endParaRPr lang="en-US" noProof="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2" name="Rectangle 1"/>
          <p:cNvSpPr/>
          <p:nvPr/>
        </p:nvSpPr>
        <p:spPr>
          <a:xfrm>
            <a:off x="300000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2012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04753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2013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09506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4259" y="1323644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2015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19012" y="1319546"/>
            <a:ext cx="261856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&gt;2016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0000" y="173067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SJIA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0000" y="204423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Path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myopia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0000" y="232666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PAH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0000" y="5264235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indication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0000" y="2633910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9998" y="5660075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formulation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04753" y="173477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Psoriasis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04753" y="204423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M. </a:t>
            </a:r>
            <a:r>
              <a:rPr lang="cs-CZ" sz="1000" dirty="0" err="1" smtClean="0">
                <a:solidFill>
                  <a:schemeClr val="bg1"/>
                </a:solidFill>
              </a:rPr>
              <a:t>Myeloma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04753" y="234382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Acute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F.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04753" y="264043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Renal</a:t>
            </a:r>
            <a:r>
              <a:rPr lang="cs-CZ" sz="1000" dirty="0" smtClean="0">
                <a:solidFill>
                  <a:schemeClr val="bg1"/>
                </a:solidFill>
              </a:rPr>
              <a:t> cell ca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9997" y="487194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molecule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04753" y="293703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Her 2+ BCC 2line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04753" y="353024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Acromegaly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04753" y="323364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HCC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704753" y="383649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CIU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109505" y="1729347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Fragile</a:t>
            </a:r>
            <a:r>
              <a:rPr lang="cs-CZ" sz="1000" dirty="0" smtClean="0">
                <a:solidFill>
                  <a:schemeClr val="bg1"/>
                </a:solidFill>
              </a:rPr>
              <a:t> X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09505" y="2038807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Metabolidc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diseases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109505" y="233839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failure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109505" y="263501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Basal</a:t>
            </a:r>
            <a:r>
              <a:rPr lang="cs-CZ" sz="1000" dirty="0" smtClean="0">
                <a:solidFill>
                  <a:schemeClr val="bg1"/>
                </a:solidFill>
              </a:rPr>
              <a:t> cell ca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09505" y="293161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NSCLC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09506" y="414080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Polycytaemia</a:t>
            </a:r>
            <a:r>
              <a:rPr lang="cs-CZ" sz="1000" dirty="0" smtClean="0">
                <a:solidFill>
                  <a:schemeClr val="bg1"/>
                </a:solidFill>
              </a:rPr>
              <a:t> vera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109506" y="3544225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Her 2 + BCC 1 line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09506" y="443740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Hypertension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09505" y="3843067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Arthritis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109506" y="3228218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AML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09504" y="473810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ASM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09506" y="504487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cKIT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Melanoma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19012" y="174220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Spinal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cord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ínjury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19012" y="205166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19012" y="235125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Multiple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sclerosis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19012" y="264786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919012" y="294447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919013" y="4153658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Alzheimer‘s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19013" y="355708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19013" y="445026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Leukaemia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919012" y="385592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sIBM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9013" y="324107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OHH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919011" y="475096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HCM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919013" y="505773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Malaria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228293" y="174220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Cl. </a:t>
            </a:r>
            <a:r>
              <a:rPr lang="cs-CZ" sz="1000" dirty="0" err="1" smtClean="0">
                <a:solidFill>
                  <a:schemeClr val="bg1"/>
                </a:solidFill>
              </a:rPr>
              <a:t>Dificile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inf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228293" y="205166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228293" y="235125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228293" y="264786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Smoking </a:t>
            </a:r>
            <a:r>
              <a:rPr lang="cs-CZ" sz="1000" dirty="0" err="1" smtClean="0">
                <a:solidFill>
                  <a:schemeClr val="bg1"/>
                </a:solidFill>
              </a:rPr>
              <a:t>cessation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228293" y="294447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Asthma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228294" y="415365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Multiple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sclerosis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228294" y="355708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Diabetes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228294" y="445026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228293" y="385592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Prev</a:t>
            </a:r>
            <a:r>
              <a:rPr lang="cs-CZ" sz="1000" dirty="0" smtClean="0">
                <a:solidFill>
                  <a:schemeClr val="bg1"/>
                </a:solidFill>
              </a:rPr>
              <a:t>. CV </a:t>
            </a:r>
            <a:r>
              <a:rPr lang="cs-CZ" sz="1000" dirty="0" err="1" smtClean="0">
                <a:solidFill>
                  <a:schemeClr val="bg1"/>
                </a:solidFill>
              </a:rPr>
              <a:t>diseases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28294" y="324107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Allergy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228292" y="4750964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CIDP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228294" y="505773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514257" y="1755059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Breast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cancer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14257" y="2064519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Lymphoma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514257" y="236410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Carcinoid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14257" y="266072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PD LID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514257" y="3559319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Asthma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514258" y="3253930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514259" y="2952820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failure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919013" y="536347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Cushing‘s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228294" y="535861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CNV and ME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228294" y="5669957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744" y="540048"/>
            <a:ext cx="425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>
                <a:solidFill>
                  <a:schemeClr val="accent4"/>
                </a:solidFill>
              </a:rPr>
              <a:t>Planned</a:t>
            </a:r>
            <a:r>
              <a:rPr lang="cs-CZ" dirty="0" smtClean="0">
                <a:solidFill>
                  <a:schemeClr val="accent4"/>
                </a:solidFill>
              </a:rPr>
              <a:t> </a:t>
            </a:r>
            <a:r>
              <a:rPr lang="cs-CZ" dirty="0" err="1" smtClean="0">
                <a:solidFill>
                  <a:schemeClr val="accent4"/>
                </a:solidFill>
              </a:rPr>
              <a:t>fillings</a:t>
            </a:r>
            <a:r>
              <a:rPr lang="cs-CZ" dirty="0" smtClean="0">
                <a:solidFill>
                  <a:schemeClr val="accent4"/>
                </a:solidFill>
              </a:rPr>
              <a:t> 2012 - &gt; 2016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5745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5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Acute heart failure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607" y="1393898"/>
            <a:ext cx="8334405" cy="4940320"/>
          </a:xfrm>
        </p:spPr>
        <p:txBody>
          <a:bodyPr/>
          <a:lstStyle/>
          <a:p>
            <a:pPr marL="234950" indent="-234950">
              <a:spcAft>
                <a:spcPts val="800"/>
              </a:spcAft>
            </a:pPr>
            <a:r>
              <a:rPr lang="en-US" dirty="0">
                <a:cs typeface="Arial" charset="0"/>
              </a:rPr>
              <a:t>Heart failure 1 year mortality rate is 30%; </a:t>
            </a:r>
            <a:r>
              <a:rPr lang="en-US" dirty="0" smtClean="0">
                <a:cs typeface="Arial" charset="0"/>
              </a:rPr>
              <a:t>                                           5 </a:t>
            </a:r>
            <a:r>
              <a:rPr lang="en-US" dirty="0">
                <a:cs typeface="Arial" charset="0"/>
              </a:rPr>
              <a:t>year mortality is 50-70%</a:t>
            </a:r>
          </a:p>
          <a:p>
            <a:pPr marL="234950" indent="-234950">
              <a:spcAft>
                <a:spcPts val="800"/>
              </a:spcAft>
            </a:pPr>
            <a:r>
              <a:rPr lang="en-US" dirty="0">
                <a:ea typeface="SimSun" pitchFamily="2" charset="-122"/>
                <a:cs typeface="Arial Unicode MS" pitchFamily="34" charset="-128"/>
              </a:rPr>
              <a:t>65% of HF patients globally are hospitalized 2 or more times per year</a:t>
            </a:r>
          </a:p>
          <a:p>
            <a:pPr marL="234950" indent="-234950">
              <a:spcAft>
                <a:spcPts val="800"/>
              </a:spcAft>
            </a:pPr>
            <a:r>
              <a:rPr lang="en-GB" dirty="0" smtClean="0"/>
              <a:t>HF </a:t>
            </a:r>
            <a:r>
              <a:rPr lang="en-GB" dirty="0"/>
              <a:t>is one of the top payer cost items</a:t>
            </a:r>
            <a:br>
              <a:rPr lang="en-GB" dirty="0"/>
            </a:br>
            <a:r>
              <a:rPr lang="en-GB" i="1" dirty="0"/>
              <a:t>Hospitalizations account for &gt;50% of the cost, drugs &lt;10</a:t>
            </a:r>
            <a:r>
              <a:rPr lang="en-GB" i="1" dirty="0" smtClean="0"/>
              <a:t>%</a:t>
            </a:r>
          </a:p>
          <a:p>
            <a:pPr marL="234950" indent="-234950">
              <a:spcAft>
                <a:spcPts val="800"/>
              </a:spcAft>
            </a:pPr>
            <a:r>
              <a:rPr lang="en-GB" dirty="0"/>
              <a:t>N</a:t>
            </a:r>
            <a:r>
              <a:rPr lang="en-GB" dirty="0" smtClean="0"/>
              <a:t>ew molecule expected next year</a:t>
            </a:r>
          </a:p>
          <a:p>
            <a:pPr marL="400050" lvl="1" indent="-234950">
              <a:spcAft>
                <a:spcPts val="800"/>
              </a:spcAft>
            </a:pPr>
            <a:r>
              <a:rPr lang="en-GB" dirty="0" smtClean="0"/>
              <a:t>reduction of mortality</a:t>
            </a:r>
          </a:p>
          <a:p>
            <a:pPr marL="400050" lvl="1" indent="-234950">
              <a:spcAft>
                <a:spcPts val="800"/>
              </a:spcAft>
            </a:pPr>
            <a:r>
              <a:rPr lang="en-GB" dirty="0" smtClean="0"/>
              <a:t>shorter hospital stay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401686" y="69789"/>
            <a:ext cx="561975" cy="5635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GB" sz="1800" b="0" dirty="0">
                <a:solidFill>
                  <a:prstClr val="white"/>
                </a:solidFill>
              </a:rPr>
              <a:t>2</a:t>
            </a:r>
            <a:r>
              <a:rPr lang="en-GB" sz="1800" b="0" baseline="30000" dirty="0">
                <a:solidFill>
                  <a:prstClr val="white"/>
                </a:solidFill>
              </a:rPr>
              <a:t>%</a:t>
            </a:r>
          </a:p>
        </p:txBody>
      </p:sp>
      <p:sp>
        <p:nvSpPr>
          <p:cNvPr id="8" name="Rectangle 7"/>
          <p:cNvSpPr/>
          <p:nvPr/>
        </p:nvSpPr>
        <p:spPr>
          <a:xfrm>
            <a:off x="6957271" y="646180"/>
            <a:ext cx="1566454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400" b="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</a:rPr>
              <a:t>of </a:t>
            </a:r>
            <a:r>
              <a:rPr lang="en-GB" sz="1400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</a:rPr>
              <a:t>the </a:t>
            </a:r>
            <a: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population </a:t>
            </a:r>
            <a:b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</a:br>
            <a: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have heart failure</a:t>
            </a:r>
            <a:endParaRPr lang="en-US" sz="1400" b="0" baseline="300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84414" y="-23708"/>
            <a:ext cx="1512168" cy="115212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2736" y="4779347"/>
            <a:ext cx="22955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2893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Novartis</a:t>
            </a:r>
            <a:r>
              <a:rPr lang="cs-CZ" dirty="0" smtClean="0"/>
              <a:t> </a:t>
            </a:r>
            <a:r>
              <a:rPr lang="cs-CZ" dirty="0" err="1" smtClean="0"/>
              <a:t>increased</a:t>
            </a:r>
            <a:r>
              <a:rPr lang="cs-CZ" dirty="0" smtClean="0"/>
              <a:t> </a:t>
            </a:r>
            <a:r>
              <a:rPr lang="cs-CZ" dirty="0" err="1" smtClean="0"/>
              <a:t>investments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en-US" dirty="0" smtClean="0"/>
              <a:t>                                  </a:t>
            </a:r>
            <a:r>
              <a:rPr lang="cs-CZ" dirty="0" smtClean="0"/>
              <a:t>Czech Republic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6</a:t>
            </a:fld>
            <a:endParaRPr lang="en-US" noProof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3875" y="942146"/>
            <a:ext cx="8334405" cy="4940320"/>
          </a:xfrm>
        </p:spPr>
        <p:txBody>
          <a:bodyPr/>
          <a:lstStyle/>
          <a:p>
            <a:endParaRPr lang="cs-CZ" sz="1800" dirty="0" smtClean="0"/>
          </a:p>
          <a:p>
            <a:r>
              <a:rPr lang="de-CH" sz="1800" dirty="0" smtClean="0"/>
              <a:t>As </a:t>
            </a:r>
            <a:r>
              <a:rPr lang="de-CH" sz="1800" dirty="0" err="1"/>
              <a:t>part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 </a:t>
            </a:r>
            <a:r>
              <a:rPr lang="de-CH" sz="1800" dirty="0" err="1"/>
              <a:t>the</a:t>
            </a:r>
            <a:r>
              <a:rPr lang="de-CH" sz="1800" dirty="0"/>
              <a:t> Novartis IT </a:t>
            </a:r>
            <a:r>
              <a:rPr lang="de-CH" sz="1800" dirty="0" err="1"/>
              <a:t>Strategy</a:t>
            </a:r>
            <a:r>
              <a:rPr lang="de-CH" sz="1800" dirty="0"/>
              <a:t> Novartis IT </a:t>
            </a:r>
            <a:r>
              <a:rPr lang="de-CH" sz="1800" dirty="0" err="1"/>
              <a:t>decided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build</a:t>
            </a:r>
            <a:r>
              <a:rPr lang="de-CH" sz="1800" dirty="0"/>
              <a:t> </a:t>
            </a:r>
            <a:r>
              <a:rPr lang="de-CH" sz="1800" dirty="0" err="1"/>
              <a:t>up</a:t>
            </a:r>
            <a:r>
              <a:rPr lang="de-CH" sz="1800" dirty="0"/>
              <a:t> an IT Hub in </a:t>
            </a:r>
            <a:r>
              <a:rPr lang="de-CH" sz="1800" dirty="0" err="1"/>
              <a:t>co-located</a:t>
            </a:r>
            <a:r>
              <a:rPr lang="de-CH" sz="1800" dirty="0"/>
              <a:t> </a:t>
            </a:r>
            <a:r>
              <a:rPr lang="de-CH" sz="1800" dirty="0" err="1"/>
              <a:t>with</a:t>
            </a:r>
            <a:r>
              <a:rPr lang="de-CH" sz="1800" dirty="0"/>
              <a:t> </a:t>
            </a:r>
            <a:r>
              <a:rPr lang="de-CH" sz="1800" dirty="0" err="1"/>
              <a:t>existing</a:t>
            </a:r>
            <a:r>
              <a:rPr lang="de-CH" sz="1800" dirty="0"/>
              <a:t> </a:t>
            </a:r>
            <a:r>
              <a:rPr lang="de-CH" sz="1800" dirty="0" err="1"/>
              <a:t>business</a:t>
            </a:r>
            <a:r>
              <a:rPr lang="de-CH" sz="1800" dirty="0"/>
              <a:t> in </a:t>
            </a:r>
            <a:r>
              <a:rPr lang="de-CH" sz="1800" dirty="0" err="1"/>
              <a:t>Prague</a:t>
            </a:r>
            <a:r>
              <a:rPr lang="de-CH" sz="1800" dirty="0"/>
              <a:t> </a:t>
            </a:r>
            <a:r>
              <a:rPr lang="en-US" sz="1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to:</a:t>
            </a:r>
          </a:p>
          <a:p>
            <a:pPr marL="812800" lvl="8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attract high end IT talent from Eastern Europe countries</a:t>
            </a:r>
          </a:p>
          <a:p>
            <a:pPr marL="355600" indent="-285750"/>
            <a:r>
              <a:rPr lang="de-CH" sz="1800" dirty="0" err="1"/>
              <a:t>Prague</a:t>
            </a:r>
            <a:r>
              <a:rPr lang="de-CH" sz="1800" dirty="0"/>
              <a:t> was </a:t>
            </a:r>
            <a:r>
              <a:rPr lang="de-CH" sz="1800" dirty="0" err="1"/>
              <a:t>the</a:t>
            </a:r>
            <a:r>
              <a:rPr lang="de-CH" sz="1800" dirty="0"/>
              <a:t> </a:t>
            </a:r>
            <a:r>
              <a:rPr lang="de-CH" sz="1800" dirty="0" err="1"/>
              <a:t>preferred</a:t>
            </a:r>
            <a:r>
              <a:rPr lang="de-CH" sz="1800" dirty="0"/>
              <a:t> </a:t>
            </a:r>
            <a:r>
              <a:rPr lang="de-CH" sz="1800" dirty="0" err="1"/>
              <a:t>location</a:t>
            </a:r>
            <a:r>
              <a:rPr lang="de-CH" sz="1800" dirty="0"/>
              <a:t> </a:t>
            </a:r>
            <a:r>
              <a:rPr lang="de-CH" sz="1800" dirty="0" err="1"/>
              <a:t>because</a:t>
            </a:r>
            <a:r>
              <a:rPr lang="de-CH" sz="1800" dirty="0"/>
              <a:t> </a:t>
            </a:r>
            <a:r>
              <a:rPr lang="de-CH" sz="1800" dirty="0" err="1"/>
              <a:t>of</a:t>
            </a:r>
            <a:r>
              <a:rPr lang="de-CH" sz="1800" dirty="0"/>
              <a:t>:</a:t>
            </a:r>
          </a:p>
          <a:p>
            <a:pPr marL="812800" lvl="8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 resource pool is significantly greater for high end </a:t>
            </a:r>
            <a:b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skills (especially in IT Infrastructure area</a:t>
            </a:r>
            <a:r>
              <a:rPr lang="en-US" sz="1200" kern="1200" dirty="0"/>
              <a:t>)</a:t>
            </a:r>
          </a:p>
          <a:p>
            <a:pPr marL="355600" lvl="5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de-CH" sz="1800" dirty="0" smtClean="0"/>
              <a:t>Final </a:t>
            </a:r>
            <a:r>
              <a:rPr lang="de-CH" sz="1800" dirty="0" err="1"/>
              <a:t>buildout</a:t>
            </a:r>
            <a:r>
              <a:rPr lang="de-CH" sz="1800" dirty="0"/>
              <a:t> in 2015 will </a:t>
            </a:r>
            <a:r>
              <a:rPr lang="de-CH" sz="1800" dirty="0" err="1"/>
              <a:t>be</a:t>
            </a:r>
            <a:r>
              <a:rPr lang="de-CH" sz="1800" dirty="0"/>
              <a:t> </a:t>
            </a:r>
            <a:r>
              <a:rPr lang="de-CH" sz="1800" dirty="0" err="1"/>
              <a:t>approx</a:t>
            </a:r>
            <a:r>
              <a:rPr lang="de-CH" sz="1800" dirty="0"/>
              <a:t>. </a:t>
            </a:r>
            <a:r>
              <a:rPr lang="en-US" sz="1800" b="1" dirty="0"/>
              <a:t>150 IT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“knowledge-based” roles with a focus on new resources and contractors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2077" y="4408789"/>
            <a:ext cx="3487479" cy="234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7873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CSR corporate social responsibility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7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 comprehensive program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609" y="1282402"/>
            <a:ext cx="8334405" cy="4940320"/>
          </a:xfrm>
        </p:spPr>
        <p:txBody>
          <a:bodyPr/>
          <a:lstStyle/>
          <a:p>
            <a:r>
              <a:rPr lang="en-US" sz="2000" dirty="0"/>
              <a:t>W</a:t>
            </a:r>
            <a:r>
              <a:rPr lang="en-US" sz="2000" dirty="0" smtClean="0"/>
              <a:t>orld </a:t>
            </a:r>
            <a:r>
              <a:rPr lang="en-US" sz="2000" dirty="0"/>
              <a:t>I</a:t>
            </a:r>
            <a:r>
              <a:rPr lang="en-US" sz="2000" dirty="0" smtClean="0"/>
              <a:t>ntellectual </a:t>
            </a:r>
            <a:r>
              <a:rPr lang="en-US" sz="2000" dirty="0"/>
              <a:t>P</a:t>
            </a:r>
            <a:r>
              <a:rPr lang="en-US" sz="2000" dirty="0" smtClean="0"/>
              <a:t>roperty Organization</a:t>
            </a:r>
          </a:p>
          <a:p>
            <a:r>
              <a:rPr lang="en-US" sz="2000" dirty="0" smtClean="0"/>
              <a:t>Novartis Malaria Initiative </a:t>
            </a:r>
          </a:p>
          <a:p>
            <a:endParaRPr lang="en-US" sz="2000" dirty="0" smtClean="0"/>
          </a:p>
          <a:p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Eliminating leprosy </a:t>
            </a:r>
            <a:endParaRPr lang="en-US" sz="2000" dirty="0" smtClean="0"/>
          </a:p>
          <a:p>
            <a:r>
              <a:rPr lang="en-US" sz="2000" dirty="0"/>
              <a:t>Oncology patient assistance </a:t>
            </a:r>
            <a:r>
              <a:rPr lang="en-US" sz="2000" dirty="0" smtClean="0"/>
              <a:t>program</a:t>
            </a:r>
          </a:p>
          <a:p>
            <a:r>
              <a:rPr lang="en-US" sz="2000" dirty="0" smtClean="0"/>
              <a:t>Alcon Eye Care </a:t>
            </a:r>
          </a:p>
          <a:p>
            <a:r>
              <a:rPr lang="cs-CZ" sz="2000" dirty="0" err="1" smtClean="0"/>
              <a:t>Directly</a:t>
            </a:r>
            <a:r>
              <a:rPr lang="cs-CZ" sz="2000" dirty="0" smtClean="0"/>
              <a:t> in Czech Republic – </a:t>
            </a:r>
            <a:r>
              <a:rPr lang="cs-CZ" sz="2000" dirty="0" err="1" smtClean="0"/>
              <a:t>yearly</a:t>
            </a:r>
            <a:r>
              <a:rPr lang="cs-CZ" sz="2000" dirty="0" smtClean="0"/>
              <a:t> </a:t>
            </a:r>
            <a:r>
              <a:rPr lang="cs-CZ" sz="2000" dirty="0" err="1" smtClean="0"/>
              <a:t>donation</a:t>
            </a:r>
            <a:r>
              <a:rPr lang="cs-CZ" sz="2000" dirty="0" smtClean="0"/>
              <a:t> </a:t>
            </a:r>
            <a:r>
              <a:rPr lang="cs-CZ" sz="2000" dirty="0" err="1" smtClean="0"/>
              <a:t>for</a:t>
            </a:r>
            <a:r>
              <a:rPr lang="cs-CZ" sz="2000" dirty="0" smtClean="0"/>
              <a:t> </a:t>
            </a:r>
            <a:r>
              <a:rPr lang="cs-CZ" sz="2000" dirty="0" err="1" smtClean="0"/>
              <a:t>education</a:t>
            </a:r>
            <a:r>
              <a:rPr lang="cs-CZ" sz="2000" dirty="0" smtClean="0"/>
              <a:t> in </a:t>
            </a:r>
            <a:r>
              <a:rPr lang="cs-CZ" sz="2000" dirty="0" err="1" smtClean="0"/>
              <a:t>three</a:t>
            </a:r>
            <a:r>
              <a:rPr lang="cs-CZ" sz="2000" dirty="0" smtClean="0"/>
              <a:t> </a:t>
            </a:r>
            <a:r>
              <a:rPr lang="cs-CZ" sz="2000" dirty="0" err="1" smtClean="0"/>
              <a:t>orphanages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4865" y="1435371"/>
            <a:ext cx="1515360" cy="13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572" y="2222721"/>
            <a:ext cx="45053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2639" y="5114699"/>
            <a:ext cx="956349" cy="7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622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8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 wish you a successful conference 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8316" r="28316"/>
          <a:stretch/>
        </p:blipFill>
        <p:spPr>
          <a:xfrm rot="5400000">
            <a:off x="2107569" y="-298757"/>
            <a:ext cx="5181916" cy="774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0965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IONNUMBER" val="1"/>
  <p:tag name="SLIDETYPE" val="NovartisTitle"/>
  <p:tag name="DIVIDERPICTUREPATH" val="C:\Program Files\PPTADDIN.2010.EN\Picturegallery\A_NvsSTD.jp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627tASHEqWUh3A0Zsq4g"/>
</p:tagLst>
</file>

<file path=ppt/theme/theme1.xml><?xml version="1.0" encoding="utf-8"?>
<a:theme xmlns:a="http://schemas.openxmlformats.org/drawingml/2006/main" name="Blank">
  <a:themeElements>
    <a:clrScheme name="NovartisWhit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E44C16"/>
      </a:hlink>
      <a:folHlink>
        <a:srgbClr val="FCAF17"/>
      </a:folHlink>
    </a:clrScheme>
    <a:fontScheme name="Novartis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6577</TotalTime>
  <Words>459</Words>
  <Application>Microsoft Office PowerPoint</Application>
  <PresentationFormat>Předvádění na obrazovce (4:3)</PresentationFormat>
  <Paragraphs>144</Paragraphs>
  <Slides>8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Blank</vt:lpstr>
      <vt:lpstr>Effective hospital 2012</vt:lpstr>
      <vt:lpstr>Many changes going on.</vt:lpstr>
      <vt:lpstr>Novartis R&amp;D</vt:lpstr>
      <vt:lpstr>Snímek 4</vt:lpstr>
      <vt:lpstr>AHF</vt:lpstr>
      <vt:lpstr>Novartis increased investments into                                   Czech Republic</vt:lpstr>
      <vt:lpstr>CSR corporate social responsibility</vt:lpstr>
      <vt:lpstr>THANK YOU.</vt:lpstr>
    </vt:vector>
  </TitlesOfParts>
  <Company>Novartis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AD-Tagung SPECIALTY</dc:title>
  <dc:creator>Irschik, Heidrun</dc:creator>
  <cp:lastModifiedBy>Jája a Pája</cp:lastModifiedBy>
  <cp:revision>76</cp:revision>
  <cp:lastPrinted>2012-11-09T10:52:25Z</cp:lastPrinted>
  <dcterms:created xsi:type="dcterms:W3CDTF">2012-09-04T11:50:48Z</dcterms:created>
  <dcterms:modified xsi:type="dcterms:W3CDTF">2012-11-23T21:01:20Z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viderSectionCount">
    <vt:lpwstr>6</vt:lpwstr>
  </property>
  <property fmtid="{D5CDD505-2E9C-101B-9397-08002B2CF9AE}" pid="3" name="ConferenceTitle">
    <vt:lpwstr/>
  </property>
  <property fmtid="{D5CDD505-2E9C-101B-9397-08002B2CF9AE}" pid="4" name="PresenterName">
    <vt:lpwstr>Heidrun Irschik</vt:lpwstr>
  </property>
  <property fmtid="{D5CDD505-2E9C-101B-9397-08002B2CF9AE}" pid="5" name="PresDate">
    <vt:lpwstr>Nov 27th</vt:lpwstr>
  </property>
  <property fmtid="{D5CDD505-2E9C-101B-9397-08002B2CF9AE}" pid="6" name="PresSubject">
    <vt:lpwstr/>
  </property>
  <property fmtid="{D5CDD505-2E9C-101B-9397-08002B2CF9AE}" pid="7" name="ConfidentialityLevel">
    <vt:lpwstr>Business Use Only</vt:lpwstr>
  </property>
  <property fmtid="{D5CDD505-2E9C-101B-9397-08002B2CF9AE}" pid="8" name="HideFooter">
    <vt:bool>false</vt:bool>
  </property>
  <property fmtid="{D5CDD505-2E9C-101B-9397-08002B2CF9AE}" pid="9" name="LegalDisclaimer">
    <vt:lpwstr>LegalDisclaimerNO</vt:lpwstr>
  </property>
</Properties>
</file>