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87" r:id="rId3"/>
    <p:sldId id="262" r:id="rId4"/>
    <p:sldId id="289" r:id="rId5"/>
    <p:sldId id="263" r:id="rId6"/>
    <p:sldId id="264" r:id="rId7"/>
  </p:sldIdLst>
  <p:sldSz cx="9144000" cy="6858000" type="screen4x3"/>
  <p:notesSz cx="7099300" cy="102346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B7E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718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826EF3-269B-4F55-ABB0-109B94006687}" type="datetimeFigureOut">
              <a:rPr lang="cs-CZ" smtClean="0"/>
              <a:pPr/>
              <a:t>27.11.2012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0CF220-45DC-41FD-81E5-DEC4B7A937A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171365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15F75-6E30-4166-916B-E983FD424D6D}" type="datetimeFigureOut">
              <a:rPr lang="cs-CZ" smtClean="0"/>
              <a:pPr/>
              <a:t>27.11.2012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DEBF9-4917-4608-BC7B-B5D7C2A97FF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15F75-6E30-4166-916B-E983FD424D6D}" type="datetimeFigureOut">
              <a:rPr lang="cs-CZ" smtClean="0"/>
              <a:pPr/>
              <a:t>27.11.2012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DEBF9-4917-4608-BC7B-B5D7C2A97FF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15F75-6E30-4166-916B-E983FD424D6D}" type="datetimeFigureOut">
              <a:rPr lang="cs-CZ" smtClean="0"/>
              <a:pPr/>
              <a:t>27.11.2012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DEBF9-4917-4608-BC7B-B5D7C2A97FF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15F75-6E30-4166-916B-E983FD424D6D}" type="datetimeFigureOut">
              <a:rPr lang="cs-CZ" smtClean="0"/>
              <a:pPr/>
              <a:t>27.11.2012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DEBF9-4917-4608-BC7B-B5D7C2A97FF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15F75-6E30-4166-916B-E983FD424D6D}" type="datetimeFigureOut">
              <a:rPr lang="cs-CZ" smtClean="0"/>
              <a:pPr/>
              <a:t>27.11.2012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DEBF9-4917-4608-BC7B-B5D7C2A97FF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15F75-6E30-4166-916B-E983FD424D6D}" type="datetimeFigureOut">
              <a:rPr lang="cs-CZ" smtClean="0"/>
              <a:pPr/>
              <a:t>27.11.2012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DEBF9-4917-4608-BC7B-B5D7C2A97FF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15F75-6E30-4166-916B-E983FD424D6D}" type="datetimeFigureOut">
              <a:rPr lang="cs-CZ" smtClean="0"/>
              <a:pPr/>
              <a:t>27.11.2012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DEBF9-4917-4608-BC7B-B5D7C2A97FF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15F75-6E30-4166-916B-E983FD424D6D}" type="datetimeFigureOut">
              <a:rPr lang="cs-CZ" smtClean="0"/>
              <a:pPr/>
              <a:t>27.11.2012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DEBF9-4917-4608-BC7B-B5D7C2A97FF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15F75-6E30-4166-916B-E983FD424D6D}" type="datetimeFigureOut">
              <a:rPr lang="cs-CZ" smtClean="0"/>
              <a:pPr/>
              <a:t>27.11.2012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DEBF9-4917-4608-BC7B-B5D7C2A97FF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15F75-6E30-4166-916B-E983FD424D6D}" type="datetimeFigureOut">
              <a:rPr lang="cs-CZ" smtClean="0"/>
              <a:pPr/>
              <a:t>27.11.2012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DEBF9-4917-4608-BC7B-B5D7C2A97FF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15F75-6E30-4166-916B-E983FD424D6D}" type="datetimeFigureOut">
              <a:rPr lang="cs-CZ" smtClean="0"/>
              <a:pPr/>
              <a:t>27.11.2012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DEBF9-4917-4608-BC7B-B5D7C2A97FF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B15F75-6E30-4166-916B-E983FD424D6D}" type="datetimeFigureOut">
              <a:rPr lang="cs-CZ" smtClean="0"/>
              <a:pPr/>
              <a:t>27.11.2012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5DEBF9-4917-4608-BC7B-B5D7C2A97FFD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60000" y="188640"/>
            <a:ext cx="8460472" cy="4104456"/>
          </a:xfrm>
        </p:spPr>
        <p:txBody>
          <a:bodyPr>
            <a:normAutofit/>
          </a:bodyPr>
          <a:lstStyle/>
          <a:p>
            <a:r>
              <a:rPr lang="cs-CZ" sz="4000" b="1" dirty="0" smtClean="0">
                <a:solidFill>
                  <a:srgbClr val="3DB7E4"/>
                </a:solidFill>
              </a:rPr>
              <a:t/>
            </a:r>
            <a:br>
              <a:rPr lang="cs-CZ" sz="4000" b="1" dirty="0" smtClean="0">
                <a:solidFill>
                  <a:srgbClr val="3DB7E4"/>
                </a:solidFill>
              </a:rPr>
            </a:br>
            <a:r>
              <a:rPr lang="cs-CZ" b="1" dirty="0" smtClean="0">
                <a:solidFill>
                  <a:srgbClr val="3DB7E4"/>
                </a:solidFill>
              </a:rPr>
              <a:t>Vztahy mezi nemocnicemi a zdravotními pojišťovnami</a:t>
            </a:r>
            <a:endParaRPr lang="cs-CZ" b="1" dirty="0">
              <a:solidFill>
                <a:srgbClr val="3DB7E4"/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395536" y="3284984"/>
            <a:ext cx="7200800" cy="2304256"/>
          </a:xfrm>
        </p:spPr>
        <p:txBody>
          <a:bodyPr>
            <a:normAutofit fontScale="85000" lnSpcReduction="20000"/>
          </a:bodyPr>
          <a:lstStyle/>
          <a:p>
            <a:pPr algn="l">
              <a:spcBef>
                <a:spcPts val="0"/>
              </a:spcBef>
            </a:pPr>
            <a:endParaRPr lang="cs-CZ" sz="2800" b="1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r>
              <a:rPr lang="cs-CZ" sz="2800" b="1" dirty="0" smtClean="0">
                <a:solidFill>
                  <a:schemeClr val="tx1"/>
                </a:solidFill>
              </a:rPr>
              <a:t>     </a:t>
            </a:r>
          </a:p>
          <a:p>
            <a:pPr algn="l">
              <a:spcBef>
                <a:spcPts val="0"/>
              </a:spcBef>
            </a:pPr>
            <a:endParaRPr lang="cs-CZ" sz="2800" b="1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cs-CZ" sz="2800" b="1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cs-CZ" sz="2800" b="1" dirty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cs-CZ" sz="2800" b="1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r>
              <a:rPr lang="cs-CZ" sz="2800" b="1" dirty="0" smtClean="0">
                <a:solidFill>
                  <a:schemeClr val="tx1"/>
                </a:solidFill>
              </a:rPr>
              <a:t>filip.horak@agel.cz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4000" b="1" dirty="0" smtClean="0">
                <a:solidFill>
                  <a:srgbClr val="3DB7E4"/>
                </a:solidFill>
              </a:rPr>
              <a:t>Jaká je úloha jednotlivých hráčů ve zdravotním systému ČR</a:t>
            </a:r>
            <a:endParaRPr lang="cs-CZ" sz="4000" b="1" dirty="0">
              <a:solidFill>
                <a:srgbClr val="3DB7E4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cs-CZ" sz="3600" dirty="0" smtClean="0"/>
          </a:p>
          <a:p>
            <a:r>
              <a:rPr lang="cs-CZ" sz="3600" dirty="0" smtClean="0"/>
              <a:t>Ministerstvo zdravotnictví</a:t>
            </a:r>
          </a:p>
          <a:p>
            <a:r>
              <a:rPr lang="cs-CZ" sz="3600" dirty="0" smtClean="0"/>
              <a:t>Poskytovatelé</a:t>
            </a:r>
          </a:p>
          <a:p>
            <a:r>
              <a:rPr lang="cs-CZ" sz="3600" dirty="0" smtClean="0"/>
              <a:t>Plátci</a:t>
            </a:r>
            <a:endParaRPr lang="cs-CZ" sz="4400" dirty="0" smtClean="0"/>
          </a:p>
          <a:p>
            <a:pPr lvl="2"/>
            <a:endParaRPr lang="cs-CZ" b="1" dirty="0"/>
          </a:p>
          <a:p>
            <a:endParaRPr lang="cs-CZ" b="1" dirty="0"/>
          </a:p>
          <a:p>
            <a:pPr marL="0" indent="0">
              <a:buNone/>
            </a:pPr>
            <a:r>
              <a:rPr lang="cs-CZ" b="1" dirty="0" smtClean="0"/>
              <a:t> </a:t>
            </a:r>
            <a:endParaRPr lang="cs-CZ" b="1" dirty="0"/>
          </a:p>
          <a:p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2915816" y="4293096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Clr>
                <a:srgbClr val="71BDEE"/>
              </a:buClr>
              <a:defRPr/>
            </a:pPr>
            <a:r>
              <a:rPr lang="cs-CZ" sz="2000" b="1" dirty="0" smtClean="0"/>
              <a:t> </a:t>
            </a:r>
            <a:endParaRPr lang="cs-CZ" sz="2000" b="1" dirty="0"/>
          </a:p>
          <a:p>
            <a:pPr>
              <a:buClr>
                <a:srgbClr val="71BDEE"/>
              </a:buClr>
              <a:defRPr/>
            </a:pPr>
            <a:r>
              <a:rPr lang="cs-CZ" sz="2000" b="1" dirty="0" smtClean="0"/>
              <a:t>  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xmlns="" val="146280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60000" y="360003"/>
            <a:ext cx="8532480" cy="1052774"/>
          </a:xfrm>
        </p:spPr>
        <p:txBody>
          <a:bodyPr>
            <a:normAutofit/>
          </a:bodyPr>
          <a:lstStyle/>
          <a:p>
            <a:r>
              <a:rPr lang="cs-CZ" sz="4000" b="1" dirty="0" smtClean="0">
                <a:solidFill>
                  <a:srgbClr val="3DB7E4"/>
                </a:solidFill>
              </a:rPr>
              <a:t>Ministerstvo zdravotnictví</a:t>
            </a:r>
            <a:endParaRPr lang="cs-CZ" sz="4000" b="1" dirty="0">
              <a:solidFill>
                <a:srgbClr val="3DB7E4"/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395536" y="1268760"/>
            <a:ext cx="8280000" cy="4464496"/>
          </a:xfrm>
        </p:spPr>
        <p:txBody>
          <a:bodyPr>
            <a:normAutofit fontScale="92500" lnSpcReduction="20000"/>
          </a:bodyPr>
          <a:lstStyle/>
          <a:p>
            <a:pPr algn="l"/>
            <a:endParaRPr lang="cs-CZ" sz="21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cs-CZ" sz="2400" b="1" dirty="0" smtClean="0">
                <a:solidFill>
                  <a:schemeClr val="tx1"/>
                </a:solidFill>
              </a:rPr>
              <a:t>Jak je vnímáno?</a:t>
            </a:r>
          </a:p>
          <a:p>
            <a:pPr algn="l"/>
            <a:r>
              <a:rPr lang="cs-CZ" sz="2400" dirty="0" smtClean="0">
                <a:solidFill>
                  <a:schemeClr val="tx1"/>
                </a:solidFill>
              </a:rPr>
              <a:t>	- rozhoduje o cenách, přitom nevybírá pojistné</a:t>
            </a:r>
          </a:p>
          <a:p>
            <a:pPr algn="l"/>
            <a:r>
              <a:rPr lang="cs-CZ" sz="2400" dirty="0">
                <a:solidFill>
                  <a:schemeClr val="tx1"/>
                </a:solidFill>
              </a:rPr>
              <a:t>	</a:t>
            </a:r>
            <a:r>
              <a:rPr lang="cs-CZ" sz="2400" dirty="0" smtClean="0">
                <a:solidFill>
                  <a:schemeClr val="tx1"/>
                </a:solidFill>
              </a:rPr>
              <a:t>- rozhoduje o platech, přitom nezajistí krytí</a:t>
            </a:r>
          </a:p>
          <a:p>
            <a:pPr algn="l"/>
            <a:r>
              <a:rPr lang="cs-CZ" sz="2400" dirty="0">
                <a:solidFill>
                  <a:schemeClr val="tx1"/>
                </a:solidFill>
              </a:rPr>
              <a:t>	</a:t>
            </a:r>
            <a:r>
              <a:rPr lang="cs-CZ" sz="2400" dirty="0" smtClean="0">
                <a:solidFill>
                  <a:schemeClr val="tx1"/>
                </a:solidFill>
              </a:rPr>
              <a:t>- někdy svůj vliv přežene a vnese do systému nejistotu – 	  	  </a:t>
            </a:r>
            <a:r>
              <a:rPr lang="cs-CZ" sz="2400" dirty="0" err="1" smtClean="0">
                <a:solidFill>
                  <a:schemeClr val="tx1"/>
                </a:solidFill>
              </a:rPr>
              <a:t>např.navýšení</a:t>
            </a:r>
            <a:r>
              <a:rPr lang="cs-CZ" sz="2400" dirty="0" smtClean="0">
                <a:solidFill>
                  <a:schemeClr val="tx1"/>
                </a:solidFill>
              </a:rPr>
              <a:t> platů ( Děkujeme odcházíme )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cs-CZ" sz="2400" b="1" dirty="0" smtClean="0">
                <a:solidFill>
                  <a:schemeClr val="tx1"/>
                </a:solidFill>
              </a:rPr>
              <a:t>Jak by mělo působit?</a:t>
            </a:r>
          </a:p>
          <a:p>
            <a:pPr algn="l"/>
            <a:r>
              <a:rPr lang="cs-CZ" sz="2400" dirty="0">
                <a:solidFill>
                  <a:schemeClr val="tx1"/>
                </a:solidFill>
              </a:rPr>
              <a:t>	</a:t>
            </a:r>
            <a:r>
              <a:rPr lang="cs-CZ" sz="2400" dirty="0" smtClean="0">
                <a:solidFill>
                  <a:schemeClr val="tx1"/>
                </a:solidFill>
              </a:rPr>
              <a:t>- nemělo by být hráčem, ale arbitrem mezi zbylými dvěma 	  hráči</a:t>
            </a:r>
          </a:p>
          <a:p>
            <a:pPr algn="l"/>
            <a:r>
              <a:rPr lang="cs-CZ" sz="2400" dirty="0">
                <a:solidFill>
                  <a:schemeClr val="tx1"/>
                </a:solidFill>
              </a:rPr>
              <a:t>	</a:t>
            </a:r>
            <a:r>
              <a:rPr lang="cs-CZ" sz="2400" dirty="0" smtClean="0">
                <a:solidFill>
                  <a:schemeClr val="tx1"/>
                </a:solidFill>
              </a:rPr>
              <a:t>- mělo by hlídat dodržovaní pravidel, aby se hrálo čistě</a:t>
            </a:r>
          </a:p>
          <a:p>
            <a:pPr algn="l"/>
            <a:r>
              <a:rPr lang="cs-CZ" sz="2400" dirty="0">
                <a:solidFill>
                  <a:schemeClr val="tx1"/>
                </a:solidFill>
              </a:rPr>
              <a:t>	</a:t>
            </a:r>
            <a:r>
              <a:rPr lang="cs-CZ" sz="2400" dirty="0" smtClean="0">
                <a:solidFill>
                  <a:schemeClr val="tx1"/>
                </a:solidFill>
              </a:rPr>
              <a:t>- mělo by určovat zdravotní politiku státu a tvořit zákony</a:t>
            </a:r>
          </a:p>
          <a:p>
            <a:pPr algn="l"/>
            <a:r>
              <a:rPr lang="cs-CZ" sz="2400" dirty="0">
                <a:solidFill>
                  <a:schemeClr val="tx1"/>
                </a:solidFill>
              </a:rPr>
              <a:t>	</a:t>
            </a:r>
            <a:r>
              <a:rPr lang="cs-CZ" sz="2400" dirty="0" smtClean="0">
                <a:solidFill>
                  <a:schemeClr val="tx1"/>
                </a:solidFill>
              </a:rPr>
              <a:t>- z hlediska sítě by mělo rozhodovat např. o 	   	 	  </a:t>
            </a:r>
            <a:r>
              <a:rPr lang="cs-CZ" sz="2400" dirty="0" err="1" smtClean="0">
                <a:solidFill>
                  <a:schemeClr val="tx1"/>
                </a:solidFill>
              </a:rPr>
              <a:t>superspecializované</a:t>
            </a:r>
            <a:r>
              <a:rPr lang="cs-CZ" sz="2400" dirty="0" smtClean="0">
                <a:solidFill>
                  <a:schemeClr val="tx1"/>
                </a:solidFill>
              </a:rPr>
              <a:t> péči a FN</a:t>
            </a:r>
          </a:p>
          <a:p>
            <a:pPr algn="l"/>
            <a:endParaRPr lang="cs-CZ" sz="22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endParaRPr lang="cs-CZ" sz="2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2717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>
                <a:solidFill>
                  <a:srgbClr val="3DB7E4"/>
                </a:solidFill>
              </a:rPr>
              <a:t>Zdravotní pojišťovny</a:t>
            </a:r>
            <a:r>
              <a:rPr lang="cs-CZ" b="1" dirty="0">
                <a:solidFill>
                  <a:srgbClr val="3DB7E4"/>
                </a:solidFill>
              </a:rPr>
              <a:t/>
            </a:r>
            <a:br>
              <a:rPr lang="cs-CZ" b="1" dirty="0">
                <a:solidFill>
                  <a:srgbClr val="3DB7E4"/>
                </a:solidFill>
              </a:rPr>
            </a:br>
            <a:endParaRPr lang="cs-CZ" b="1" dirty="0">
              <a:solidFill>
                <a:srgbClr val="3DB7E4"/>
              </a:solidFill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323528" y="1412776"/>
            <a:ext cx="8352928" cy="4493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cs-CZ" sz="2200" b="1" dirty="0" smtClean="0"/>
              <a:t>Jak jsou vnímány poskytovateli?</a:t>
            </a:r>
          </a:p>
          <a:p>
            <a:r>
              <a:rPr lang="cs-CZ" sz="2200" dirty="0"/>
              <a:t>	</a:t>
            </a:r>
            <a:r>
              <a:rPr lang="cs-CZ" sz="2200" dirty="0" smtClean="0"/>
              <a:t>- někteří poskytovatelé si stále myslí, že ZP jsou povinny 	  	   profinancovat rozpočty nemocnic</a:t>
            </a:r>
          </a:p>
          <a:p>
            <a:r>
              <a:rPr lang="cs-CZ" sz="2200" dirty="0" smtClean="0"/>
              <a:t>	- jsou to pouzí distributoři peněz, velmi si ulehčují situaci bez 	   ohledu na reálný objem poskytované péče</a:t>
            </a:r>
            <a:endParaRPr lang="cs-CZ" sz="2200" dirty="0"/>
          </a:p>
          <a:p>
            <a:pPr marL="342900" indent="-342900">
              <a:buFont typeface="Arial" pitchFamily="34" charset="0"/>
              <a:buChar char="•"/>
            </a:pPr>
            <a:r>
              <a:rPr lang="cs-CZ" sz="2200" b="1" dirty="0" smtClean="0"/>
              <a:t>Jak by měly působit?</a:t>
            </a:r>
            <a:endParaRPr lang="cs-CZ" sz="2200" b="1" dirty="0"/>
          </a:p>
          <a:p>
            <a:r>
              <a:rPr lang="cs-CZ" sz="2200" dirty="0"/>
              <a:t>	</a:t>
            </a:r>
            <a:r>
              <a:rPr lang="cs-CZ" sz="2200" dirty="0" smtClean="0"/>
              <a:t>- měly by nakupovat péči pro své  pojištěnce </a:t>
            </a:r>
            <a:r>
              <a:rPr lang="cs-CZ" sz="2200" dirty="0"/>
              <a:t> </a:t>
            </a:r>
            <a:r>
              <a:rPr lang="cs-CZ" sz="2200" dirty="0" smtClean="0"/>
              <a:t>( cena/kvalita ) </a:t>
            </a:r>
          </a:p>
          <a:p>
            <a:r>
              <a:rPr lang="cs-CZ" sz="2200" dirty="0"/>
              <a:t>	</a:t>
            </a:r>
            <a:r>
              <a:rPr lang="cs-CZ" sz="2200" dirty="0" smtClean="0"/>
              <a:t>- měly by zajistit dostupnost péče – hlavně regionální</a:t>
            </a:r>
          </a:p>
          <a:p>
            <a:r>
              <a:rPr lang="cs-CZ" sz="2200" dirty="0"/>
              <a:t>	</a:t>
            </a:r>
            <a:r>
              <a:rPr lang="cs-CZ" sz="2200" dirty="0" smtClean="0"/>
              <a:t>- měly by si konkurovat z hlediska atraktivity svých produktů pro 	  své pojištěnce a výši a strukturou plateb vůči poskytovatelům</a:t>
            </a:r>
          </a:p>
          <a:p>
            <a:r>
              <a:rPr lang="cs-CZ" sz="2200" dirty="0"/>
              <a:t>	</a:t>
            </a:r>
            <a:r>
              <a:rPr lang="cs-CZ" sz="2200" dirty="0" smtClean="0"/>
              <a:t>- účelně poskytnutou zdravotní péči by měli hradit v reálných 	  cenách  - peníze by měly putovat za pacientem (pacient hlasuje 	  nohama o kvalitě poskytovatele)</a:t>
            </a:r>
            <a:endParaRPr lang="cs-CZ" sz="2200" dirty="0"/>
          </a:p>
        </p:txBody>
      </p:sp>
    </p:spTree>
    <p:extLst>
      <p:ext uri="{BB962C8B-B14F-4D97-AF65-F5344CB8AC3E}">
        <p14:creationId xmlns:p14="http://schemas.microsoft.com/office/powerpoint/2010/main" xmlns="" val="2984240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23528" y="188641"/>
            <a:ext cx="8352928" cy="1152127"/>
          </a:xfrm>
        </p:spPr>
        <p:txBody>
          <a:bodyPr>
            <a:normAutofit fontScale="90000"/>
          </a:bodyPr>
          <a:lstStyle/>
          <a:p>
            <a:r>
              <a:rPr lang="cs-CZ" b="1" dirty="0" smtClean="0">
                <a:solidFill>
                  <a:srgbClr val="3DB7E4"/>
                </a:solidFill>
              </a:rPr>
              <a:t>Poskytovatelé</a:t>
            </a:r>
            <a:r>
              <a:rPr lang="cs-CZ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cs-CZ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cs-CZ" sz="4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395536" y="1412776"/>
            <a:ext cx="8280000" cy="4464496"/>
          </a:xfrm>
        </p:spPr>
        <p:txBody>
          <a:bodyPr>
            <a:normAutofit fontScale="92500"/>
          </a:bodyPr>
          <a:lstStyle/>
          <a:p>
            <a:pPr marL="342900" indent="-342900" algn="l">
              <a:buFont typeface="Arial" pitchFamily="34" charset="0"/>
              <a:buChar char="•"/>
            </a:pPr>
            <a:r>
              <a:rPr lang="cs-CZ" sz="2400" b="1" dirty="0" smtClean="0">
                <a:solidFill>
                  <a:schemeClr val="tx1"/>
                </a:solidFill>
              </a:rPr>
              <a:t>Jak jsou vnímáni pojišťovnami?</a:t>
            </a:r>
          </a:p>
          <a:p>
            <a:pPr algn="l"/>
            <a:r>
              <a:rPr lang="cs-CZ" sz="2400" dirty="0">
                <a:solidFill>
                  <a:schemeClr val="tx1"/>
                </a:solidFill>
              </a:rPr>
              <a:t>	</a:t>
            </a:r>
            <a:r>
              <a:rPr lang="cs-CZ" sz="2400" dirty="0" smtClean="0">
                <a:solidFill>
                  <a:schemeClr val="tx1"/>
                </a:solidFill>
              </a:rPr>
              <a:t>- nesmyslně utrácejí jejich peníze</a:t>
            </a:r>
          </a:p>
          <a:p>
            <a:pPr algn="l"/>
            <a:r>
              <a:rPr lang="cs-CZ" sz="2400" dirty="0" smtClean="0">
                <a:solidFill>
                  <a:schemeClr val="tx1"/>
                </a:solidFill>
              </a:rPr>
              <a:t>	- někdy mají zbytečně přehnanou nedůvěru k poskytovatelům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cs-CZ" sz="2400" b="1" dirty="0" smtClean="0">
                <a:solidFill>
                  <a:schemeClr val="tx1"/>
                </a:solidFill>
              </a:rPr>
              <a:t>Jak by měli působit?</a:t>
            </a:r>
          </a:p>
          <a:p>
            <a:pPr algn="l"/>
            <a:r>
              <a:rPr lang="cs-CZ" sz="2400" dirty="0">
                <a:solidFill>
                  <a:schemeClr val="tx1"/>
                </a:solidFill>
              </a:rPr>
              <a:t>	</a:t>
            </a:r>
            <a:r>
              <a:rPr lang="cs-CZ" sz="2400" dirty="0" smtClean="0">
                <a:solidFill>
                  <a:schemeClr val="tx1"/>
                </a:solidFill>
              </a:rPr>
              <a:t>- měly by poskytovat kvalitní a bezpečnou péči pro své pacienty</a:t>
            </a:r>
          </a:p>
          <a:p>
            <a:pPr algn="l"/>
            <a:r>
              <a:rPr lang="cs-CZ" sz="2400" dirty="0">
                <a:solidFill>
                  <a:schemeClr val="tx1"/>
                </a:solidFill>
              </a:rPr>
              <a:t>	</a:t>
            </a:r>
            <a:r>
              <a:rPr lang="cs-CZ" sz="2400" dirty="0" smtClean="0">
                <a:solidFill>
                  <a:schemeClr val="tx1"/>
                </a:solidFill>
              </a:rPr>
              <a:t>- měly by nabízet ZP své produkty v co nejvyšší kvalitě – 	  	   akreditace</a:t>
            </a:r>
          </a:p>
          <a:p>
            <a:pPr algn="l"/>
            <a:r>
              <a:rPr lang="cs-CZ" sz="2400" dirty="0">
                <a:solidFill>
                  <a:schemeClr val="tx1"/>
                </a:solidFill>
              </a:rPr>
              <a:t>	</a:t>
            </a:r>
            <a:r>
              <a:rPr lang="cs-CZ" sz="2400" dirty="0" smtClean="0">
                <a:solidFill>
                  <a:schemeClr val="tx1"/>
                </a:solidFill>
              </a:rPr>
              <a:t>- měly by si konkurovat mezi sebou z svými službami pacientům</a:t>
            </a:r>
          </a:p>
          <a:p>
            <a:pPr algn="l"/>
            <a:r>
              <a:rPr lang="cs-CZ" sz="2400" dirty="0">
                <a:solidFill>
                  <a:schemeClr val="tx1"/>
                </a:solidFill>
              </a:rPr>
              <a:t>	</a:t>
            </a:r>
            <a:r>
              <a:rPr lang="cs-CZ" sz="2400" dirty="0" smtClean="0">
                <a:solidFill>
                  <a:schemeClr val="tx1"/>
                </a:solidFill>
              </a:rPr>
              <a:t>- měli by uznat, že pokud chtějí větší jednotkovou cenu za péči, 	  musí některé neefektivní nemocnice transformovat na 	  	  následnou péči</a:t>
            </a:r>
          </a:p>
          <a:p>
            <a:pPr marL="342900" indent="-342900" algn="l">
              <a:buFont typeface="Arial" pitchFamily="34" charset="0"/>
              <a:buChar char="•"/>
            </a:pPr>
            <a:endParaRPr lang="cs-CZ" sz="21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endParaRPr lang="cs-CZ" sz="2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293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23528" y="188641"/>
            <a:ext cx="8424936" cy="1152127"/>
          </a:xfrm>
        </p:spPr>
        <p:txBody>
          <a:bodyPr>
            <a:normAutofit fontScale="90000"/>
          </a:bodyPr>
          <a:lstStyle/>
          <a:p>
            <a:r>
              <a:rPr lang="cs-CZ" b="1" dirty="0" smtClean="0">
                <a:solidFill>
                  <a:srgbClr val="3DB7E4"/>
                </a:solidFill>
              </a:rPr>
              <a:t>Co si musíme přiznat</a:t>
            </a:r>
            <a:r>
              <a:rPr lang="cs-CZ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cs-CZ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cs-CZ" sz="4000" dirty="0">
              <a:solidFill>
                <a:srgbClr val="3DB7E4"/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395536" y="1412776"/>
            <a:ext cx="8280000" cy="4464496"/>
          </a:xfrm>
        </p:spPr>
        <p:txBody>
          <a:bodyPr>
            <a:noAutofit/>
          </a:bodyPr>
          <a:lstStyle/>
          <a:p>
            <a:pPr marL="342900" indent="-342900" algn="l">
              <a:buFont typeface="Arial" pitchFamily="34" charset="0"/>
              <a:buChar char="•"/>
            </a:pPr>
            <a:r>
              <a:rPr lang="cs-CZ" sz="2400" dirty="0" smtClean="0">
                <a:solidFill>
                  <a:schemeClr val="tx1"/>
                </a:solidFill>
              </a:rPr>
              <a:t>Opravdu máme velmi kvalitní zdravotnictví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cs-CZ" sz="2400" dirty="0" smtClean="0">
                <a:solidFill>
                  <a:schemeClr val="tx1"/>
                </a:solidFill>
              </a:rPr>
              <a:t>Je však stále neefektivní</a:t>
            </a:r>
            <a:endParaRPr lang="cs-CZ" sz="24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cs-CZ" sz="2400" dirty="0" smtClean="0">
                <a:solidFill>
                  <a:schemeClr val="tx1"/>
                </a:solidFill>
              </a:rPr>
              <a:t>Má ještě rezervy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cs-CZ" sz="2400" dirty="0" smtClean="0">
                <a:solidFill>
                  <a:schemeClr val="tx1"/>
                </a:solidFill>
              </a:rPr>
              <a:t>Všichni tři hráči občas </a:t>
            </a:r>
            <a:r>
              <a:rPr lang="cs-CZ" sz="2400" smtClean="0">
                <a:solidFill>
                  <a:schemeClr val="tx1"/>
                </a:solidFill>
              </a:rPr>
              <a:t>nehrají čistě</a:t>
            </a:r>
            <a:endParaRPr lang="cs-CZ" sz="24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cs-CZ" sz="2400" dirty="0" smtClean="0">
                <a:solidFill>
                  <a:schemeClr val="tx1"/>
                </a:solidFill>
              </a:rPr>
              <a:t>Vztahy mezi nimi však nejsou tak špatné jak zvenku a na první pohled vypadají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cs-CZ" sz="2400" dirty="0" smtClean="0">
                <a:solidFill>
                  <a:schemeClr val="tx1"/>
                </a:solidFill>
              </a:rPr>
              <a:t>Zdravotní pojišťovny a poskytovatelé se potřebují navzájem, ani jeden nemůže bez druhého působit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cs-CZ" sz="2400" dirty="0" smtClean="0">
                <a:solidFill>
                  <a:schemeClr val="tx1"/>
                </a:solidFill>
              </a:rPr>
              <a:t>Musíme nastolit partnerský a vzájemně důvěryhodný vztah</a:t>
            </a:r>
            <a:endParaRPr lang="cs-CZ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7055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GEL_tisk_sablona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AGEL_tisk_sablona</Template>
  <TotalTime>783</TotalTime>
  <Words>92</Words>
  <Application>Microsoft Macintosh PowerPoint</Application>
  <PresentationFormat>Předvádění na obrazovce (4:3)</PresentationFormat>
  <Paragraphs>55</Paragraphs>
  <Slides>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7" baseType="lpstr">
      <vt:lpstr>AGEL_tisk_sablona</vt:lpstr>
      <vt:lpstr> Vztahy mezi nemocnicemi a zdravotními pojišťovnami</vt:lpstr>
      <vt:lpstr>Jaká je úloha jednotlivých hráčů ve zdravotním systému ČR</vt:lpstr>
      <vt:lpstr>Ministerstvo zdravotnictví</vt:lpstr>
      <vt:lpstr> Zdravotní pojišťovny </vt:lpstr>
      <vt:lpstr>Poskytovatelé </vt:lpstr>
      <vt:lpstr>Co si musíme přiznat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 prezentace může být na dva řádky (písmo Calibri, vel. 40, tučné)</dc:title>
  <dc:creator>Ideal</dc:creator>
  <cp:lastModifiedBy>Jája a Pája</cp:lastModifiedBy>
  <cp:revision>69</cp:revision>
  <dcterms:created xsi:type="dcterms:W3CDTF">2012-04-06T15:05:26Z</dcterms:created>
  <dcterms:modified xsi:type="dcterms:W3CDTF">2012-11-27T08:40:07Z</dcterms:modified>
</cp:coreProperties>
</file>