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s/slide19.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23"/>
  </p:notesMasterIdLst>
  <p:sldIdLst>
    <p:sldId id="256" r:id="rId2"/>
    <p:sldId id="520" r:id="rId3"/>
    <p:sldId id="531" r:id="rId4"/>
    <p:sldId id="522" r:id="rId5"/>
    <p:sldId id="476" r:id="rId6"/>
    <p:sldId id="477" r:id="rId7"/>
    <p:sldId id="478" r:id="rId8"/>
    <p:sldId id="479" r:id="rId9"/>
    <p:sldId id="523" r:id="rId10"/>
    <p:sldId id="524" r:id="rId11"/>
    <p:sldId id="525" r:id="rId12"/>
    <p:sldId id="526" r:id="rId13"/>
    <p:sldId id="528" r:id="rId14"/>
    <p:sldId id="529" r:id="rId15"/>
    <p:sldId id="530" r:id="rId16"/>
    <p:sldId id="493" r:id="rId17"/>
    <p:sldId id="527" r:id="rId18"/>
    <p:sldId id="532" r:id="rId19"/>
    <p:sldId id="535" r:id="rId20"/>
    <p:sldId id="534" r:id="rId21"/>
    <p:sldId id="519" r:id="rId22"/>
  </p:sldIdLst>
  <p:sldSz cx="9144000" cy="6858000" type="screen4x3"/>
  <p:notesSz cx="6858000" cy="9144000"/>
  <p:defaultTextStyle>
    <a:defPPr>
      <a:defRPr lang="cs-CZ"/>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437" autoAdjust="0"/>
    <p:restoredTop sz="94660"/>
  </p:normalViewPr>
  <p:slideViewPr>
    <p:cSldViewPr>
      <p:cViewPr varScale="1">
        <p:scale>
          <a:sx n="45" d="100"/>
          <a:sy n="45" d="100"/>
        </p:scale>
        <p:origin x="-672"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ableStyles" Target="tableStyle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Zástupný symbol pro záhlaví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cs-CZ"/>
          </a:p>
        </p:txBody>
      </p:sp>
      <p:sp>
        <p:nvSpPr>
          <p:cNvPr id="3" name="Zástupný symbol pro datum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0297F05-DA2C-4A80-8E0A-42BA70384C94}" type="datetimeFigureOut">
              <a:rPr lang="cs-CZ" smtClean="0"/>
              <a:pPr/>
              <a:t>27.11.2012</a:t>
            </a:fld>
            <a:endParaRPr lang="cs-CZ"/>
          </a:p>
        </p:txBody>
      </p:sp>
      <p:sp>
        <p:nvSpPr>
          <p:cNvPr id="4" name="Zástupný symbol pro obrázek snímku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cs-CZ"/>
          </a:p>
        </p:txBody>
      </p:sp>
      <p:sp>
        <p:nvSpPr>
          <p:cNvPr id="5" name="Zástupný symbol pro poznámky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cs-CZ"/>
          </a:p>
        </p:txBody>
      </p:sp>
      <p:sp>
        <p:nvSpPr>
          <p:cNvPr id="6" name="Zástupný symbol pro zápatí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cs-CZ"/>
          </a:p>
        </p:txBody>
      </p:sp>
      <p:sp>
        <p:nvSpPr>
          <p:cNvPr id="7" name="Zástupný symbol pro číslo snímku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4E1D6A96-682D-4880-BD07-0E7C98CD9CA0}" type="slidenum">
              <a:rPr lang="cs-CZ" smtClean="0"/>
              <a:pPr/>
              <a:t>‹#›</a:t>
            </a:fld>
            <a:endParaRPr lang="cs-CZ"/>
          </a:p>
        </p:txBody>
      </p:sp>
    </p:spTree>
    <p:extLst>
      <p:ext uri="{BB962C8B-B14F-4D97-AF65-F5344CB8AC3E}">
        <p14:creationId xmlns="" xmlns:p14="http://schemas.microsoft.com/office/powerpoint/2010/main" val="89338439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Úvodní snímek">
    <p:spTree>
      <p:nvGrpSpPr>
        <p:cNvPr id="1" name=""/>
        <p:cNvGrpSpPr/>
        <p:nvPr/>
      </p:nvGrpSpPr>
      <p:grpSpPr>
        <a:xfrm>
          <a:off x="0" y="0"/>
          <a:ext cx="0" cy="0"/>
          <a:chOff x="0" y="0"/>
          <a:chExt cx="0" cy="0"/>
        </a:xfrm>
      </p:grpSpPr>
      <p:grpSp>
        <p:nvGrpSpPr>
          <p:cNvPr id="43" name="Group 42"/>
          <p:cNvGrpSpPr/>
          <p:nvPr/>
        </p:nvGrpSpPr>
        <p:grpSpPr>
          <a:xfrm>
            <a:off x="-382404" y="0"/>
            <a:ext cx="9932332" cy="6858000"/>
            <a:chOff x="-382404" y="0"/>
            <a:chExt cx="9932332" cy="6858000"/>
          </a:xfrm>
        </p:grpSpPr>
        <p:grpSp>
          <p:nvGrpSpPr>
            <p:cNvPr id="44" name="Group 44"/>
            <p:cNvGrpSpPr/>
            <p:nvPr/>
          </p:nvGrpSpPr>
          <p:grpSpPr>
            <a:xfrm>
              <a:off x="0" y="0"/>
              <a:ext cx="9144000" cy="6858000"/>
              <a:chOff x="0" y="0"/>
              <a:chExt cx="9144000" cy="6858000"/>
            </a:xfrm>
          </p:grpSpPr>
          <p:grpSp>
            <p:nvGrpSpPr>
              <p:cNvPr id="70" name="Group 4"/>
              <p:cNvGrpSpPr/>
              <p:nvPr/>
            </p:nvGrpSpPr>
            <p:grpSpPr>
              <a:xfrm>
                <a:off x="0" y="0"/>
                <a:ext cx="2514600" cy="6858000"/>
                <a:chOff x="0" y="0"/>
                <a:chExt cx="2514600" cy="6858000"/>
              </a:xfrm>
            </p:grpSpPr>
            <p:sp>
              <p:nvSpPr>
                <p:cNvPr id="115" name="Rectangle 11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6"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7"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1" name="Group 5"/>
              <p:cNvGrpSpPr/>
              <p:nvPr/>
            </p:nvGrpSpPr>
            <p:grpSpPr>
              <a:xfrm>
                <a:off x="422910" y="0"/>
                <a:ext cx="2514600" cy="6858000"/>
                <a:chOff x="0" y="0"/>
                <a:chExt cx="2514600" cy="6858000"/>
              </a:xfrm>
            </p:grpSpPr>
            <p:sp>
              <p:nvSpPr>
                <p:cNvPr id="85" name="Rectangle 84"/>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11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5" name="Freeform 44"/>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Freeform 51"/>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3" name="Hexagon 52"/>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Freeform 57"/>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Freeform 67"/>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Freeform 68"/>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4649096" y="-21511"/>
            <a:ext cx="3505200" cy="2312889"/>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ctrTitle"/>
          </p:nvPr>
        </p:nvSpPr>
        <p:spPr>
          <a:xfrm>
            <a:off x="4733365" y="2708476"/>
            <a:ext cx="3313355" cy="1702160"/>
          </a:xfrm>
        </p:spPr>
        <p:txBody>
          <a:bodyPr>
            <a:normAutofit/>
          </a:bodyPr>
          <a:lstStyle>
            <a:lvl1pPr>
              <a:defRPr sz="3600"/>
            </a:lvl1pPr>
          </a:lstStyle>
          <a:p>
            <a:r>
              <a:rPr lang="cs-CZ" smtClean="0"/>
              <a:t>Kliknutím lze upravit styl.</a:t>
            </a:r>
            <a:endParaRPr lang="en-US" dirty="0"/>
          </a:p>
        </p:txBody>
      </p:sp>
      <p:sp>
        <p:nvSpPr>
          <p:cNvPr id="3" name="Subtitle 2"/>
          <p:cNvSpPr>
            <a:spLocks noGrp="1"/>
          </p:cNvSpPr>
          <p:nvPr>
            <p:ph type="subTitle" idx="1"/>
          </p:nvPr>
        </p:nvSpPr>
        <p:spPr>
          <a:xfrm>
            <a:off x="4733365" y="4421080"/>
            <a:ext cx="3309803" cy="1260629"/>
          </a:xfrm>
        </p:spPr>
        <p:txBody>
          <a:bodyPr>
            <a:normAutofit/>
          </a:bodyPr>
          <a:lstStyle>
            <a:lvl1pPr marL="0" indent="0" algn="l">
              <a:buNone/>
              <a:defRPr sz="1800">
                <a:solidFill>
                  <a:srgbClr val="42424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cs-CZ" smtClean="0"/>
              <a:t>Kliknutím lze upravit styl předlohy.</a:t>
            </a:r>
            <a:endParaRPr lang="en-US" dirty="0"/>
          </a:p>
        </p:txBody>
      </p:sp>
      <p:sp>
        <p:nvSpPr>
          <p:cNvPr id="4" name="Date Placeholder 3"/>
          <p:cNvSpPr>
            <a:spLocks noGrp="1"/>
          </p:cNvSpPr>
          <p:nvPr>
            <p:ph type="dt" sz="half" idx="10"/>
          </p:nvPr>
        </p:nvSpPr>
        <p:spPr>
          <a:xfrm>
            <a:off x="4738744" y="1516828"/>
            <a:ext cx="2133600" cy="750981"/>
          </a:xfrm>
        </p:spPr>
        <p:txBody>
          <a:bodyPr anchor="b"/>
          <a:lstStyle>
            <a:lvl1pPr algn="l">
              <a:defRPr sz="2400"/>
            </a:lvl1pPr>
          </a:lstStyle>
          <a:p>
            <a:fld id="{F29E44A5-079C-43A2-AAE4-A34416C00B82}" type="datetimeFigureOut">
              <a:rPr lang="cs-CZ" smtClean="0"/>
              <a:pPr/>
              <a:t>27.11.2012</a:t>
            </a:fld>
            <a:endParaRPr lang="cs-CZ"/>
          </a:p>
        </p:txBody>
      </p:sp>
      <p:sp>
        <p:nvSpPr>
          <p:cNvPr id="50" name="Rectangle 49"/>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Footer Placeholder 4"/>
          <p:cNvSpPr>
            <a:spLocks noGrp="1"/>
          </p:cNvSpPr>
          <p:nvPr>
            <p:ph type="ftr" sz="quarter" idx="11"/>
          </p:nvPr>
        </p:nvSpPr>
        <p:spPr>
          <a:xfrm>
            <a:off x="5303520" y="5719966"/>
            <a:ext cx="2831592" cy="365125"/>
          </a:xfrm>
        </p:spPr>
        <p:txBody>
          <a:bodyPr>
            <a:normAutofit/>
          </a:bodyPr>
          <a:lstStyle>
            <a:lvl1pPr>
              <a:defRPr>
                <a:solidFill>
                  <a:schemeClr val="accent1"/>
                </a:solidFill>
              </a:defRPr>
            </a:lvl1pPr>
          </a:lstStyle>
          <a:p>
            <a:endParaRPr lang="cs-CZ"/>
          </a:p>
        </p:txBody>
      </p:sp>
      <p:sp>
        <p:nvSpPr>
          <p:cNvPr id="6" name="Slide Number Placeholder 5"/>
          <p:cNvSpPr>
            <a:spLocks noGrp="1"/>
          </p:cNvSpPr>
          <p:nvPr>
            <p:ph type="sldNum" sz="quarter" idx="12"/>
          </p:nvPr>
        </p:nvSpPr>
        <p:spPr>
          <a:xfrm>
            <a:off x="4649096" y="5719966"/>
            <a:ext cx="643666" cy="365125"/>
          </a:xfrm>
        </p:spPr>
        <p:txBody>
          <a:bodyPr/>
          <a:lstStyle>
            <a:lvl1pPr>
              <a:defRPr>
                <a:solidFill>
                  <a:schemeClr val="accent1"/>
                </a:solidFill>
              </a:defRPr>
            </a:lvl1pPr>
          </a:lstStyle>
          <a:p>
            <a:fld id="{0715D67D-A1C5-47A3-8424-BB76B4DC0FFD}" type="slidenum">
              <a:rPr lang="cs-CZ" smtClean="0"/>
              <a:pPr/>
              <a:t>‹#›</a:t>
            </a:fld>
            <a:endParaRPr lang="cs-CZ"/>
          </a:p>
        </p:txBody>
      </p:sp>
      <p:sp>
        <p:nvSpPr>
          <p:cNvPr id="89" name="Rectangle 88"/>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smtClean="0"/>
              <a:t>Kliknutím lze upravit styl.</a:t>
            </a:r>
            <a:endParaRPr lang="en-US"/>
          </a:p>
        </p:txBody>
      </p:sp>
      <p:sp>
        <p:nvSpPr>
          <p:cNvPr id="3" name="Vertical Text Placeholder 2"/>
          <p:cNvSpPr>
            <a:spLocks noGrp="1"/>
          </p:cNvSpPr>
          <p:nvPr>
            <p:ph type="body" orient="vert" idx="1"/>
          </p:nvPr>
        </p:nvSpPr>
        <p:spPr/>
        <p:txBody>
          <a:bodyPr vert="eaVert"/>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a:p>
        </p:txBody>
      </p:sp>
      <p:sp>
        <p:nvSpPr>
          <p:cNvPr id="4" name="Date Placeholder 3"/>
          <p:cNvSpPr>
            <a:spLocks noGrp="1"/>
          </p:cNvSpPr>
          <p:nvPr>
            <p:ph type="dt" sz="half" idx="10"/>
          </p:nvPr>
        </p:nvSpPr>
        <p:spPr/>
        <p:txBody>
          <a:bodyPr/>
          <a:lstStyle/>
          <a:p>
            <a:fld id="{F29E44A5-079C-43A2-AAE4-A34416C00B82}" type="datetimeFigureOut">
              <a:rPr lang="cs-CZ" smtClean="0"/>
              <a:pPr/>
              <a:t>27.11.2012</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0715D67D-A1C5-47A3-8424-BB76B4DC0FFD}" type="slidenum">
              <a:rPr lang="cs-CZ" smtClean="0"/>
              <a:pPr/>
              <a:t>‹#›</a:t>
            </a:fld>
            <a:endParaRPr lang="cs-CZ"/>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1030147"/>
            <a:ext cx="1484453" cy="4780344"/>
          </a:xfrm>
        </p:spPr>
        <p:txBody>
          <a:bodyPr vert="eaVert" anchor="ctr"/>
          <a:lstStyle/>
          <a:p>
            <a:r>
              <a:rPr lang="cs-CZ" smtClean="0"/>
              <a:t>Kliknutím lze upravit styl.</a:t>
            </a:r>
            <a:endParaRPr lang="en-US"/>
          </a:p>
        </p:txBody>
      </p:sp>
      <p:sp>
        <p:nvSpPr>
          <p:cNvPr id="3" name="Vertical Text Placeholder 2"/>
          <p:cNvSpPr>
            <a:spLocks noGrp="1"/>
          </p:cNvSpPr>
          <p:nvPr>
            <p:ph type="body" orient="vert" idx="1"/>
          </p:nvPr>
        </p:nvSpPr>
        <p:spPr>
          <a:xfrm>
            <a:off x="1053296" y="1030147"/>
            <a:ext cx="5423704" cy="4780344"/>
          </a:xfrm>
        </p:spPr>
        <p:txBody>
          <a:bodyPr vert="eaVert"/>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a:p>
        </p:txBody>
      </p:sp>
      <p:sp>
        <p:nvSpPr>
          <p:cNvPr id="4" name="Date Placeholder 3"/>
          <p:cNvSpPr>
            <a:spLocks noGrp="1"/>
          </p:cNvSpPr>
          <p:nvPr>
            <p:ph type="dt" sz="half" idx="10"/>
          </p:nvPr>
        </p:nvSpPr>
        <p:spPr/>
        <p:txBody>
          <a:bodyPr/>
          <a:lstStyle/>
          <a:p>
            <a:fld id="{F29E44A5-079C-43A2-AAE4-A34416C00B82}" type="datetimeFigureOut">
              <a:rPr lang="cs-CZ" smtClean="0"/>
              <a:pPr/>
              <a:t>27.11.2012</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0715D67D-A1C5-47A3-8424-BB76B4DC0FFD}" type="slidenum">
              <a:rPr lang="cs-CZ" smtClean="0"/>
              <a:pPr/>
              <a:t>‹#›</a:t>
            </a:fld>
            <a:endParaRPr lang="cs-CZ"/>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Nadpis a obsah">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smtClean="0"/>
              <a:t>Kliknutím lze upravit styl.</a:t>
            </a:r>
            <a:endParaRPr lang="en-US"/>
          </a:p>
        </p:txBody>
      </p:sp>
      <p:sp>
        <p:nvSpPr>
          <p:cNvPr id="3" name="Content Placeholder 2"/>
          <p:cNvSpPr>
            <a:spLocks noGrp="1"/>
          </p:cNvSpPr>
          <p:nvPr>
            <p:ph idx="1"/>
          </p:nvPr>
        </p:nvSpPr>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dirty="0"/>
          </a:p>
        </p:txBody>
      </p:sp>
      <p:sp>
        <p:nvSpPr>
          <p:cNvPr id="4" name="Date Placeholder 3"/>
          <p:cNvSpPr>
            <a:spLocks noGrp="1"/>
          </p:cNvSpPr>
          <p:nvPr>
            <p:ph type="dt" sz="half" idx="10"/>
          </p:nvPr>
        </p:nvSpPr>
        <p:spPr/>
        <p:txBody>
          <a:bodyPr/>
          <a:lstStyle/>
          <a:p>
            <a:fld id="{F29E44A5-079C-43A2-AAE4-A34416C00B82}" type="datetimeFigureOut">
              <a:rPr lang="cs-CZ" smtClean="0"/>
              <a:pPr/>
              <a:t>27.11.2012</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0715D67D-A1C5-47A3-8424-BB76B4DC0FFD}" type="slidenum">
              <a:rPr lang="cs-CZ" smtClean="0"/>
              <a:pPr/>
              <a:t>‹#›</a:t>
            </a:fld>
            <a:endParaRPr lang="cs-CZ"/>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části">
    <p:spTree>
      <p:nvGrpSpPr>
        <p:cNvPr id="1" name=""/>
        <p:cNvGrpSpPr/>
        <p:nvPr/>
      </p:nvGrpSpPr>
      <p:grpSpPr>
        <a:xfrm>
          <a:off x="0" y="0"/>
          <a:ext cx="0" cy="0"/>
          <a:chOff x="0" y="0"/>
          <a:chExt cx="0" cy="0"/>
        </a:xfrm>
      </p:grpSpPr>
      <p:sp>
        <p:nvSpPr>
          <p:cNvPr id="2" name="Title 1"/>
          <p:cNvSpPr>
            <a:spLocks noGrp="1"/>
          </p:cNvSpPr>
          <p:nvPr>
            <p:ph type="title"/>
          </p:nvPr>
        </p:nvSpPr>
        <p:spPr>
          <a:xfrm>
            <a:off x="1258645" y="2900829"/>
            <a:ext cx="6637468" cy="1362075"/>
          </a:xfrm>
        </p:spPr>
        <p:txBody>
          <a:bodyPr anchor="b"/>
          <a:lstStyle>
            <a:lvl1pPr algn="l">
              <a:defRPr sz="4000" b="0" cap="none" baseline="0"/>
            </a:lvl1pPr>
          </a:lstStyle>
          <a:p>
            <a:r>
              <a:rPr lang="cs-CZ" smtClean="0"/>
              <a:t>Kliknutím lze upravit styl.</a:t>
            </a:r>
            <a:endParaRPr lang="en-US" dirty="0"/>
          </a:p>
        </p:txBody>
      </p:sp>
      <p:sp>
        <p:nvSpPr>
          <p:cNvPr id="3" name="Text Placeholder 2"/>
          <p:cNvSpPr>
            <a:spLocks noGrp="1"/>
          </p:cNvSpPr>
          <p:nvPr>
            <p:ph type="body" idx="1"/>
          </p:nvPr>
        </p:nvSpPr>
        <p:spPr>
          <a:xfrm>
            <a:off x="1258645" y="4267200"/>
            <a:ext cx="6637467" cy="1520413"/>
          </a:xfrm>
        </p:spPr>
        <p:txBody>
          <a:bodyPr anchor="t"/>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cs-CZ" smtClean="0"/>
              <a:t>Kliknutím lze upravit styly předlohy textu.</a:t>
            </a:r>
          </a:p>
        </p:txBody>
      </p:sp>
      <p:sp>
        <p:nvSpPr>
          <p:cNvPr id="4" name="Date Placeholder 3"/>
          <p:cNvSpPr>
            <a:spLocks noGrp="1"/>
          </p:cNvSpPr>
          <p:nvPr>
            <p:ph type="dt" sz="half" idx="10"/>
          </p:nvPr>
        </p:nvSpPr>
        <p:spPr/>
        <p:txBody>
          <a:bodyPr/>
          <a:lstStyle/>
          <a:p>
            <a:fld id="{F29E44A5-079C-43A2-AAE4-A34416C00B82}" type="datetimeFigureOut">
              <a:rPr lang="cs-CZ" smtClean="0"/>
              <a:pPr/>
              <a:t>27.11.2012</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0715D67D-A1C5-47A3-8424-BB76B4DC0FFD}" type="slidenum">
              <a:rPr lang="cs-CZ" smtClean="0"/>
              <a:pPr/>
              <a:t>‹#›</a:t>
            </a:fld>
            <a:endParaRPr lang="cs-CZ"/>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smtClean="0"/>
              <a:t>Kliknutím lze upravit styl.</a:t>
            </a:r>
            <a:endParaRPr lang="en-US"/>
          </a:p>
        </p:txBody>
      </p:sp>
      <p:sp>
        <p:nvSpPr>
          <p:cNvPr id="5" name="Date Placeholder 4"/>
          <p:cNvSpPr>
            <a:spLocks noGrp="1"/>
          </p:cNvSpPr>
          <p:nvPr>
            <p:ph type="dt" sz="half" idx="10"/>
          </p:nvPr>
        </p:nvSpPr>
        <p:spPr/>
        <p:txBody>
          <a:bodyPr/>
          <a:lstStyle/>
          <a:p>
            <a:fld id="{F29E44A5-079C-43A2-AAE4-A34416C00B82}" type="datetimeFigureOut">
              <a:rPr lang="cs-CZ" smtClean="0"/>
              <a:pPr/>
              <a:t>27.11.2012</a:t>
            </a:fld>
            <a:endParaRPr lang="cs-CZ"/>
          </a:p>
        </p:txBody>
      </p:sp>
      <p:sp>
        <p:nvSpPr>
          <p:cNvPr id="6" name="Footer Placeholder 5"/>
          <p:cNvSpPr>
            <a:spLocks noGrp="1"/>
          </p:cNvSpPr>
          <p:nvPr>
            <p:ph type="ftr" sz="quarter" idx="11"/>
          </p:nvPr>
        </p:nvSpPr>
        <p:spPr/>
        <p:txBody>
          <a:bodyPr/>
          <a:lstStyle/>
          <a:p>
            <a:endParaRPr lang="cs-CZ"/>
          </a:p>
        </p:txBody>
      </p:sp>
      <p:sp>
        <p:nvSpPr>
          <p:cNvPr id="7" name="Slide Number Placeholder 6"/>
          <p:cNvSpPr>
            <a:spLocks noGrp="1"/>
          </p:cNvSpPr>
          <p:nvPr>
            <p:ph type="sldNum" sz="quarter" idx="12"/>
          </p:nvPr>
        </p:nvSpPr>
        <p:spPr/>
        <p:txBody>
          <a:bodyPr/>
          <a:lstStyle/>
          <a:p>
            <a:fld id="{0715D67D-A1C5-47A3-8424-BB76B4DC0FFD}" type="slidenum">
              <a:rPr lang="cs-CZ" smtClean="0"/>
              <a:pPr/>
              <a:t>‹#›</a:t>
            </a:fld>
            <a:endParaRPr lang="cs-CZ"/>
          </a:p>
        </p:txBody>
      </p:sp>
      <p:sp>
        <p:nvSpPr>
          <p:cNvPr id="9" name="Content Placeholder 8"/>
          <p:cNvSpPr>
            <a:spLocks noGrp="1"/>
          </p:cNvSpPr>
          <p:nvPr>
            <p:ph sz="quarter" idx="13"/>
          </p:nvPr>
        </p:nvSpPr>
        <p:spPr>
          <a:xfrm>
            <a:off x="1042416" y="2313432"/>
            <a:ext cx="3419856" cy="349300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dirty="0"/>
          </a:p>
        </p:txBody>
      </p:sp>
      <p:sp>
        <p:nvSpPr>
          <p:cNvPr id="11" name="Content Placeholder 10"/>
          <p:cNvSpPr>
            <a:spLocks noGrp="1"/>
          </p:cNvSpPr>
          <p:nvPr>
            <p:ph sz="quarter" idx="14"/>
          </p:nvPr>
        </p:nvSpPr>
        <p:spPr>
          <a:xfrm>
            <a:off x="4645152" y="2313431"/>
            <a:ext cx="3419856" cy="3493008"/>
          </a:xfrm>
        </p:spPr>
        <p:txBody>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cs-CZ" smtClean="0"/>
              <a:t>Kliknutím lze upravit styl.</a:t>
            </a:r>
            <a:endParaRPr lang="en-US"/>
          </a:p>
        </p:txBody>
      </p:sp>
      <p:sp>
        <p:nvSpPr>
          <p:cNvPr id="3" name="Text Placeholder 2"/>
          <p:cNvSpPr>
            <a:spLocks noGrp="1"/>
          </p:cNvSpPr>
          <p:nvPr>
            <p:ph type="body" idx="1"/>
          </p:nvPr>
        </p:nvSpPr>
        <p:spPr>
          <a:xfrm>
            <a:off x="1412111" y="2316009"/>
            <a:ext cx="3057148"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Kliknutím lze upravit styly předlohy textu.</a:t>
            </a:r>
          </a:p>
        </p:txBody>
      </p:sp>
      <p:sp>
        <p:nvSpPr>
          <p:cNvPr id="4" name="Content Placeholder 3"/>
          <p:cNvSpPr>
            <a:spLocks noGrp="1"/>
          </p:cNvSpPr>
          <p:nvPr>
            <p:ph sz="half" idx="2"/>
          </p:nvPr>
        </p:nvSpPr>
        <p:spPr>
          <a:xfrm>
            <a:off x="1041721"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dirty="0"/>
          </a:p>
        </p:txBody>
      </p:sp>
      <p:sp>
        <p:nvSpPr>
          <p:cNvPr id="5" name="Text Placeholder 4"/>
          <p:cNvSpPr>
            <a:spLocks noGrp="1"/>
          </p:cNvSpPr>
          <p:nvPr>
            <p:ph type="body" sz="quarter" idx="3"/>
          </p:nvPr>
        </p:nvSpPr>
        <p:spPr>
          <a:xfrm>
            <a:off x="5011837" y="2316010"/>
            <a:ext cx="3055717" cy="639762"/>
          </a:xfrm>
        </p:spPr>
        <p:txBody>
          <a:bodyPr anchor="b"/>
          <a:lstStyle>
            <a:lvl1pPr marL="0" indent="0">
              <a:buNone/>
              <a:defRPr sz="2400" b="1">
                <a:solidFill>
                  <a:schemeClr val="accent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smtClean="0"/>
              <a:t>Kliknutím lze upravit styly předlohy textu.</a:t>
            </a:r>
          </a:p>
        </p:txBody>
      </p:sp>
      <p:sp>
        <p:nvSpPr>
          <p:cNvPr id="6" name="Content Placeholder 5"/>
          <p:cNvSpPr>
            <a:spLocks noGrp="1"/>
          </p:cNvSpPr>
          <p:nvPr>
            <p:ph sz="quarter" idx="4"/>
          </p:nvPr>
        </p:nvSpPr>
        <p:spPr>
          <a:xfrm>
            <a:off x="4645152" y="2974694"/>
            <a:ext cx="3419856" cy="2835797"/>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dirty="0"/>
          </a:p>
        </p:txBody>
      </p:sp>
      <p:sp>
        <p:nvSpPr>
          <p:cNvPr id="7" name="Date Placeholder 6"/>
          <p:cNvSpPr>
            <a:spLocks noGrp="1"/>
          </p:cNvSpPr>
          <p:nvPr>
            <p:ph type="dt" sz="half" idx="10"/>
          </p:nvPr>
        </p:nvSpPr>
        <p:spPr/>
        <p:txBody>
          <a:bodyPr/>
          <a:lstStyle/>
          <a:p>
            <a:fld id="{F29E44A5-079C-43A2-AAE4-A34416C00B82}" type="datetimeFigureOut">
              <a:rPr lang="cs-CZ" smtClean="0"/>
              <a:pPr/>
              <a:t>27.11.2012</a:t>
            </a:fld>
            <a:endParaRPr lang="cs-CZ"/>
          </a:p>
        </p:txBody>
      </p:sp>
      <p:sp>
        <p:nvSpPr>
          <p:cNvPr id="8" name="Footer Placeholder 7"/>
          <p:cNvSpPr>
            <a:spLocks noGrp="1"/>
          </p:cNvSpPr>
          <p:nvPr>
            <p:ph type="ftr" sz="quarter" idx="11"/>
          </p:nvPr>
        </p:nvSpPr>
        <p:spPr/>
        <p:txBody>
          <a:bodyPr/>
          <a:lstStyle/>
          <a:p>
            <a:endParaRPr lang="cs-CZ"/>
          </a:p>
        </p:txBody>
      </p:sp>
      <p:sp>
        <p:nvSpPr>
          <p:cNvPr id="9" name="Slide Number Placeholder 8"/>
          <p:cNvSpPr>
            <a:spLocks noGrp="1"/>
          </p:cNvSpPr>
          <p:nvPr>
            <p:ph type="sldNum" sz="quarter" idx="12"/>
          </p:nvPr>
        </p:nvSpPr>
        <p:spPr/>
        <p:txBody>
          <a:bodyPr/>
          <a:lstStyle/>
          <a:p>
            <a:fld id="{0715D67D-A1C5-47A3-8424-BB76B4DC0FFD}" type="slidenum">
              <a:rPr lang="cs-CZ" smtClean="0"/>
              <a:pPr/>
              <a:t>‹#›</a:t>
            </a:fld>
            <a:endParaRPr lang="cs-CZ"/>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Pouze nadpi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smtClean="0"/>
              <a:t>Kliknutím lze upravit styl.</a:t>
            </a:r>
            <a:endParaRPr lang="en-US"/>
          </a:p>
        </p:txBody>
      </p:sp>
      <p:sp>
        <p:nvSpPr>
          <p:cNvPr id="3" name="Date Placeholder 2"/>
          <p:cNvSpPr>
            <a:spLocks noGrp="1"/>
          </p:cNvSpPr>
          <p:nvPr>
            <p:ph type="dt" sz="half" idx="10"/>
          </p:nvPr>
        </p:nvSpPr>
        <p:spPr/>
        <p:txBody>
          <a:bodyPr/>
          <a:lstStyle/>
          <a:p>
            <a:fld id="{F29E44A5-079C-43A2-AAE4-A34416C00B82}" type="datetimeFigureOut">
              <a:rPr lang="cs-CZ" smtClean="0"/>
              <a:pPr/>
              <a:t>27.11.2012</a:t>
            </a:fld>
            <a:endParaRPr lang="cs-CZ"/>
          </a:p>
        </p:txBody>
      </p:sp>
      <p:sp>
        <p:nvSpPr>
          <p:cNvPr id="4" name="Footer Placeholder 3"/>
          <p:cNvSpPr>
            <a:spLocks noGrp="1"/>
          </p:cNvSpPr>
          <p:nvPr>
            <p:ph type="ftr" sz="quarter" idx="11"/>
          </p:nvPr>
        </p:nvSpPr>
        <p:spPr/>
        <p:txBody>
          <a:bodyPr/>
          <a:lstStyle/>
          <a:p>
            <a:endParaRPr lang="cs-CZ"/>
          </a:p>
        </p:txBody>
      </p:sp>
      <p:sp>
        <p:nvSpPr>
          <p:cNvPr id="5" name="Slide Number Placeholder 4"/>
          <p:cNvSpPr>
            <a:spLocks noGrp="1"/>
          </p:cNvSpPr>
          <p:nvPr>
            <p:ph type="sldNum" sz="quarter" idx="12"/>
          </p:nvPr>
        </p:nvSpPr>
        <p:spPr/>
        <p:txBody>
          <a:bodyPr/>
          <a:lstStyle/>
          <a:p>
            <a:fld id="{0715D67D-A1C5-47A3-8424-BB76B4DC0FFD}" type="slidenum">
              <a:rPr lang="cs-CZ" smtClean="0"/>
              <a:pPr/>
              <a:t>‹#›</a:t>
            </a:fld>
            <a:endParaRPr lang="cs-CZ"/>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29E44A5-079C-43A2-AAE4-A34416C00B82}" type="datetimeFigureOut">
              <a:rPr lang="cs-CZ" smtClean="0"/>
              <a:pPr/>
              <a:t>27.11.2012</a:t>
            </a:fld>
            <a:endParaRPr lang="cs-CZ"/>
          </a:p>
        </p:txBody>
      </p:sp>
      <p:sp>
        <p:nvSpPr>
          <p:cNvPr id="3" name="Footer Placeholder 2"/>
          <p:cNvSpPr>
            <a:spLocks noGrp="1"/>
          </p:cNvSpPr>
          <p:nvPr>
            <p:ph type="ftr" sz="quarter" idx="11"/>
          </p:nvPr>
        </p:nvSpPr>
        <p:spPr/>
        <p:txBody>
          <a:bodyPr/>
          <a:lstStyle/>
          <a:p>
            <a:endParaRPr lang="cs-CZ"/>
          </a:p>
        </p:txBody>
      </p:sp>
      <p:sp>
        <p:nvSpPr>
          <p:cNvPr id="4" name="Slide Number Placeholder 3"/>
          <p:cNvSpPr>
            <a:spLocks noGrp="1"/>
          </p:cNvSpPr>
          <p:nvPr>
            <p:ph type="sldNum" sz="quarter" idx="12"/>
          </p:nvPr>
        </p:nvSpPr>
        <p:spPr/>
        <p:txBody>
          <a:bodyPr/>
          <a:lstStyle/>
          <a:p>
            <a:fld id="{0715D67D-A1C5-47A3-8424-BB76B4DC0FFD}" type="slidenum">
              <a:rPr lang="cs-CZ" smtClean="0"/>
              <a:pPr/>
              <a:t>‹#›</a:t>
            </a:fld>
            <a:endParaRPr lang="cs-CZ"/>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Obsah s titulkem">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2" name="Group 4"/>
              <p:cNvGrpSpPr/>
              <p:nvPr/>
            </p:nvGrpSpPr>
            <p:grpSpPr>
              <a:xfrm>
                <a:off x="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3" name="Group 5"/>
              <p:cNvGrpSpPr/>
              <p:nvPr/>
            </p:nvGrpSpPr>
            <p:grpSpPr>
              <a:xfrm>
                <a:off x="42291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4" name="Group 9"/>
              <p:cNvGrpSpPr/>
              <p:nvPr/>
            </p:nvGrpSpPr>
            <p:grpSpPr>
              <a:xfrm rot="10800000">
                <a:off x="6629400" y="0"/>
                <a:ext cx="2514600" cy="6858000"/>
                <a:chOff x="0" y="0"/>
                <a:chExt cx="2514600" cy="6858000"/>
              </a:xfrm>
            </p:grpSpPr>
            <p:sp>
              <p:nvSpPr>
                <p:cNvPr id="78" name="Rectangle 77"/>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5" name="Rectangle 74"/>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7" name="Freeform 46"/>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Freeform 50"/>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2" name="Hexagon 51"/>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Hexagon 54"/>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Freeform 58"/>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Hexagon 62"/>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Freeform 69"/>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Freeform 70"/>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Rectangle 45"/>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Date Placeholder 4"/>
          <p:cNvSpPr>
            <a:spLocks noGrp="1"/>
          </p:cNvSpPr>
          <p:nvPr>
            <p:ph type="dt" sz="half" idx="10"/>
          </p:nvPr>
        </p:nvSpPr>
        <p:spPr/>
        <p:txBody>
          <a:bodyPr/>
          <a:lstStyle/>
          <a:p>
            <a:fld id="{F29E44A5-079C-43A2-AAE4-A34416C00B82}" type="datetimeFigureOut">
              <a:rPr lang="cs-CZ" smtClean="0"/>
              <a:pPr/>
              <a:t>27.11.2012</a:t>
            </a:fld>
            <a:endParaRPr lang="cs-CZ"/>
          </a:p>
        </p:txBody>
      </p:sp>
      <p:sp>
        <p:nvSpPr>
          <p:cNvPr id="7" name="Slide Number Placeholder 6"/>
          <p:cNvSpPr>
            <a:spLocks noGrp="1"/>
          </p:cNvSpPr>
          <p:nvPr>
            <p:ph type="sldNum" sz="quarter" idx="12"/>
          </p:nvPr>
        </p:nvSpPr>
        <p:spPr/>
        <p:txBody>
          <a:bodyPr/>
          <a:lstStyle/>
          <a:p>
            <a:fld id="{0715D67D-A1C5-47A3-8424-BB76B4DC0FFD}" type="slidenum">
              <a:rPr lang="cs-CZ" smtClean="0"/>
              <a:pPr/>
              <a:t>‹#›</a:t>
            </a:fld>
            <a:endParaRPr lang="cs-CZ"/>
          </a:p>
        </p:txBody>
      </p:sp>
      <p:sp>
        <p:nvSpPr>
          <p:cNvPr id="58" name="Rectangle 57"/>
          <p:cNvSpPr/>
          <p:nvPr/>
        </p:nvSpPr>
        <p:spPr>
          <a:xfrm>
            <a:off x="905571" y="601883"/>
            <a:ext cx="3562257" cy="5648445"/>
          </a:xfrm>
          <a:prstGeom prst="rect">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Content Placeholder 2"/>
          <p:cNvSpPr>
            <a:spLocks noGrp="1"/>
          </p:cNvSpPr>
          <p:nvPr>
            <p:ph idx="1"/>
          </p:nvPr>
        </p:nvSpPr>
        <p:spPr>
          <a:xfrm>
            <a:off x="1145894" y="856527"/>
            <a:ext cx="3090440" cy="5150734"/>
          </a:xfrm>
        </p:spPr>
        <p:txBody>
          <a:bodyPr/>
          <a:lstStyle>
            <a:lvl1pPr>
              <a:defRPr sz="2400"/>
            </a:lvl1pPr>
            <a:lvl2pPr>
              <a:defRPr sz="2200"/>
            </a:lvl2pPr>
            <a:lvl3pPr>
              <a:defRPr sz="2000"/>
            </a:lvl3pPr>
            <a:lvl4pPr>
              <a:defRPr sz="1800"/>
            </a:lvl4pPr>
            <a:lvl5pPr>
              <a:defRPr sz="1600"/>
            </a:lvl5pPr>
            <a:lvl6pPr>
              <a:defRPr sz="2000"/>
            </a:lvl6pPr>
            <a:lvl7pPr>
              <a:defRPr sz="2000"/>
            </a:lvl7pPr>
            <a:lvl8pPr>
              <a:defRPr sz="2000"/>
            </a:lvl8pPr>
            <a:lvl9pPr>
              <a:defRPr sz="2000"/>
            </a:lvl9p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dirty="0"/>
          </a:p>
        </p:txBody>
      </p:sp>
      <p:sp>
        <p:nvSpPr>
          <p:cNvPr id="61" name="Rectangle 60"/>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cs-CZ"/>
          </a:p>
        </p:txBody>
      </p:sp>
      <p:sp>
        <p:nvSpPr>
          <p:cNvPr id="2" name="Title 1"/>
          <p:cNvSpPr>
            <a:spLocks noGrp="1"/>
          </p:cNvSpPr>
          <p:nvPr>
            <p:ph type="title"/>
          </p:nvPr>
        </p:nvSpPr>
        <p:spPr>
          <a:xfrm>
            <a:off x="4739833" y="2657434"/>
            <a:ext cx="3304572" cy="1463153"/>
          </a:xfrm>
        </p:spPr>
        <p:txBody>
          <a:bodyPr anchor="b">
            <a:normAutofit/>
          </a:bodyPr>
          <a:lstStyle>
            <a:lvl1pPr algn="l">
              <a:defRPr sz="2800" b="0"/>
            </a:lvl1pPr>
          </a:lstStyle>
          <a:p>
            <a:r>
              <a:rPr lang="cs-CZ" smtClean="0"/>
              <a:t>Kliknutím lze upravit styl.</a:t>
            </a:r>
            <a:endParaRPr lang="en-US"/>
          </a:p>
        </p:txBody>
      </p:sp>
      <p:sp>
        <p:nvSpPr>
          <p:cNvPr id="4" name="Text Placeholder 3"/>
          <p:cNvSpPr>
            <a:spLocks noGrp="1"/>
          </p:cNvSpPr>
          <p:nvPr>
            <p:ph type="body" sz="half" idx="2"/>
          </p:nvPr>
        </p:nvSpPr>
        <p:spPr>
          <a:xfrm>
            <a:off x="4736592" y="4136994"/>
            <a:ext cx="3298784" cy="1517904"/>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smtClean="0"/>
              <a:t>Kliknutím lze upravit styly předlohy textu.</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Obrázek s titulkem">
    <p:spTree>
      <p:nvGrpSpPr>
        <p:cNvPr id="1" name=""/>
        <p:cNvGrpSpPr/>
        <p:nvPr/>
      </p:nvGrpSpPr>
      <p:grpSpPr>
        <a:xfrm>
          <a:off x="0" y="0"/>
          <a:ext cx="0" cy="0"/>
          <a:chOff x="0" y="0"/>
          <a:chExt cx="0" cy="0"/>
        </a:xfrm>
      </p:grpSpPr>
      <p:grpSp>
        <p:nvGrpSpPr>
          <p:cNvPr id="44" name="Group 43"/>
          <p:cNvGrpSpPr/>
          <p:nvPr/>
        </p:nvGrpSpPr>
        <p:grpSpPr>
          <a:xfrm>
            <a:off x="-382404" y="0"/>
            <a:ext cx="9932332" cy="6858000"/>
            <a:chOff x="-382404" y="0"/>
            <a:chExt cx="9932332" cy="6858000"/>
          </a:xfrm>
        </p:grpSpPr>
        <p:grpSp>
          <p:nvGrpSpPr>
            <p:cNvPr id="45" name="Group 44"/>
            <p:cNvGrpSpPr/>
            <p:nvPr/>
          </p:nvGrpSpPr>
          <p:grpSpPr>
            <a:xfrm>
              <a:off x="0" y="0"/>
              <a:ext cx="9144000" cy="6858000"/>
              <a:chOff x="0" y="0"/>
              <a:chExt cx="9144000" cy="6858000"/>
            </a:xfrm>
          </p:grpSpPr>
          <p:grpSp>
            <p:nvGrpSpPr>
              <p:cNvPr id="75" name="Group 4"/>
              <p:cNvGrpSpPr/>
              <p:nvPr/>
            </p:nvGrpSpPr>
            <p:grpSpPr>
              <a:xfrm>
                <a:off x="0" y="0"/>
                <a:ext cx="2514600" cy="6858000"/>
                <a:chOff x="0" y="0"/>
                <a:chExt cx="2514600" cy="6858000"/>
              </a:xfrm>
            </p:grpSpPr>
            <p:sp>
              <p:nvSpPr>
                <p:cNvPr id="87" name="Rectangle 8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6" name="Group 5"/>
              <p:cNvGrpSpPr/>
              <p:nvPr/>
            </p:nvGrpSpPr>
            <p:grpSpPr>
              <a:xfrm>
                <a:off x="422910" y="0"/>
                <a:ext cx="2514600" cy="6858000"/>
                <a:chOff x="0" y="0"/>
                <a:chExt cx="2514600" cy="6858000"/>
              </a:xfrm>
            </p:grpSpPr>
            <p:sp>
              <p:nvSpPr>
                <p:cNvPr id="84" name="Rectangle 83"/>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77" name="Group 9"/>
              <p:cNvGrpSpPr/>
              <p:nvPr/>
            </p:nvGrpSpPr>
            <p:grpSpPr>
              <a:xfrm rot="10800000">
                <a:off x="6629400" y="0"/>
                <a:ext cx="2514600" cy="6858000"/>
                <a:chOff x="0" y="0"/>
                <a:chExt cx="2514600" cy="6858000"/>
              </a:xfrm>
            </p:grpSpPr>
            <p:sp>
              <p:nvSpPr>
                <p:cNvPr id="81" name="Rectangle 80"/>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78" name="Rectangle 77"/>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6" name="Freeform 45"/>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8" name="Freeform 47"/>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Freeform 49"/>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1" name="Hexagon 50"/>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Hexagon 60"/>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Hexagon 61"/>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Freeform 62"/>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4" name="Hexagon 63"/>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5" name="Hexagon 64"/>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6" name="Hexagon 65"/>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7" name="Hexagon 66"/>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8" name="Hexagon 67"/>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9" name="Hexagon 68"/>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Hexagon 69"/>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Hexagon 70"/>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Hexagon 71"/>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Freeform 72"/>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Freeform 73"/>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94" name="Rectangle 93"/>
          <p:cNvSpPr/>
          <p:nvPr/>
        </p:nvSpPr>
        <p:spPr>
          <a:xfrm>
            <a:off x="4561242" y="-21511"/>
            <a:ext cx="3679116" cy="6271840"/>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1" name="Rectangle 10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2" name="Rectangle 101"/>
          <p:cNvSpPr/>
          <p:nvPr/>
        </p:nvSpPr>
        <p:spPr>
          <a:xfrm>
            <a:off x="905571" y="601883"/>
            <a:ext cx="3562257" cy="5648445"/>
          </a:xfrm>
          <a:prstGeom prst="rect">
            <a:avLst/>
          </a:prstGeom>
          <a:solidFill>
            <a:srgbClr val="FFFFFF"/>
          </a:solidFill>
          <a:ln w="317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4650889" y="6088284"/>
            <a:ext cx="3505200" cy="817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4734424" y="2660904"/>
            <a:ext cx="3300984" cy="1463040"/>
          </a:xfrm>
        </p:spPr>
        <p:txBody>
          <a:bodyPr anchor="b">
            <a:normAutofit/>
          </a:bodyPr>
          <a:lstStyle>
            <a:lvl1pPr algn="l">
              <a:defRPr sz="2800" b="0"/>
            </a:lvl1pPr>
          </a:lstStyle>
          <a:p>
            <a:r>
              <a:rPr lang="cs-CZ" smtClean="0"/>
              <a:t>Kliknutím lze upravit styl.</a:t>
            </a:r>
            <a:endParaRPr lang="en-US"/>
          </a:p>
        </p:txBody>
      </p:sp>
      <p:sp>
        <p:nvSpPr>
          <p:cNvPr id="3" name="Picture Placeholder 2"/>
          <p:cNvSpPr>
            <a:spLocks noGrp="1"/>
          </p:cNvSpPr>
          <p:nvPr>
            <p:ph type="pic" idx="1"/>
          </p:nvPr>
        </p:nvSpPr>
        <p:spPr>
          <a:xfrm>
            <a:off x="1005208" y="693795"/>
            <a:ext cx="3359623" cy="5468112"/>
          </a:xfrm>
        </p:spPr>
        <p:txBody>
          <a:bodyPr/>
          <a:lstStyle>
            <a:lvl1pPr marL="0" indent="0">
              <a:buNone/>
              <a:defRPr sz="3200">
                <a:solidFill>
                  <a:schemeClr val="accent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cs-CZ" smtClean="0"/>
              <a:t>Kliknutím na ikonu přidáte obrázek.</a:t>
            </a:r>
            <a:endParaRPr lang="en-US" dirty="0"/>
          </a:p>
        </p:txBody>
      </p:sp>
      <p:sp>
        <p:nvSpPr>
          <p:cNvPr id="4" name="Text Placeholder 3"/>
          <p:cNvSpPr>
            <a:spLocks noGrp="1"/>
          </p:cNvSpPr>
          <p:nvPr>
            <p:ph type="body" sz="half" idx="2"/>
          </p:nvPr>
        </p:nvSpPr>
        <p:spPr>
          <a:xfrm>
            <a:off x="4734630" y="4133088"/>
            <a:ext cx="3300573" cy="1519561"/>
          </a:xfrm>
        </p:spPr>
        <p:txBody>
          <a:bodyPr>
            <a:normAutofit/>
          </a:bodyPr>
          <a:lstStyle>
            <a:lvl1pPr marL="0" indent="0">
              <a:buNone/>
              <a:defRPr sz="1600">
                <a:solidFill>
                  <a:srgbClr val="424242"/>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cs-CZ" smtClean="0"/>
              <a:t>Kliknutím lze upravit styly předlohy textu.</a:t>
            </a:r>
          </a:p>
        </p:txBody>
      </p:sp>
      <p:sp>
        <p:nvSpPr>
          <p:cNvPr id="5" name="Date Placeholder 4"/>
          <p:cNvSpPr>
            <a:spLocks noGrp="1"/>
          </p:cNvSpPr>
          <p:nvPr>
            <p:ph type="dt" sz="half" idx="10"/>
          </p:nvPr>
        </p:nvSpPr>
        <p:spPr/>
        <p:txBody>
          <a:bodyPr/>
          <a:lstStyle/>
          <a:p>
            <a:fld id="{F29E44A5-079C-43A2-AAE4-A34416C00B82}" type="datetimeFigureOut">
              <a:rPr lang="cs-CZ" smtClean="0"/>
              <a:pPr/>
              <a:t>27.11.2012</a:t>
            </a:fld>
            <a:endParaRPr lang="cs-CZ"/>
          </a:p>
        </p:txBody>
      </p:sp>
      <p:sp>
        <p:nvSpPr>
          <p:cNvPr id="6" name="Footer Placeholder 5"/>
          <p:cNvSpPr>
            <a:spLocks noGrp="1"/>
          </p:cNvSpPr>
          <p:nvPr>
            <p:ph type="ftr" sz="quarter" idx="11"/>
          </p:nvPr>
        </p:nvSpPr>
        <p:spPr>
          <a:xfrm>
            <a:off x="4641448" y="5724835"/>
            <a:ext cx="3493664" cy="365125"/>
          </a:xfrm>
        </p:spPr>
        <p:txBody>
          <a:bodyPr>
            <a:normAutofit/>
          </a:bodyPr>
          <a:lstStyle/>
          <a:p>
            <a:endParaRPr lang="cs-CZ"/>
          </a:p>
        </p:txBody>
      </p:sp>
      <p:sp>
        <p:nvSpPr>
          <p:cNvPr id="7" name="Slide Number Placeholder 6"/>
          <p:cNvSpPr>
            <a:spLocks noGrp="1"/>
          </p:cNvSpPr>
          <p:nvPr>
            <p:ph type="sldNum" sz="quarter" idx="12"/>
          </p:nvPr>
        </p:nvSpPr>
        <p:spPr/>
        <p:txBody>
          <a:bodyPr/>
          <a:lstStyle/>
          <a:p>
            <a:fld id="{0715D67D-A1C5-47A3-8424-BB76B4DC0FFD}" type="slidenum">
              <a:rPr lang="cs-CZ" smtClean="0"/>
              <a:pPr/>
              <a:t>‹#›</a:t>
            </a:fld>
            <a:endParaRPr lang="cs-CZ"/>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grpSp>
        <p:nvGrpSpPr>
          <p:cNvPr id="42" name="Group 41"/>
          <p:cNvGrpSpPr/>
          <p:nvPr/>
        </p:nvGrpSpPr>
        <p:grpSpPr>
          <a:xfrm>
            <a:off x="-304800" y="0"/>
            <a:ext cx="9932332" cy="6858000"/>
            <a:chOff x="-382404" y="0"/>
            <a:chExt cx="9932332" cy="6858000"/>
          </a:xfrm>
        </p:grpSpPr>
        <p:grpSp>
          <p:nvGrpSpPr>
            <p:cNvPr id="43" name="Group 44"/>
            <p:cNvGrpSpPr/>
            <p:nvPr/>
          </p:nvGrpSpPr>
          <p:grpSpPr>
            <a:xfrm>
              <a:off x="0" y="0"/>
              <a:ext cx="9144000" cy="6858000"/>
              <a:chOff x="0" y="0"/>
              <a:chExt cx="9144000" cy="6858000"/>
            </a:xfrm>
          </p:grpSpPr>
          <p:grpSp>
            <p:nvGrpSpPr>
              <p:cNvPr id="101" name="Group 4"/>
              <p:cNvGrpSpPr/>
              <p:nvPr/>
            </p:nvGrpSpPr>
            <p:grpSpPr>
              <a:xfrm>
                <a:off x="0" y="0"/>
                <a:ext cx="2514600" cy="6858000"/>
                <a:chOff x="0" y="0"/>
                <a:chExt cx="2514600" cy="6858000"/>
              </a:xfrm>
            </p:grpSpPr>
            <p:sp>
              <p:nvSpPr>
                <p:cNvPr id="113" name="Rectangle 112"/>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4" name="Rectangle 2"/>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5" name="Rectangle 3"/>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2" name="Group 5"/>
              <p:cNvGrpSpPr/>
              <p:nvPr/>
            </p:nvGrpSpPr>
            <p:grpSpPr>
              <a:xfrm>
                <a:off x="422910" y="0"/>
                <a:ext cx="2514600" cy="6858000"/>
                <a:chOff x="0" y="0"/>
                <a:chExt cx="2514600" cy="6858000"/>
              </a:xfrm>
            </p:grpSpPr>
            <p:sp>
              <p:nvSpPr>
                <p:cNvPr id="110" name="Rectangle 109"/>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1" name="Rectangle 110"/>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2" name="Rectangle 111"/>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03" name="Group 9"/>
              <p:cNvGrpSpPr/>
              <p:nvPr/>
            </p:nvGrpSpPr>
            <p:grpSpPr>
              <a:xfrm rot="10800000">
                <a:off x="6629400" y="0"/>
                <a:ext cx="2514600" cy="6858000"/>
                <a:chOff x="0" y="0"/>
                <a:chExt cx="2514600" cy="6858000"/>
              </a:xfrm>
            </p:grpSpPr>
            <p:sp>
              <p:nvSpPr>
                <p:cNvPr id="107" name="Rectangle 106"/>
                <p:cNvSpPr/>
                <p:nvPr/>
              </p:nvSpPr>
              <p:spPr>
                <a:xfrm>
                  <a:off x="914400" y="0"/>
                  <a:ext cx="1600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8" name="Rectangle 107"/>
                <p:cNvSpPr/>
                <p:nvPr/>
              </p:nvSpPr>
              <p:spPr>
                <a:xfrm>
                  <a:off x="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9" name="Rectangle 108"/>
                <p:cNvSpPr/>
                <p:nvPr/>
              </p:nvSpPr>
              <p:spPr>
                <a:xfrm>
                  <a:off x="2286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4" name="Rectangle 103"/>
              <p:cNvSpPr/>
              <p:nvPr/>
            </p:nvSpPr>
            <p:spPr>
              <a:xfrm>
                <a:off x="3810000" y="0"/>
                <a:ext cx="28194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5" name="Rectangle 104"/>
              <p:cNvSpPr/>
              <p:nvPr/>
            </p:nvSpPr>
            <p:spPr>
              <a:xfrm>
                <a:off x="2895600" y="0"/>
                <a:ext cx="4572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6" name="Rectangle 105"/>
              <p:cNvSpPr/>
              <p:nvPr/>
            </p:nvSpPr>
            <p:spPr>
              <a:xfrm>
                <a:off x="3124200" y="0"/>
                <a:ext cx="762000" cy="6858000"/>
              </a:xfrm>
              <a:prstGeom prst="rect">
                <a:avLst/>
              </a:prstGeom>
              <a:solidFill>
                <a:schemeClr val="bg1">
                  <a:alpha val="1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44" name="Freeform 43"/>
            <p:cNvSpPr/>
            <p:nvPr/>
          </p:nvSpPr>
          <p:spPr>
            <a:xfrm>
              <a:off x="-11875" y="5035138"/>
              <a:ext cx="9144000" cy="1175655"/>
            </a:xfrm>
            <a:custGeom>
              <a:avLst/>
              <a:gdLst>
                <a:gd name="connsiteX0" fmla="*/ 0 w 9144000"/>
                <a:gd name="connsiteY0" fmla="*/ 1116280 h 1175656"/>
                <a:gd name="connsiteX1" fmla="*/ 1674420 w 9144000"/>
                <a:gd name="connsiteY1" fmla="*/ 1163781 h 1175656"/>
                <a:gd name="connsiteX2" fmla="*/ 4120737 w 9144000"/>
                <a:gd name="connsiteY2" fmla="*/ 1045028 h 1175656"/>
                <a:gd name="connsiteX3" fmla="*/ 7172696 w 9144000"/>
                <a:gd name="connsiteY3" fmla="*/ 605641 h 1175656"/>
                <a:gd name="connsiteX4" fmla="*/ 9144000 w 9144000"/>
                <a:gd name="connsiteY4" fmla="*/ 0 h 1175656"/>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270659 h 1330035"/>
                <a:gd name="connsiteX1" fmla="*/ 1674420 w 9144000"/>
                <a:gd name="connsiteY1" fmla="*/ 1318160 h 1330035"/>
                <a:gd name="connsiteX2" fmla="*/ 4120737 w 9144000"/>
                <a:gd name="connsiteY2" fmla="*/ 1199407 h 1330035"/>
                <a:gd name="connsiteX3" fmla="*/ 7172696 w 9144000"/>
                <a:gd name="connsiteY3" fmla="*/ 760020 h 1330035"/>
                <a:gd name="connsiteX4" fmla="*/ 9144000 w 9144000"/>
                <a:gd name="connsiteY4" fmla="*/ 0 h 1330035"/>
                <a:gd name="connsiteX0" fmla="*/ 0 w 9144000"/>
                <a:gd name="connsiteY0" fmla="*/ 1116279 h 1175655"/>
                <a:gd name="connsiteX1" fmla="*/ 1674420 w 9144000"/>
                <a:gd name="connsiteY1" fmla="*/ 1163780 h 1175655"/>
                <a:gd name="connsiteX2" fmla="*/ 4120737 w 9144000"/>
                <a:gd name="connsiteY2" fmla="*/ 1045027 h 1175655"/>
                <a:gd name="connsiteX3" fmla="*/ 7172696 w 9144000"/>
                <a:gd name="connsiteY3" fmla="*/ 605640 h 1175655"/>
                <a:gd name="connsiteX4" fmla="*/ 9144000 w 9144000"/>
                <a:gd name="connsiteY4" fmla="*/ 0 h 1175655"/>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1175655">
                  <a:moveTo>
                    <a:pt x="0" y="1116279"/>
                  </a:moveTo>
                  <a:cubicBezTo>
                    <a:pt x="493815" y="1145967"/>
                    <a:pt x="987631" y="1175655"/>
                    <a:pt x="1674420" y="1163780"/>
                  </a:cubicBezTo>
                  <a:cubicBezTo>
                    <a:pt x="2361209" y="1151905"/>
                    <a:pt x="3204358" y="1138050"/>
                    <a:pt x="4120737" y="1045027"/>
                  </a:cubicBezTo>
                  <a:cubicBezTo>
                    <a:pt x="5037116" y="952004"/>
                    <a:pt x="6335486" y="779811"/>
                    <a:pt x="7172696" y="605640"/>
                  </a:cubicBezTo>
                  <a:cubicBezTo>
                    <a:pt x="8009907" y="431469"/>
                    <a:pt x="8866910" y="154379"/>
                    <a:pt x="9144000" y="0"/>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5" name="Freeform 44"/>
            <p:cNvSpPr/>
            <p:nvPr/>
          </p:nvSpPr>
          <p:spPr>
            <a:xfrm>
              <a:off x="-11875" y="3467595"/>
              <a:ext cx="9144000" cy="890650"/>
            </a:xfrm>
            <a:custGeom>
              <a:avLst/>
              <a:gdLst>
                <a:gd name="connsiteX0" fmla="*/ 0 w 9144000"/>
                <a:gd name="connsiteY0" fmla="*/ 890650 h 890650"/>
                <a:gd name="connsiteX1" fmla="*/ 1045028 w 9144000"/>
                <a:gd name="connsiteY1" fmla="*/ 475013 h 890650"/>
                <a:gd name="connsiteX2" fmla="*/ 3111335 w 9144000"/>
                <a:gd name="connsiteY2" fmla="*/ 71252 h 890650"/>
                <a:gd name="connsiteX3" fmla="*/ 5913911 w 9144000"/>
                <a:gd name="connsiteY3" fmla="*/ 71252 h 890650"/>
                <a:gd name="connsiteX4" fmla="*/ 9144000 w 9144000"/>
                <a:gd name="connsiteY4" fmla="*/ 498764 h 89065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9144000" h="890650">
                  <a:moveTo>
                    <a:pt x="0" y="890650"/>
                  </a:moveTo>
                  <a:cubicBezTo>
                    <a:pt x="263236" y="751114"/>
                    <a:pt x="526472" y="611579"/>
                    <a:pt x="1045028" y="475013"/>
                  </a:cubicBezTo>
                  <a:cubicBezTo>
                    <a:pt x="1563584" y="338447"/>
                    <a:pt x="2299855" y="138545"/>
                    <a:pt x="3111335" y="71252"/>
                  </a:cubicBezTo>
                  <a:cubicBezTo>
                    <a:pt x="3922815" y="3959"/>
                    <a:pt x="4908467" y="0"/>
                    <a:pt x="5913911" y="71252"/>
                  </a:cubicBezTo>
                  <a:cubicBezTo>
                    <a:pt x="6919355" y="142504"/>
                    <a:pt x="8595756" y="427512"/>
                    <a:pt x="9144000" y="498764"/>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6" name="Freeform 45"/>
            <p:cNvSpPr/>
            <p:nvPr/>
          </p:nvSpPr>
          <p:spPr>
            <a:xfrm>
              <a:off x="-23751" y="5640779"/>
              <a:ext cx="3004457" cy="1211283"/>
            </a:xfrm>
            <a:custGeom>
              <a:avLst/>
              <a:gdLst>
                <a:gd name="connsiteX0" fmla="*/ 0 w 3004457"/>
                <a:gd name="connsiteY0" fmla="*/ 0 h 1211283"/>
                <a:gd name="connsiteX1" fmla="*/ 3004457 w 3004457"/>
                <a:gd name="connsiteY1" fmla="*/ 1211283 h 1211283"/>
              </a:gdLst>
              <a:ahLst/>
              <a:cxnLst>
                <a:cxn ang="0">
                  <a:pos x="connsiteX0" y="connsiteY0"/>
                </a:cxn>
                <a:cxn ang="0">
                  <a:pos x="connsiteX1" y="connsiteY1"/>
                </a:cxn>
              </a:cxnLst>
              <a:rect l="l" t="t" r="r" b="b"/>
              <a:pathLst>
                <a:path w="3004457" h="1211283">
                  <a:moveTo>
                    <a:pt x="0" y="0"/>
                  </a:moveTo>
                  <a:cubicBezTo>
                    <a:pt x="1103415" y="501732"/>
                    <a:pt x="2206831" y="1003465"/>
                    <a:pt x="3004457" y="1211283"/>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7" name="Freeform 46"/>
            <p:cNvSpPr/>
            <p:nvPr/>
          </p:nvSpPr>
          <p:spPr>
            <a:xfrm>
              <a:off x="-11875" y="5284519"/>
              <a:ext cx="9144000" cy="1478478"/>
            </a:xfrm>
            <a:custGeom>
              <a:avLst/>
              <a:gdLst>
                <a:gd name="connsiteX0" fmla="*/ 0 w 9144000"/>
                <a:gd name="connsiteY0" fmla="*/ 0 h 1478478"/>
                <a:gd name="connsiteX1" fmla="*/ 1104405 w 9144000"/>
                <a:gd name="connsiteY1" fmla="*/ 344385 h 1478478"/>
                <a:gd name="connsiteX2" fmla="*/ 3194462 w 9144000"/>
                <a:gd name="connsiteY2" fmla="*/ 866899 h 1478478"/>
                <a:gd name="connsiteX3" fmla="*/ 5676405 w 9144000"/>
                <a:gd name="connsiteY3" fmla="*/ 1282536 h 1478478"/>
                <a:gd name="connsiteX4" fmla="*/ 7730836 w 9144000"/>
                <a:gd name="connsiteY4" fmla="*/ 1448790 h 1478478"/>
                <a:gd name="connsiteX5" fmla="*/ 8573984 w 9144000"/>
                <a:gd name="connsiteY5" fmla="*/ 1460665 h 1478478"/>
                <a:gd name="connsiteX6" fmla="*/ 9144000 w 9144000"/>
                <a:gd name="connsiteY6" fmla="*/ 1425039 h 147847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144000" h="1478478">
                  <a:moveTo>
                    <a:pt x="0" y="0"/>
                  </a:moveTo>
                  <a:cubicBezTo>
                    <a:pt x="285997" y="99951"/>
                    <a:pt x="571995" y="199902"/>
                    <a:pt x="1104405" y="344385"/>
                  </a:cubicBezTo>
                  <a:cubicBezTo>
                    <a:pt x="1636815" y="488868"/>
                    <a:pt x="2432462" y="710541"/>
                    <a:pt x="3194462" y="866899"/>
                  </a:cubicBezTo>
                  <a:cubicBezTo>
                    <a:pt x="3956462" y="1023258"/>
                    <a:pt x="4920343" y="1185554"/>
                    <a:pt x="5676405" y="1282536"/>
                  </a:cubicBezTo>
                  <a:cubicBezTo>
                    <a:pt x="6432467" y="1379518"/>
                    <a:pt x="7247906" y="1419102"/>
                    <a:pt x="7730836" y="1448790"/>
                  </a:cubicBezTo>
                  <a:cubicBezTo>
                    <a:pt x="8213766" y="1478478"/>
                    <a:pt x="8338457" y="1464623"/>
                    <a:pt x="8573984" y="1460665"/>
                  </a:cubicBezTo>
                  <a:cubicBezTo>
                    <a:pt x="8809511" y="1456707"/>
                    <a:pt x="8976755" y="1440873"/>
                    <a:pt x="9144000" y="1425039"/>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49" name="Freeform 48"/>
            <p:cNvSpPr/>
            <p:nvPr/>
          </p:nvSpPr>
          <p:spPr>
            <a:xfrm>
              <a:off x="2137558" y="5132120"/>
              <a:ext cx="6982691" cy="1719942"/>
            </a:xfrm>
            <a:custGeom>
              <a:avLst/>
              <a:gdLst>
                <a:gd name="connsiteX0" fmla="*/ 0 w 6982691"/>
                <a:gd name="connsiteY0" fmla="*/ 1719942 h 1719942"/>
                <a:gd name="connsiteX1" fmla="*/ 546265 w 6982691"/>
                <a:gd name="connsiteY1" fmla="*/ 1185553 h 1719942"/>
                <a:gd name="connsiteX2" fmla="*/ 1330037 w 6982691"/>
                <a:gd name="connsiteY2" fmla="*/ 710540 h 1719942"/>
                <a:gd name="connsiteX3" fmla="*/ 2078182 w 6982691"/>
                <a:gd name="connsiteY3" fmla="*/ 437407 h 1719942"/>
                <a:gd name="connsiteX4" fmla="*/ 3348842 w 6982691"/>
                <a:gd name="connsiteY4" fmla="*/ 152399 h 1719942"/>
                <a:gd name="connsiteX5" fmla="*/ 4001985 w 6982691"/>
                <a:gd name="connsiteY5" fmla="*/ 69272 h 1719942"/>
                <a:gd name="connsiteX6" fmla="*/ 5047013 w 6982691"/>
                <a:gd name="connsiteY6" fmla="*/ 9896 h 1719942"/>
                <a:gd name="connsiteX7" fmla="*/ 5890161 w 6982691"/>
                <a:gd name="connsiteY7" fmla="*/ 9896 h 1719942"/>
                <a:gd name="connsiteX8" fmla="*/ 6495803 w 6982691"/>
                <a:gd name="connsiteY8" fmla="*/ 9896 h 1719942"/>
                <a:gd name="connsiteX9" fmla="*/ 6899564 w 6982691"/>
                <a:gd name="connsiteY9" fmla="*/ 33646 h 1719942"/>
                <a:gd name="connsiteX10" fmla="*/ 6982691 w 6982691"/>
                <a:gd name="connsiteY10" fmla="*/ 45522 h 171994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Lst>
              <a:rect l="l" t="t" r="r" b="b"/>
              <a:pathLst>
                <a:path w="6982691" h="1719942">
                  <a:moveTo>
                    <a:pt x="0" y="1719942"/>
                  </a:moveTo>
                  <a:cubicBezTo>
                    <a:pt x="162296" y="1536864"/>
                    <a:pt x="324592" y="1353787"/>
                    <a:pt x="546265" y="1185553"/>
                  </a:cubicBezTo>
                  <a:cubicBezTo>
                    <a:pt x="767938" y="1017319"/>
                    <a:pt x="1074718" y="835231"/>
                    <a:pt x="1330037" y="710540"/>
                  </a:cubicBezTo>
                  <a:cubicBezTo>
                    <a:pt x="1585356" y="585849"/>
                    <a:pt x="1741715" y="530430"/>
                    <a:pt x="2078182" y="437407"/>
                  </a:cubicBezTo>
                  <a:cubicBezTo>
                    <a:pt x="2414649" y="344384"/>
                    <a:pt x="3028208" y="213755"/>
                    <a:pt x="3348842" y="152399"/>
                  </a:cubicBezTo>
                  <a:cubicBezTo>
                    <a:pt x="3669476" y="91043"/>
                    <a:pt x="3718957" y="93022"/>
                    <a:pt x="4001985" y="69272"/>
                  </a:cubicBezTo>
                  <a:cubicBezTo>
                    <a:pt x="4285013" y="45522"/>
                    <a:pt x="4732317" y="19792"/>
                    <a:pt x="5047013" y="9896"/>
                  </a:cubicBezTo>
                  <a:cubicBezTo>
                    <a:pt x="5361709" y="0"/>
                    <a:pt x="5890161" y="9896"/>
                    <a:pt x="5890161" y="9896"/>
                  </a:cubicBezTo>
                  <a:lnTo>
                    <a:pt x="6495803" y="9896"/>
                  </a:lnTo>
                  <a:cubicBezTo>
                    <a:pt x="6664037" y="13854"/>
                    <a:pt x="6818416" y="27708"/>
                    <a:pt x="6899564" y="33646"/>
                  </a:cubicBezTo>
                  <a:cubicBezTo>
                    <a:pt x="6980712" y="39584"/>
                    <a:pt x="6953003" y="37605"/>
                    <a:pt x="6982691" y="45522"/>
                  </a:cubicBezTo>
                </a:path>
              </a:pathLst>
            </a:custGeom>
            <a:ln w="6350">
              <a:solidFill>
                <a:schemeClr val="bg1">
                  <a:alpha val="20000"/>
                </a:schemeClr>
              </a:solidFill>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en-US"/>
            </a:p>
          </p:txBody>
        </p:sp>
        <p:sp>
          <p:nvSpPr>
            <p:cNvPr id="50" name="Hexagon 49"/>
            <p:cNvSpPr/>
            <p:nvPr/>
          </p:nvSpPr>
          <p:spPr>
            <a:xfrm rot="1800000">
              <a:off x="2996165" y="2859252"/>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Hexagon 50"/>
            <p:cNvSpPr/>
            <p:nvPr/>
          </p:nvSpPr>
          <p:spPr>
            <a:xfrm rot="1800000">
              <a:off x="3720065" y="4126078"/>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Hexagon 51"/>
            <p:cNvSpPr/>
            <p:nvPr/>
          </p:nvSpPr>
          <p:spPr>
            <a:xfrm rot="1800000">
              <a:off x="3729591" y="1592427"/>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Hexagon 52"/>
            <p:cNvSpPr/>
            <p:nvPr/>
          </p:nvSpPr>
          <p:spPr>
            <a:xfrm rot="1800000">
              <a:off x="2977115" y="325603"/>
              <a:ext cx="1601400" cy="1388236"/>
            </a:xfrm>
            <a:prstGeom prst="hexagon">
              <a:avLst>
                <a:gd name="adj" fmla="val 28544"/>
                <a:gd name="vf" fmla="val 115470"/>
              </a:avLst>
            </a:prstGeom>
            <a:solidFill>
              <a:schemeClr val="bg1">
                <a:alpha val="4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Hexagon 53"/>
            <p:cNvSpPr/>
            <p:nvPr/>
          </p:nvSpPr>
          <p:spPr>
            <a:xfrm rot="1800000">
              <a:off x="4463014" y="5383378"/>
              <a:ext cx="1601400" cy="1388236"/>
            </a:xfrm>
            <a:prstGeom prst="hexagon">
              <a:avLst>
                <a:gd name="adj" fmla="val 28544"/>
                <a:gd name="vf" fmla="val 115470"/>
              </a:avLst>
            </a:prstGeom>
            <a:solidFill>
              <a:schemeClr val="bg1">
                <a:alpha val="6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Freeform 54"/>
            <p:cNvSpPr/>
            <p:nvPr/>
          </p:nvSpPr>
          <p:spPr>
            <a:xfrm rot="1800000">
              <a:off x="-382404" y="4201528"/>
              <a:ext cx="1261499"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56357 w 1261499"/>
                <a:gd name="connsiteY5" fmla="*/ 1388236 h 1388236"/>
                <a:gd name="connsiteX6" fmla="*/ 0 w 1261499"/>
                <a:gd name="connsiteY6" fmla="*/ 105098 h 1388236"/>
                <a:gd name="connsiteX0" fmla="*/ 0 w 1261499"/>
                <a:gd name="connsiteY0" fmla="*/ 105098 h 1388236"/>
                <a:gd name="connsiteX1" fmla="*/ 56357 w 1261499"/>
                <a:gd name="connsiteY1" fmla="*/ 0 h 1388236"/>
                <a:gd name="connsiteX2" fmla="*/ 865241 w 1261499"/>
                <a:gd name="connsiteY2" fmla="*/ 0 h 1388236"/>
                <a:gd name="connsiteX3" fmla="*/ 1261499 w 1261499"/>
                <a:gd name="connsiteY3" fmla="*/ 694118 h 1388236"/>
                <a:gd name="connsiteX4" fmla="*/ 865241 w 1261499"/>
                <a:gd name="connsiteY4" fmla="*/ 1388236 h 1388236"/>
                <a:gd name="connsiteX5" fmla="*/ 744578 w 1261499"/>
                <a:gd name="connsiteY5" fmla="*/ 1387893 h 1388236"/>
                <a:gd name="connsiteX6" fmla="*/ 0 w 1261499"/>
                <a:gd name="connsiteY6" fmla="*/ 10509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61499" h="1388236">
                  <a:moveTo>
                    <a:pt x="0" y="105098"/>
                  </a:moveTo>
                  <a:lnTo>
                    <a:pt x="56357" y="0"/>
                  </a:lnTo>
                  <a:lnTo>
                    <a:pt x="865241" y="0"/>
                  </a:lnTo>
                  <a:lnTo>
                    <a:pt x="1261499" y="694118"/>
                  </a:lnTo>
                  <a:lnTo>
                    <a:pt x="865241" y="1388236"/>
                  </a:lnTo>
                  <a:lnTo>
                    <a:pt x="744578" y="1387893"/>
                  </a:lnTo>
                  <a:lnTo>
                    <a:pt x="0" y="105098"/>
                  </a:lnTo>
                  <a:close/>
                </a:path>
              </a:pathLst>
            </a:cu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Hexagon 55"/>
            <p:cNvSpPr/>
            <p:nvPr/>
          </p:nvSpPr>
          <p:spPr>
            <a:xfrm rot="1800000">
              <a:off x="24365" y="540242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Hexagon 56"/>
            <p:cNvSpPr/>
            <p:nvPr/>
          </p:nvSpPr>
          <p:spPr>
            <a:xfrm rot="1800000">
              <a:off x="52941" y="284972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Hexagon 57"/>
            <p:cNvSpPr/>
            <p:nvPr/>
          </p:nvSpPr>
          <p:spPr>
            <a:xfrm rot="1800000">
              <a:off x="776840" y="4126077"/>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Hexagon 58"/>
            <p:cNvSpPr/>
            <p:nvPr/>
          </p:nvSpPr>
          <p:spPr>
            <a:xfrm rot="1800000">
              <a:off x="1510265" y="54119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Hexagon 59"/>
            <p:cNvSpPr/>
            <p:nvPr/>
          </p:nvSpPr>
          <p:spPr>
            <a:xfrm rot="1800000">
              <a:off x="1529316" y="2859252"/>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Hexagon 94"/>
            <p:cNvSpPr/>
            <p:nvPr/>
          </p:nvSpPr>
          <p:spPr>
            <a:xfrm rot="1800000">
              <a:off x="795890" y="1563853"/>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Hexagon 95"/>
            <p:cNvSpPr/>
            <p:nvPr/>
          </p:nvSpPr>
          <p:spPr>
            <a:xfrm rot="1800000">
              <a:off x="6806166" y="4145128"/>
              <a:ext cx="1601400" cy="1388236"/>
            </a:xfrm>
            <a:prstGeom prst="hexagon">
              <a:avLst>
                <a:gd name="adj" fmla="val 28544"/>
                <a:gd name="vf" fmla="val 115470"/>
              </a:avLst>
            </a:prstGeom>
            <a:solidFill>
              <a:schemeClr val="bg1">
                <a:alpha val="10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Hexagon 96"/>
            <p:cNvSpPr/>
            <p:nvPr/>
          </p:nvSpPr>
          <p:spPr>
            <a:xfrm rot="1800000">
              <a:off x="7549116" y="5421479"/>
              <a:ext cx="1601400" cy="1388236"/>
            </a:xfrm>
            <a:prstGeom prst="hexagon">
              <a:avLst>
                <a:gd name="adj" fmla="val 28544"/>
                <a:gd name="vf" fmla="val 115470"/>
              </a:avLst>
            </a:pr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Hexagon 97"/>
            <p:cNvSpPr/>
            <p:nvPr/>
          </p:nvSpPr>
          <p:spPr>
            <a:xfrm rot="1800000">
              <a:off x="7549117" y="2868778"/>
              <a:ext cx="1601400" cy="1388236"/>
            </a:xfrm>
            <a:prstGeom prst="hexagon">
              <a:avLst>
                <a:gd name="adj" fmla="val 28544"/>
                <a:gd name="vf" fmla="val 115470"/>
              </a:avLst>
            </a:prstGeom>
            <a:solidFill>
              <a:schemeClr val="bg1">
                <a:alpha val="7000"/>
              </a:schemeClr>
            </a:solidFill>
            <a:ln w="12700">
              <a:solidFill>
                <a:schemeClr val="bg1">
                  <a:alpha val="8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Freeform 98"/>
            <p:cNvSpPr/>
            <p:nvPr/>
          </p:nvSpPr>
          <p:spPr>
            <a:xfrm rot="1800000">
              <a:off x="8306521" y="4055629"/>
              <a:ext cx="1243407" cy="1388236"/>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118 h 1388236"/>
                <a:gd name="connsiteX1" fmla="*/ 396258 w 1601400"/>
                <a:gd name="connsiteY1" fmla="*/ 0 h 1388236"/>
                <a:gd name="connsiteX2" fmla="*/ 474029 w 1601400"/>
                <a:gd name="connsiteY2" fmla="*/ 4016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243407"/>
                <a:gd name="connsiteY0" fmla="*/ 694118 h 1388236"/>
                <a:gd name="connsiteX1" fmla="*/ 396258 w 1243407"/>
                <a:gd name="connsiteY1" fmla="*/ 0 h 1388236"/>
                <a:gd name="connsiteX2" fmla="*/ 474029 w 1243407"/>
                <a:gd name="connsiteY2" fmla="*/ 4016 h 1388236"/>
                <a:gd name="connsiteX3" fmla="*/ 1243407 w 1243407"/>
                <a:gd name="connsiteY3" fmla="*/ 1325983 h 1388236"/>
                <a:gd name="connsiteX4" fmla="*/ 1205142 w 1243407"/>
                <a:gd name="connsiteY4" fmla="*/ 1388236 h 1388236"/>
                <a:gd name="connsiteX5" fmla="*/ 396258 w 1243407"/>
                <a:gd name="connsiteY5" fmla="*/ 1388236 h 1388236"/>
                <a:gd name="connsiteX6" fmla="*/ 0 w 1243407"/>
                <a:gd name="connsiteY6" fmla="*/ 694118 h 138823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3407" h="1388236">
                  <a:moveTo>
                    <a:pt x="0" y="694118"/>
                  </a:moveTo>
                  <a:lnTo>
                    <a:pt x="396258" y="0"/>
                  </a:lnTo>
                  <a:lnTo>
                    <a:pt x="474029" y="4016"/>
                  </a:lnTo>
                  <a:lnTo>
                    <a:pt x="1243407" y="1325983"/>
                  </a:lnTo>
                  <a:lnTo>
                    <a:pt x="1205142" y="1388236"/>
                  </a:lnTo>
                  <a:lnTo>
                    <a:pt x="396258" y="1388236"/>
                  </a:lnTo>
                  <a:lnTo>
                    <a:pt x="0" y="694118"/>
                  </a:lnTo>
                  <a:close/>
                </a:path>
              </a:pathLst>
            </a:custGeom>
            <a:solidFill>
              <a:schemeClr val="bg1">
                <a:alpha val="400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0" name="Freeform 99"/>
            <p:cNvSpPr/>
            <p:nvPr/>
          </p:nvSpPr>
          <p:spPr>
            <a:xfrm rot="1800000">
              <a:off x="8306771" y="1511524"/>
              <a:ext cx="1241871" cy="1388822"/>
            </a:xfrm>
            <a:custGeom>
              <a:avLst/>
              <a:gdLst>
                <a:gd name="connsiteX0" fmla="*/ 0 w 1601400"/>
                <a:gd name="connsiteY0" fmla="*/ 694118 h 1388236"/>
                <a:gd name="connsiteX1" fmla="*/ 396258 w 1601400"/>
                <a:gd name="connsiteY1" fmla="*/ 0 h 1388236"/>
                <a:gd name="connsiteX2" fmla="*/ 1205142 w 1601400"/>
                <a:gd name="connsiteY2" fmla="*/ 0 h 1388236"/>
                <a:gd name="connsiteX3" fmla="*/ 1601400 w 1601400"/>
                <a:gd name="connsiteY3" fmla="*/ 694118 h 1388236"/>
                <a:gd name="connsiteX4" fmla="*/ 1205142 w 1601400"/>
                <a:gd name="connsiteY4" fmla="*/ 1388236 h 1388236"/>
                <a:gd name="connsiteX5" fmla="*/ 396258 w 1601400"/>
                <a:gd name="connsiteY5" fmla="*/ 1388236 h 1388236"/>
                <a:gd name="connsiteX6" fmla="*/ 0 w 1601400"/>
                <a:gd name="connsiteY6" fmla="*/ 694118 h 1388236"/>
                <a:gd name="connsiteX0" fmla="*/ 0 w 1601400"/>
                <a:gd name="connsiteY0" fmla="*/ 694704 h 1388822"/>
                <a:gd name="connsiteX1" fmla="*/ 396258 w 1601400"/>
                <a:gd name="connsiteY1" fmla="*/ 586 h 1388822"/>
                <a:gd name="connsiteX2" fmla="*/ 482002 w 1601400"/>
                <a:gd name="connsiteY2" fmla="*/ 0 h 1388822"/>
                <a:gd name="connsiteX3" fmla="*/ 1601400 w 1601400"/>
                <a:gd name="connsiteY3" fmla="*/ 694704 h 1388822"/>
                <a:gd name="connsiteX4" fmla="*/ 1205142 w 1601400"/>
                <a:gd name="connsiteY4" fmla="*/ 1388822 h 1388822"/>
                <a:gd name="connsiteX5" fmla="*/ 396258 w 1601400"/>
                <a:gd name="connsiteY5" fmla="*/ 1388822 h 1388822"/>
                <a:gd name="connsiteX6" fmla="*/ 0 w 1601400"/>
                <a:gd name="connsiteY6" fmla="*/ 694704 h 1388822"/>
                <a:gd name="connsiteX0" fmla="*/ 0 w 1241871"/>
                <a:gd name="connsiteY0" fmla="*/ 694704 h 1388822"/>
                <a:gd name="connsiteX1" fmla="*/ 396258 w 1241871"/>
                <a:gd name="connsiteY1" fmla="*/ 586 h 1388822"/>
                <a:gd name="connsiteX2" fmla="*/ 482002 w 1241871"/>
                <a:gd name="connsiteY2" fmla="*/ 0 h 1388822"/>
                <a:gd name="connsiteX3" fmla="*/ 1241871 w 1241871"/>
                <a:gd name="connsiteY3" fmla="*/ 1323912 h 1388822"/>
                <a:gd name="connsiteX4" fmla="*/ 1205142 w 1241871"/>
                <a:gd name="connsiteY4" fmla="*/ 1388822 h 1388822"/>
                <a:gd name="connsiteX5" fmla="*/ 396258 w 1241871"/>
                <a:gd name="connsiteY5" fmla="*/ 1388822 h 1388822"/>
                <a:gd name="connsiteX6" fmla="*/ 0 w 1241871"/>
                <a:gd name="connsiteY6" fmla="*/ 694704 h 138882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241871" h="1388822">
                  <a:moveTo>
                    <a:pt x="0" y="694704"/>
                  </a:moveTo>
                  <a:lnTo>
                    <a:pt x="396258" y="586"/>
                  </a:lnTo>
                  <a:lnTo>
                    <a:pt x="482002" y="0"/>
                  </a:lnTo>
                  <a:lnTo>
                    <a:pt x="1241871" y="1323912"/>
                  </a:lnTo>
                  <a:lnTo>
                    <a:pt x="1205142" y="1388822"/>
                  </a:lnTo>
                  <a:lnTo>
                    <a:pt x="396258" y="1388822"/>
                  </a:lnTo>
                  <a:lnTo>
                    <a:pt x="0" y="694704"/>
                  </a:lnTo>
                  <a:close/>
                </a:path>
              </a:pathLst>
            </a:custGeom>
            <a:solidFill>
              <a:schemeClr val="bg1">
                <a:alpha val="0"/>
              </a:schemeClr>
            </a:solidFill>
            <a:ln w="12700">
              <a:solidFill>
                <a:schemeClr val="bg1">
                  <a:alpha val="12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6" name="Rectangle 65"/>
          <p:cNvSpPr/>
          <p:nvPr/>
        </p:nvSpPr>
        <p:spPr>
          <a:xfrm>
            <a:off x="457200" y="333487"/>
            <a:ext cx="8229600" cy="6185647"/>
          </a:xfrm>
          <a:prstGeom prst="rect">
            <a:avLst/>
          </a:prstGeom>
          <a:solidFill>
            <a:schemeClr val="bg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4561242" y="-21511"/>
            <a:ext cx="3679116" cy="699244"/>
          </a:xfrm>
          <a:prstGeom prst="rect">
            <a:avLst/>
          </a:prstGeom>
          <a:solidFill>
            <a:srgbClr val="F5F5F5"/>
          </a:solidFill>
          <a:ln>
            <a:solidFill>
              <a:schemeClr val="bg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4649096" y="-21510"/>
            <a:ext cx="3505200" cy="623938"/>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043490" y="1027664"/>
            <a:ext cx="7024744" cy="1143000"/>
          </a:xfrm>
          <a:prstGeom prst="rect">
            <a:avLst/>
          </a:prstGeom>
        </p:spPr>
        <p:txBody>
          <a:bodyPr vert="horz" lIns="91440" tIns="45720" rIns="91440" bIns="45720" rtlCol="0" anchor="b">
            <a:normAutofit/>
          </a:bodyPr>
          <a:lstStyle/>
          <a:p>
            <a:r>
              <a:rPr lang="cs-CZ" smtClean="0"/>
              <a:t>Kliknutím lze upravit styl.</a:t>
            </a:r>
            <a:endParaRPr lang="en-US" dirty="0"/>
          </a:p>
        </p:txBody>
      </p:sp>
      <p:sp>
        <p:nvSpPr>
          <p:cNvPr id="3" name="Text Placeholder 2"/>
          <p:cNvSpPr>
            <a:spLocks noGrp="1"/>
          </p:cNvSpPr>
          <p:nvPr>
            <p:ph type="body" idx="1"/>
          </p:nvPr>
        </p:nvSpPr>
        <p:spPr>
          <a:xfrm>
            <a:off x="1043492" y="2323652"/>
            <a:ext cx="6777317" cy="3508977"/>
          </a:xfrm>
          <a:prstGeom prst="rect">
            <a:avLst/>
          </a:prstGeom>
        </p:spPr>
        <p:txBody>
          <a:bodyPr vert="horz" lIns="91440" tIns="45720" rIns="91440" bIns="45720" rtlCol="0">
            <a:normAutofit/>
          </a:bodyPr>
          <a:lstStyle/>
          <a:p>
            <a:pPr lvl="0"/>
            <a:r>
              <a:rPr lang="cs-CZ" smtClean="0"/>
              <a:t>Kliknutím lze upravit styly předlohy textu.</a:t>
            </a:r>
          </a:p>
          <a:p>
            <a:pPr lvl="1"/>
            <a:r>
              <a:rPr lang="cs-CZ" smtClean="0"/>
              <a:t>Druhá úroveň</a:t>
            </a:r>
          </a:p>
          <a:p>
            <a:pPr lvl="2"/>
            <a:r>
              <a:rPr lang="cs-CZ" smtClean="0"/>
              <a:t>Třetí úroveň</a:t>
            </a:r>
          </a:p>
          <a:p>
            <a:pPr lvl="3"/>
            <a:r>
              <a:rPr lang="cs-CZ" smtClean="0"/>
              <a:t>Čtvrtá úroveň</a:t>
            </a:r>
          </a:p>
          <a:p>
            <a:pPr lvl="4"/>
            <a:r>
              <a:rPr lang="cs-CZ" smtClean="0"/>
              <a:t>Pátá úroveň</a:t>
            </a:r>
            <a:endParaRPr lang="en-US" dirty="0"/>
          </a:p>
        </p:txBody>
      </p:sp>
      <p:sp>
        <p:nvSpPr>
          <p:cNvPr id="4" name="Date Placeholder 3"/>
          <p:cNvSpPr>
            <a:spLocks noGrp="1"/>
          </p:cNvSpPr>
          <p:nvPr>
            <p:ph type="dt" sz="half" idx="2"/>
          </p:nvPr>
        </p:nvSpPr>
        <p:spPr>
          <a:xfrm>
            <a:off x="5997388" y="224492"/>
            <a:ext cx="2133600" cy="365125"/>
          </a:xfrm>
          <a:prstGeom prst="rect">
            <a:avLst/>
          </a:prstGeom>
        </p:spPr>
        <p:txBody>
          <a:bodyPr vert="horz" lIns="91440" tIns="45720" rIns="91440" bIns="45720" rtlCol="0" anchor="ctr"/>
          <a:lstStyle>
            <a:lvl1pPr algn="r">
              <a:defRPr sz="1200">
                <a:solidFill>
                  <a:srgbClr val="FEFEFE"/>
                </a:solidFill>
              </a:defRPr>
            </a:lvl1pPr>
          </a:lstStyle>
          <a:p>
            <a:fld id="{F29E44A5-079C-43A2-AAE4-A34416C00B82}" type="datetimeFigureOut">
              <a:rPr lang="cs-CZ" smtClean="0"/>
              <a:pPr/>
              <a:t>27.11.2012</a:t>
            </a:fld>
            <a:endParaRPr lang="cs-CZ"/>
          </a:p>
        </p:txBody>
      </p:sp>
      <p:sp>
        <p:nvSpPr>
          <p:cNvPr id="5" name="Footer Placeholder 4"/>
          <p:cNvSpPr>
            <a:spLocks noGrp="1"/>
          </p:cNvSpPr>
          <p:nvPr>
            <p:ph type="ftr" sz="quarter" idx="3"/>
          </p:nvPr>
        </p:nvSpPr>
        <p:spPr>
          <a:xfrm>
            <a:off x="4641448" y="5852160"/>
            <a:ext cx="3502152" cy="365125"/>
          </a:xfrm>
          <a:prstGeom prst="rect">
            <a:avLst/>
          </a:prstGeom>
        </p:spPr>
        <p:txBody>
          <a:bodyPr vert="horz" lIns="91440" tIns="45720" rIns="91440" bIns="45720" rtlCol="0" anchor="ctr"/>
          <a:lstStyle>
            <a:lvl1pPr algn="r">
              <a:defRPr sz="1200">
                <a:solidFill>
                  <a:schemeClr val="accent1"/>
                </a:solidFill>
              </a:defRPr>
            </a:lvl1pPr>
          </a:lstStyle>
          <a:p>
            <a:endParaRPr lang="cs-CZ"/>
          </a:p>
        </p:txBody>
      </p:sp>
      <p:sp>
        <p:nvSpPr>
          <p:cNvPr id="6" name="Slide Number Placeholder 5"/>
          <p:cNvSpPr>
            <a:spLocks noGrp="1"/>
          </p:cNvSpPr>
          <p:nvPr>
            <p:ph type="sldNum" sz="quarter" idx="4"/>
          </p:nvPr>
        </p:nvSpPr>
        <p:spPr>
          <a:xfrm>
            <a:off x="4649096" y="224491"/>
            <a:ext cx="1332156" cy="365125"/>
          </a:xfrm>
          <a:prstGeom prst="rect">
            <a:avLst/>
          </a:prstGeom>
        </p:spPr>
        <p:txBody>
          <a:bodyPr vert="horz" lIns="91440" tIns="45720" rIns="91440" bIns="45720" rtlCol="0" anchor="ctr"/>
          <a:lstStyle>
            <a:lvl1pPr algn="l">
              <a:defRPr sz="1200">
                <a:solidFill>
                  <a:srgbClr val="FEFEFE"/>
                </a:solidFill>
              </a:defRPr>
            </a:lvl1pPr>
          </a:lstStyle>
          <a:p>
            <a:fld id="{0715D67D-A1C5-47A3-8424-BB76B4DC0FFD}" type="slidenum">
              <a:rPr lang="cs-CZ" smtClean="0"/>
              <a:pPr/>
              <a:t>‹#›</a:t>
            </a:fld>
            <a:endParaRPr lang="cs-CZ"/>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spcBef>
          <a:spcPct val="0"/>
        </a:spcBef>
        <a:buNone/>
        <a:defRPr sz="40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274320" algn="l" defTabSz="914400" rtl="0" eaLnBrk="1" latinLnBrk="0" hangingPunct="1">
        <a:spcBef>
          <a:spcPct val="20000"/>
        </a:spcBef>
        <a:buClr>
          <a:schemeClr val="accent1"/>
        </a:buClr>
        <a:buSzPct val="76000"/>
        <a:buFont typeface="Wingdings 2" pitchFamily="18" charset="2"/>
        <a:buChar char=""/>
        <a:defRPr sz="2400" kern="1200">
          <a:solidFill>
            <a:schemeClr val="tx2"/>
          </a:solidFill>
          <a:latin typeface="+mn-lt"/>
          <a:ea typeface="+mn-ea"/>
          <a:cs typeface="+mn-cs"/>
        </a:defRPr>
      </a:lvl1pPr>
      <a:lvl2pPr marL="640080" indent="-274320" algn="l" defTabSz="914400" rtl="0" eaLnBrk="1" latinLnBrk="0" hangingPunct="1">
        <a:spcBef>
          <a:spcPct val="20000"/>
        </a:spcBef>
        <a:buClr>
          <a:schemeClr val="accent1"/>
        </a:buClr>
        <a:buSzPct val="76000"/>
        <a:buFont typeface="Wingdings 2" pitchFamily="18" charset="2"/>
        <a:buChar char=""/>
        <a:defRPr sz="2200" kern="1200">
          <a:solidFill>
            <a:schemeClr val="tx2"/>
          </a:solidFill>
          <a:latin typeface="+mn-lt"/>
          <a:ea typeface="+mn-ea"/>
          <a:cs typeface="+mn-cs"/>
        </a:defRPr>
      </a:lvl2pPr>
      <a:lvl3pPr marL="914400" indent="-228600" algn="l" defTabSz="914400" rtl="0" eaLnBrk="1" latinLnBrk="0" hangingPunct="1">
        <a:spcBef>
          <a:spcPct val="20000"/>
        </a:spcBef>
        <a:buClr>
          <a:schemeClr val="accent1"/>
        </a:buClr>
        <a:buSzPct val="76000"/>
        <a:buFont typeface="Wingdings 2" pitchFamily="18" charset="2"/>
        <a:buChar char=""/>
        <a:defRPr sz="2000" kern="1200">
          <a:solidFill>
            <a:schemeClr val="tx2"/>
          </a:solidFill>
          <a:latin typeface="+mn-lt"/>
          <a:ea typeface="+mn-ea"/>
          <a:cs typeface="+mn-cs"/>
        </a:defRPr>
      </a:lvl3pPr>
      <a:lvl4pPr marL="1124712" indent="-228600" algn="l" defTabSz="914400" rtl="0" eaLnBrk="1" latinLnBrk="0" hangingPunct="1">
        <a:spcBef>
          <a:spcPct val="20000"/>
        </a:spcBef>
        <a:buClr>
          <a:schemeClr val="accent1"/>
        </a:buClr>
        <a:buSzPct val="76000"/>
        <a:buFont typeface="Wingdings 2" pitchFamily="18" charset="2"/>
        <a:buChar char=""/>
        <a:defRPr sz="1800" kern="1200">
          <a:solidFill>
            <a:schemeClr val="tx2"/>
          </a:solidFill>
          <a:latin typeface="+mn-lt"/>
          <a:ea typeface="+mn-ea"/>
          <a:cs typeface="+mn-cs"/>
        </a:defRPr>
      </a:lvl4pPr>
      <a:lvl5pPr marL="1325880" indent="-228600" algn="l" defTabSz="914400" rtl="0" eaLnBrk="1" latinLnBrk="0" hangingPunct="1">
        <a:spcBef>
          <a:spcPct val="20000"/>
        </a:spcBef>
        <a:buClr>
          <a:schemeClr val="accent1"/>
        </a:buClr>
        <a:buSzPct val="76000"/>
        <a:buFont typeface="Wingdings 2" pitchFamily="18" charset="2"/>
        <a:buChar char=""/>
        <a:defRPr sz="1600" kern="1200" baseline="0">
          <a:solidFill>
            <a:schemeClr val="tx2"/>
          </a:solidFill>
          <a:latin typeface="+mn-lt"/>
          <a:ea typeface="+mn-ea"/>
          <a:cs typeface="+mn-cs"/>
        </a:defRPr>
      </a:lvl5pPr>
      <a:lvl6pPr marL="1517904"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6pPr>
      <a:lvl7pPr marL="1719072"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7pPr>
      <a:lvl8pPr marL="1920240"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8pPr>
      <a:lvl9pPr marL="2121408" indent="-228600" algn="l" defTabSz="914400" rtl="0" eaLnBrk="1" latinLnBrk="0" hangingPunct="1">
        <a:spcBef>
          <a:spcPct val="20000"/>
        </a:spcBef>
        <a:buClr>
          <a:schemeClr val="accent1"/>
        </a:buClr>
        <a:buSzPct val="76000"/>
        <a:buFont typeface="Wingdings 2" pitchFamily="18" charset="2"/>
        <a:buChar char=""/>
        <a:defRPr sz="1400" kern="120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p:cNvSpPr>
            <a:spLocks noGrp="1"/>
          </p:cNvSpPr>
          <p:nvPr>
            <p:ph type="ctrTitle"/>
          </p:nvPr>
        </p:nvSpPr>
        <p:spPr>
          <a:xfrm>
            <a:off x="179512" y="2132856"/>
            <a:ext cx="8352928" cy="2736303"/>
          </a:xfrm>
          <a:ln w="38100">
            <a:solidFill>
              <a:schemeClr val="accent2"/>
            </a:solidFill>
          </a:ln>
        </p:spPr>
        <p:txBody>
          <a:bodyPr anchor="ctr"/>
          <a:lstStyle/>
          <a:p>
            <a:r>
              <a:rPr lang="cs-CZ" b="1" dirty="0" smtClean="0">
                <a:effectLst>
                  <a:outerShdw blurRad="63500" sx="102000" sy="102000" algn="ctr" rotWithShape="0">
                    <a:prstClr val="black">
                      <a:alpha val="40000"/>
                    </a:prstClr>
                  </a:outerShdw>
                </a:effectLst>
              </a:rPr>
              <a:t>ZÁKON O ZDRAVOTNÍCH SLUŽBÁCH –</a:t>
            </a:r>
            <a:br>
              <a:rPr lang="cs-CZ" b="1" dirty="0" smtClean="0">
                <a:effectLst>
                  <a:outerShdw blurRad="63500" sx="102000" sy="102000" algn="ctr" rotWithShape="0">
                    <a:prstClr val="black">
                      <a:alpha val="40000"/>
                    </a:prstClr>
                  </a:outerShdw>
                </a:effectLst>
              </a:rPr>
            </a:br>
            <a:r>
              <a:rPr lang="cs-CZ" b="1" dirty="0" smtClean="0">
                <a:effectLst>
                  <a:outerShdw blurRad="63500" sx="102000" sy="102000" algn="ctr" rotWithShape="0">
                    <a:prstClr val="black">
                      <a:alpha val="40000"/>
                    </a:prstClr>
                  </a:outerShdw>
                </a:effectLst>
              </a:rPr>
              <a:t/>
            </a:r>
            <a:br>
              <a:rPr lang="cs-CZ" b="1" dirty="0" smtClean="0">
                <a:effectLst>
                  <a:outerShdw blurRad="63500" sx="102000" sy="102000" algn="ctr" rotWithShape="0">
                    <a:prstClr val="black">
                      <a:alpha val="40000"/>
                    </a:prstClr>
                  </a:outerShdw>
                </a:effectLst>
              </a:rPr>
            </a:br>
            <a:r>
              <a:rPr lang="cs-CZ" b="1" dirty="0" smtClean="0">
                <a:effectLst>
                  <a:outerShdw blurRad="63500" sx="102000" sy="102000" algn="ctr" rotWithShape="0">
                    <a:prstClr val="black">
                      <a:alpha val="40000"/>
                    </a:prstClr>
                  </a:outerShdw>
                </a:effectLst>
              </a:rPr>
              <a:t>„</a:t>
            </a:r>
            <a:r>
              <a:rPr lang="cs-CZ" dirty="0" smtClean="0">
                <a:effectLst>
                  <a:outerShdw blurRad="63500" sx="102000" sy="102000" algn="ctr" rotWithShape="0">
                    <a:prstClr val="black">
                      <a:alpha val="40000"/>
                    </a:prstClr>
                  </a:outerShdw>
                </a:effectLst>
              </a:rPr>
              <a:t> </a:t>
            </a:r>
            <a:r>
              <a:rPr lang="cs-CZ" sz="4400" dirty="0" smtClean="0">
                <a:effectLst>
                  <a:outerShdw blurRad="63500" sx="102000" sy="102000" algn="ctr" rotWithShape="0">
                    <a:prstClr val="black">
                      <a:alpha val="40000"/>
                    </a:prstClr>
                  </a:outerShdw>
                </a:effectLst>
              </a:rPr>
              <a:t>technická novela“</a:t>
            </a:r>
            <a:endParaRPr lang="cs-CZ" dirty="0">
              <a:effectLst>
                <a:outerShdw blurRad="63500" sx="102000" sy="102000" algn="ctr" rotWithShape="0">
                  <a:prstClr val="black">
                    <a:alpha val="40000"/>
                  </a:prstClr>
                </a:outerShdw>
              </a:effectLst>
            </a:endParaRPr>
          </a:p>
        </p:txBody>
      </p:sp>
      <p:sp>
        <p:nvSpPr>
          <p:cNvPr id="3" name="Podnadpis 2"/>
          <p:cNvSpPr>
            <a:spLocks noGrp="1"/>
          </p:cNvSpPr>
          <p:nvPr>
            <p:ph type="subTitle" idx="1"/>
          </p:nvPr>
        </p:nvSpPr>
        <p:spPr>
          <a:xfrm>
            <a:off x="4733365" y="4005064"/>
            <a:ext cx="3309803" cy="2088232"/>
          </a:xfrm>
        </p:spPr>
        <p:txBody>
          <a:bodyPr>
            <a:normAutofit fontScale="92500" lnSpcReduction="10000"/>
          </a:bodyPr>
          <a:lstStyle/>
          <a:p>
            <a:pPr algn="r"/>
            <a:endParaRPr lang="cs-CZ" sz="2400" b="1" dirty="0" smtClean="0"/>
          </a:p>
          <a:p>
            <a:pPr algn="r"/>
            <a:endParaRPr lang="cs-CZ" sz="2400" b="1" dirty="0" smtClean="0"/>
          </a:p>
          <a:p>
            <a:pPr algn="r"/>
            <a:endParaRPr lang="cs-CZ" sz="2400" b="1" dirty="0" smtClean="0"/>
          </a:p>
          <a:p>
            <a:pPr algn="r"/>
            <a:endParaRPr lang="cs-CZ" sz="2400" b="1" dirty="0" smtClean="0"/>
          </a:p>
          <a:p>
            <a:pPr algn="r"/>
            <a:r>
              <a:rPr lang="cs-CZ" sz="3000" b="1" dirty="0" smtClean="0"/>
              <a:t>Petr Šustek</a:t>
            </a:r>
            <a:endParaRPr lang="cs-CZ" sz="2600" b="1" dirty="0"/>
          </a:p>
          <a:p>
            <a:pPr algn="l"/>
            <a:endParaRPr lang="cs-CZ" sz="1400" dirty="0"/>
          </a:p>
        </p:txBody>
      </p:sp>
      <p:sp>
        <p:nvSpPr>
          <p:cNvPr id="5" name="TextovéPole 4"/>
          <p:cNvSpPr txBox="1"/>
          <p:nvPr/>
        </p:nvSpPr>
        <p:spPr>
          <a:xfrm>
            <a:off x="4716016" y="188640"/>
            <a:ext cx="3384376" cy="707886"/>
          </a:xfrm>
          <a:prstGeom prst="rect">
            <a:avLst/>
          </a:prstGeom>
          <a:noFill/>
        </p:spPr>
        <p:txBody>
          <a:bodyPr wrap="square" rtlCol="0">
            <a:spAutoFit/>
          </a:bodyPr>
          <a:lstStyle/>
          <a:p>
            <a:r>
              <a:rPr lang="cs-CZ" sz="2400" b="1" dirty="0" smtClean="0"/>
              <a:t>Zákon č. </a:t>
            </a:r>
            <a:r>
              <a:rPr lang="cs-CZ" sz="2400" b="1" dirty="0"/>
              <a:t>372/2011 Sb</a:t>
            </a:r>
            <a:r>
              <a:rPr lang="cs-CZ" sz="2400" b="1" dirty="0" smtClean="0"/>
              <a:t>. </a:t>
            </a:r>
            <a:r>
              <a:rPr lang="cs-CZ" sz="2400" dirty="0" smtClean="0"/>
              <a:t/>
            </a:r>
            <a:br>
              <a:rPr lang="cs-CZ" sz="2400" dirty="0" smtClean="0"/>
            </a:br>
            <a:endParaRPr lang="cs-CZ" sz="1600" b="1" dirty="0"/>
          </a:p>
        </p:txBody>
      </p:sp>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6" presetClass="entr" presetSubtype="0" fill="hold" nodeType="clickEffect">
                                  <p:stCondLst>
                                    <p:cond delay="0"/>
                                  </p:stCondLst>
                                  <p:childTnLst>
                                    <p:set>
                                      <p:cBhvr>
                                        <p:cTn id="6" dur="1" fill="hold">
                                          <p:stCondLst>
                                            <p:cond delay="0"/>
                                          </p:stCondLst>
                                        </p:cTn>
                                        <p:tgtEl>
                                          <p:spTgt spid="5">
                                            <p:txEl>
                                              <p:pRg st="0" end="0"/>
                                            </p:txEl>
                                          </p:spTgt>
                                        </p:tgtEl>
                                        <p:attrNameLst>
                                          <p:attrName>style.visibility</p:attrName>
                                        </p:attrNameLst>
                                      </p:cBhvr>
                                      <p:to>
                                        <p:strVal val="visible"/>
                                      </p:to>
                                    </p:set>
                                    <p:animEffect transition="in" filter="wipe(down)">
                                      <p:cBhvr>
                                        <p:cTn id="7" dur="580">
                                          <p:stCondLst>
                                            <p:cond delay="0"/>
                                          </p:stCondLst>
                                        </p:cTn>
                                        <p:tgtEl>
                                          <p:spTgt spid="5">
                                            <p:txEl>
                                              <p:pRg st="0" end="0"/>
                                            </p:txEl>
                                          </p:spTgt>
                                        </p:tgtEl>
                                      </p:cBhvr>
                                    </p:animEffect>
                                    <p:anim calcmode="lin" valueType="num">
                                      <p:cBhvr>
                                        <p:cTn id="8" dur="1822" tmFilter="0,0; 0.14,0.36; 0.43,0.73; 0.71,0.91; 1.0,1.0">
                                          <p:stCondLst>
                                            <p:cond delay="0"/>
                                          </p:stCondLst>
                                        </p:cTn>
                                        <p:tgtEl>
                                          <p:spTgt spid="5">
                                            <p:txEl>
                                              <p:pRg st="0" end="0"/>
                                            </p:txEl>
                                          </p:spTgt>
                                        </p:tgtEl>
                                        <p:attrNameLst>
                                          <p:attrName>ppt_x</p:attrName>
                                        </p:attrNameLst>
                                      </p:cBhvr>
                                      <p:tavLst>
                                        <p:tav tm="0">
                                          <p:val>
                                            <p:strVal val="#ppt_x-0.25"/>
                                          </p:val>
                                        </p:tav>
                                        <p:tav tm="100000">
                                          <p:val>
                                            <p:strVal val="#ppt_x"/>
                                          </p:val>
                                        </p:tav>
                                      </p:tavLst>
                                    </p:anim>
                                    <p:anim calcmode="lin" valueType="num">
                                      <p:cBhvr>
                                        <p:cTn id="9" dur="664" tmFilter="0.0,0.0; 0.25,0.07; 0.50,0.2; 0.75,0.467; 1.0,1.0">
                                          <p:stCondLst>
                                            <p:cond delay="0"/>
                                          </p:stCondLst>
                                        </p:cTn>
                                        <p:tgtEl>
                                          <p:spTgt spid="5">
                                            <p:txEl>
                                              <p:pRg st="0" end="0"/>
                                            </p:txEl>
                                          </p:spTgt>
                                        </p:tgtEl>
                                        <p:attrNameLst>
                                          <p:attrName>ppt_y</p:attrName>
                                        </p:attrNameLst>
                                      </p:cBhvr>
                                      <p:tavLst>
                                        <p:tav tm="0" fmla="#ppt_y-sin(pi*$)/3">
                                          <p:val>
                                            <p:fltVal val="0.5"/>
                                          </p:val>
                                        </p:tav>
                                        <p:tav tm="100000">
                                          <p:val>
                                            <p:fltVal val="1"/>
                                          </p:val>
                                        </p:tav>
                                      </p:tavLst>
                                    </p:anim>
                                    <p:anim calcmode="lin" valueType="num">
                                      <p:cBhvr>
                                        <p:cTn id="10" dur="664" tmFilter="0, 0; 0.125,0.2665; 0.25,0.4; 0.375,0.465; 0.5,0.5;  0.625,0.535; 0.75,0.6; 0.875,0.7335; 1,1">
                                          <p:stCondLst>
                                            <p:cond delay="664"/>
                                          </p:stCondLst>
                                        </p:cTn>
                                        <p:tgtEl>
                                          <p:spTgt spid="5">
                                            <p:txEl>
                                              <p:pRg st="0" end="0"/>
                                            </p:txEl>
                                          </p:spTgt>
                                        </p:tgtEl>
                                        <p:attrNameLst>
                                          <p:attrName>ppt_y</p:attrName>
                                        </p:attrNameLst>
                                      </p:cBhvr>
                                      <p:tavLst>
                                        <p:tav tm="0" fmla="#ppt_y-sin(pi*$)/9">
                                          <p:val>
                                            <p:fltVal val="0"/>
                                          </p:val>
                                        </p:tav>
                                        <p:tav tm="100000">
                                          <p:val>
                                            <p:fltVal val="1"/>
                                          </p:val>
                                        </p:tav>
                                      </p:tavLst>
                                    </p:anim>
                                    <p:anim calcmode="lin" valueType="num">
                                      <p:cBhvr>
                                        <p:cTn id="11" dur="332" tmFilter="0, 0; 0.125,0.2665; 0.25,0.4; 0.375,0.465; 0.5,0.5;  0.625,0.535; 0.75,0.6; 0.875,0.7335; 1,1">
                                          <p:stCondLst>
                                            <p:cond delay="1324"/>
                                          </p:stCondLst>
                                        </p:cTn>
                                        <p:tgtEl>
                                          <p:spTgt spid="5">
                                            <p:txEl>
                                              <p:pRg st="0" end="0"/>
                                            </p:txEl>
                                          </p:spTgt>
                                        </p:tgtEl>
                                        <p:attrNameLst>
                                          <p:attrName>ppt_y</p:attrName>
                                        </p:attrNameLst>
                                      </p:cBhvr>
                                      <p:tavLst>
                                        <p:tav tm="0" fmla="#ppt_y-sin(pi*$)/27">
                                          <p:val>
                                            <p:fltVal val="0"/>
                                          </p:val>
                                        </p:tav>
                                        <p:tav tm="100000">
                                          <p:val>
                                            <p:fltVal val="1"/>
                                          </p:val>
                                        </p:tav>
                                      </p:tavLst>
                                    </p:anim>
                                    <p:anim calcmode="lin" valueType="num">
                                      <p:cBhvr>
                                        <p:cTn id="12" dur="164" tmFilter="0, 0; 0.125,0.2665; 0.25,0.4; 0.375,0.465; 0.5,0.5;  0.625,0.535; 0.75,0.6; 0.875,0.7335; 1,1">
                                          <p:stCondLst>
                                            <p:cond delay="1656"/>
                                          </p:stCondLst>
                                        </p:cTn>
                                        <p:tgtEl>
                                          <p:spTgt spid="5">
                                            <p:txEl>
                                              <p:pRg st="0" end="0"/>
                                            </p:txEl>
                                          </p:spTgt>
                                        </p:tgtEl>
                                        <p:attrNameLst>
                                          <p:attrName>ppt_y</p:attrName>
                                        </p:attrNameLst>
                                      </p:cBhvr>
                                      <p:tavLst>
                                        <p:tav tm="0" fmla="#ppt_y-sin(pi*$)/81">
                                          <p:val>
                                            <p:fltVal val="0"/>
                                          </p:val>
                                        </p:tav>
                                        <p:tav tm="100000">
                                          <p:val>
                                            <p:fltVal val="1"/>
                                          </p:val>
                                        </p:tav>
                                      </p:tavLst>
                                    </p:anim>
                                    <p:animScale>
                                      <p:cBhvr>
                                        <p:cTn id="13" dur="26">
                                          <p:stCondLst>
                                            <p:cond delay="650"/>
                                          </p:stCondLst>
                                        </p:cTn>
                                        <p:tgtEl>
                                          <p:spTgt spid="5">
                                            <p:txEl>
                                              <p:pRg st="0" end="0"/>
                                            </p:txEl>
                                          </p:spTgt>
                                        </p:tgtEl>
                                      </p:cBhvr>
                                      <p:to x="100000" y="60000"/>
                                    </p:animScale>
                                    <p:animScale>
                                      <p:cBhvr>
                                        <p:cTn id="14" dur="166" decel="50000">
                                          <p:stCondLst>
                                            <p:cond delay="676"/>
                                          </p:stCondLst>
                                        </p:cTn>
                                        <p:tgtEl>
                                          <p:spTgt spid="5">
                                            <p:txEl>
                                              <p:pRg st="0" end="0"/>
                                            </p:txEl>
                                          </p:spTgt>
                                        </p:tgtEl>
                                      </p:cBhvr>
                                      <p:to x="100000" y="100000"/>
                                    </p:animScale>
                                    <p:animScale>
                                      <p:cBhvr>
                                        <p:cTn id="15" dur="26">
                                          <p:stCondLst>
                                            <p:cond delay="1312"/>
                                          </p:stCondLst>
                                        </p:cTn>
                                        <p:tgtEl>
                                          <p:spTgt spid="5">
                                            <p:txEl>
                                              <p:pRg st="0" end="0"/>
                                            </p:txEl>
                                          </p:spTgt>
                                        </p:tgtEl>
                                      </p:cBhvr>
                                      <p:to x="100000" y="80000"/>
                                    </p:animScale>
                                    <p:animScale>
                                      <p:cBhvr>
                                        <p:cTn id="16" dur="166" decel="50000">
                                          <p:stCondLst>
                                            <p:cond delay="1338"/>
                                          </p:stCondLst>
                                        </p:cTn>
                                        <p:tgtEl>
                                          <p:spTgt spid="5">
                                            <p:txEl>
                                              <p:pRg st="0" end="0"/>
                                            </p:txEl>
                                          </p:spTgt>
                                        </p:tgtEl>
                                      </p:cBhvr>
                                      <p:to x="100000" y="100000"/>
                                    </p:animScale>
                                    <p:animScale>
                                      <p:cBhvr>
                                        <p:cTn id="17" dur="26">
                                          <p:stCondLst>
                                            <p:cond delay="1642"/>
                                          </p:stCondLst>
                                        </p:cTn>
                                        <p:tgtEl>
                                          <p:spTgt spid="5">
                                            <p:txEl>
                                              <p:pRg st="0" end="0"/>
                                            </p:txEl>
                                          </p:spTgt>
                                        </p:tgtEl>
                                      </p:cBhvr>
                                      <p:to x="100000" y="90000"/>
                                    </p:animScale>
                                    <p:animScale>
                                      <p:cBhvr>
                                        <p:cTn id="18" dur="166" decel="50000">
                                          <p:stCondLst>
                                            <p:cond delay="1668"/>
                                          </p:stCondLst>
                                        </p:cTn>
                                        <p:tgtEl>
                                          <p:spTgt spid="5">
                                            <p:txEl>
                                              <p:pRg st="0" end="0"/>
                                            </p:txEl>
                                          </p:spTgt>
                                        </p:tgtEl>
                                      </p:cBhvr>
                                      <p:to x="100000" y="100000"/>
                                    </p:animScale>
                                    <p:animScale>
                                      <p:cBhvr>
                                        <p:cTn id="19" dur="26">
                                          <p:stCondLst>
                                            <p:cond delay="1808"/>
                                          </p:stCondLst>
                                        </p:cTn>
                                        <p:tgtEl>
                                          <p:spTgt spid="5">
                                            <p:txEl>
                                              <p:pRg st="0" end="0"/>
                                            </p:txEl>
                                          </p:spTgt>
                                        </p:tgtEl>
                                      </p:cBhvr>
                                      <p:to x="100000" y="95000"/>
                                    </p:animScale>
                                    <p:animScale>
                                      <p:cBhvr>
                                        <p:cTn id="20" dur="166" decel="50000">
                                          <p:stCondLst>
                                            <p:cond delay="1834"/>
                                          </p:stCondLst>
                                        </p:cTn>
                                        <p:tgtEl>
                                          <p:spTgt spid="5">
                                            <p:txEl>
                                              <p:pRg st="0" end="0"/>
                                            </p:txEl>
                                          </p:spTgt>
                                        </p:tgtEl>
                                      </p:cBhvr>
                                      <p:to x="100000" y="100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r>
              <a:rPr lang="cs-CZ" sz="2800" b="1" dirty="0">
                <a:solidFill>
                  <a:schemeClr val="bg2">
                    <a:lumMod val="10000"/>
                  </a:schemeClr>
                </a:solidFill>
              </a:rPr>
              <a:t>Poskytování zdravotních služeb se souhlasem</a:t>
            </a:r>
          </a:p>
          <a:p>
            <a:pPr marL="68580" indent="0" algn="ctr">
              <a:buNone/>
            </a:pPr>
            <a:r>
              <a:rPr lang="cs-CZ" sz="2800" b="1" dirty="0">
                <a:solidFill>
                  <a:schemeClr val="bg2">
                    <a:lumMod val="10000"/>
                  </a:schemeClr>
                </a:solidFill>
              </a:rPr>
              <a:t>§ 35</a:t>
            </a:r>
          </a:p>
          <a:p>
            <a:pPr marL="68580" indent="0" algn="just">
              <a:buNone/>
            </a:pPr>
            <a:r>
              <a:rPr lang="cs-CZ" sz="2800" dirty="0">
                <a:solidFill>
                  <a:schemeClr val="bg2">
                    <a:lumMod val="10000"/>
                  </a:schemeClr>
                </a:solidFill>
              </a:rPr>
              <a:t>(</a:t>
            </a:r>
            <a:r>
              <a:rPr lang="cs-CZ" sz="2800" dirty="0" smtClean="0">
                <a:solidFill>
                  <a:schemeClr val="bg2">
                    <a:lumMod val="10000"/>
                  </a:schemeClr>
                </a:solidFill>
              </a:rPr>
              <a:t>2) </a:t>
            </a:r>
            <a:r>
              <a:rPr lang="cs-CZ" sz="2800" dirty="0" smtClean="0">
                <a:solidFill>
                  <a:schemeClr val="tx1"/>
                </a:solidFill>
              </a:rPr>
              <a:t>Poskytnutí zdravotních služeb na základě souhlasu nezletilého pacienta nebrání tomu, aby ošetřující zdravotnický pracovník podal zákonnému zástupci informaci o poskytnutých zdravotních službách nebo zdravotním stavu nezletilého pacienta.</a:t>
            </a:r>
            <a:endParaRPr lang="cs-CZ" dirty="0">
              <a:solidFill>
                <a:schemeClr val="tx1"/>
              </a:solidFill>
            </a:endParaRP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35 / 2 </a:t>
            </a:r>
            <a:endParaRPr lang="cs-CZ" sz="2800" dirty="0"/>
          </a:p>
        </p:txBody>
      </p:sp>
      <p:sp>
        <p:nvSpPr>
          <p:cNvPr id="7" name="Nadpis 1"/>
          <p:cNvSpPr>
            <a:spLocks noGrp="1"/>
          </p:cNvSpPr>
          <p:nvPr>
            <p:ph type="title"/>
          </p:nvPr>
        </p:nvSpPr>
        <p:spPr>
          <a:xfrm>
            <a:off x="899592" y="1027664"/>
            <a:ext cx="7344816" cy="1143000"/>
          </a:xfrm>
        </p:spPr>
        <p:txBody>
          <a:bodyPr>
            <a:normAutofit/>
          </a:bodyPr>
          <a:lstStyle/>
          <a:p>
            <a:r>
              <a:rPr lang="cs-CZ" b="1" dirty="0" smtClean="0"/>
              <a:t>Nový návrh:</a:t>
            </a:r>
            <a:r>
              <a:rPr lang="pt-BR" sz="3100" dirty="0" smtClean="0"/>
              <a:t> </a:t>
            </a:r>
            <a:endParaRPr lang="cs-CZ" sz="3600" dirty="0"/>
          </a:p>
        </p:txBody>
      </p:sp>
    </p:spTree>
    <p:extLst>
      <p:ext uri="{BB962C8B-B14F-4D97-AF65-F5344CB8AC3E}">
        <p14:creationId xmlns="" xmlns:p14="http://schemas.microsoft.com/office/powerpoint/2010/main" val="421117056"/>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r>
              <a:rPr lang="cs-CZ" b="1" dirty="0">
                <a:solidFill>
                  <a:schemeClr val="tx1"/>
                </a:solidFill>
              </a:rPr>
              <a:t>Poskytování zdravotních služeb se souhlasem</a:t>
            </a:r>
          </a:p>
          <a:p>
            <a:pPr marL="68580" indent="0" algn="ctr">
              <a:buNone/>
            </a:pPr>
            <a:r>
              <a:rPr lang="cs-CZ" b="1" dirty="0">
                <a:solidFill>
                  <a:schemeClr val="tx1"/>
                </a:solidFill>
              </a:rPr>
              <a:t>§ 35</a:t>
            </a:r>
          </a:p>
          <a:p>
            <a:pPr>
              <a:buNone/>
            </a:pPr>
            <a:r>
              <a:rPr lang="cs-CZ" dirty="0" smtClean="0">
                <a:solidFill>
                  <a:schemeClr val="tx1"/>
                </a:solidFill>
              </a:rPr>
              <a:t>(3) Jde-li o zdravotní služby, které spočívají v poskytnutí</a:t>
            </a:r>
          </a:p>
          <a:p>
            <a:pPr>
              <a:buNone/>
            </a:pPr>
            <a:r>
              <a:rPr lang="cs-CZ" dirty="0" smtClean="0">
                <a:solidFill>
                  <a:schemeClr val="tx1"/>
                </a:solidFill>
              </a:rPr>
              <a:t>	neodkladné péče, která není péčí podle § 38 odst. 4, nebo </a:t>
            </a:r>
          </a:p>
          <a:p>
            <a:pPr>
              <a:buNone/>
            </a:pPr>
            <a:r>
              <a:rPr lang="cs-CZ" dirty="0" smtClean="0">
                <a:solidFill>
                  <a:schemeClr val="tx1"/>
                </a:solidFill>
              </a:rPr>
              <a:t>	akutní péče, a </a:t>
            </a:r>
          </a:p>
          <a:p>
            <a:pPr>
              <a:buNone/>
            </a:pPr>
            <a:r>
              <a:rPr lang="cs-CZ" dirty="0" smtClean="0">
                <a:solidFill>
                  <a:schemeClr val="tx1"/>
                </a:solidFill>
              </a:rPr>
              <a:t>	souhlas zákonného zástupce nelze získat bez zbytečného odkladu,</a:t>
            </a:r>
            <a:r>
              <a:rPr lang="cs-CZ" b="1" dirty="0" smtClean="0">
                <a:solidFill>
                  <a:schemeClr val="tx1"/>
                </a:solidFill>
              </a:rPr>
              <a:t> </a:t>
            </a:r>
            <a:r>
              <a:rPr lang="cs-CZ" dirty="0" smtClean="0">
                <a:solidFill>
                  <a:schemeClr val="tx1"/>
                </a:solidFill>
              </a:rPr>
              <a:t>rozhodne o jejich poskytnutí ošetřující zdravotnický pracovník. To neplatí, lze-li zdravotní služby poskytnout podle odstavce 1 na základě souhlasu nezletilého pacienta</a:t>
            </a:r>
            <a:endParaRPr lang="cs-CZ" dirty="0">
              <a:solidFill>
                <a:schemeClr val="tx1"/>
              </a:solidFill>
            </a:endParaRP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35 / 3</a:t>
            </a:r>
            <a:endParaRPr lang="cs-CZ" sz="2800" dirty="0"/>
          </a:p>
        </p:txBody>
      </p:sp>
      <p:sp>
        <p:nvSpPr>
          <p:cNvPr id="7" name="Nadpis 1"/>
          <p:cNvSpPr>
            <a:spLocks noGrp="1"/>
          </p:cNvSpPr>
          <p:nvPr>
            <p:ph type="title"/>
          </p:nvPr>
        </p:nvSpPr>
        <p:spPr>
          <a:xfrm>
            <a:off x="827584" y="836712"/>
            <a:ext cx="7344816" cy="1143000"/>
          </a:xfrm>
        </p:spPr>
        <p:txBody>
          <a:bodyPr>
            <a:normAutofit/>
          </a:bodyPr>
          <a:lstStyle/>
          <a:p>
            <a:r>
              <a:rPr lang="cs-CZ" b="1" dirty="0" smtClean="0"/>
              <a:t>Nový návrh:</a:t>
            </a:r>
            <a:endParaRPr lang="cs-CZ" sz="3600" dirty="0"/>
          </a:p>
        </p:txBody>
      </p:sp>
    </p:spTree>
    <p:extLst>
      <p:ext uri="{BB962C8B-B14F-4D97-AF65-F5344CB8AC3E}">
        <p14:creationId xmlns="" xmlns:p14="http://schemas.microsoft.com/office/powerpoint/2010/main" val="1783583392"/>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r>
              <a:rPr lang="cs-CZ" sz="2800" b="1" dirty="0">
                <a:solidFill>
                  <a:schemeClr val="tx1"/>
                </a:solidFill>
              </a:rPr>
              <a:t>Poskytování zdravotních služeb se souhlasem</a:t>
            </a:r>
          </a:p>
          <a:p>
            <a:pPr marL="68580" indent="0" algn="ctr">
              <a:buNone/>
            </a:pPr>
            <a:r>
              <a:rPr lang="cs-CZ" sz="2800" b="1" dirty="0">
                <a:solidFill>
                  <a:schemeClr val="tx1"/>
                </a:solidFill>
              </a:rPr>
              <a:t>§ 35</a:t>
            </a:r>
          </a:p>
          <a:p>
            <a:pPr marL="68580" indent="0" algn="just">
              <a:buNone/>
            </a:pPr>
            <a:r>
              <a:rPr lang="cs-CZ" sz="2800" dirty="0" smtClean="0">
                <a:solidFill>
                  <a:schemeClr val="tx1"/>
                </a:solidFill>
              </a:rPr>
              <a:t>(4) Jde-li o pacienta zbaveného způsobilosti k právním úkonům, odstavce 1 až  3 se použijí obdobně s tím, že věk pacienta se nezohledňuje.</a:t>
            </a:r>
            <a:endParaRPr lang="cs-CZ" sz="2800" dirty="0">
              <a:solidFill>
                <a:schemeClr val="tx1"/>
              </a:solidFill>
            </a:endParaRP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35 / 4</a:t>
            </a:r>
            <a:endParaRPr lang="cs-CZ" sz="2800" dirty="0"/>
          </a:p>
        </p:txBody>
      </p:sp>
      <p:sp>
        <p:nvSpPr>
          <p:cNvPr id="7" name="Nadpis 1"/>
          <p:cNvSpPr>
            <a:spLocks noGrp="1"/>
          </p:cNvSpPr>
          <p:nvPr>
            <p:ph type="title"/>
          </p:nvPr>
        </p:nvSpPr>
        <p:spPr>
          <a:xfrm>
            <a:off x="899592" y="836712"/>
            <a:ext cx="7344816" cy="1143000"/>
          </a:xfrm>
        </p:spPr>
        <p:txBody>
          <a:bodyPr>
            <a:normAutofit/>
          </a:bodyPr>
          <a:lstStyle/>
          <a:p>
            <a:r>
              <a:rPr lang="cs-CZ" b="1" dirty="0" smtClean="0"/>
              <a:t>Nový návrh:</a:t>
            </a:r>
            <a:endParaRPr lang="cs-CZ" sz="3600" dirty="0"/>
          </a:p>
        </p:txBody>
      </p:sp>
    </p:spTree>
    <p:extLst>
      <p:ext uri="{BB962C8B-B14F-4D97-AF65-F5344CB8AC3E}">
        <p14:creationId xmlns="" xmlns:p14="http://schemas.microsoft.com/office/powerpoint/2010/main" val="3154552847"/>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1700808"/>
            <a:ext cx="8028892" cy="4752528"/>
          </a:xfrm>
        </p:spPr>
        <p:txBody>
          <a:bodyPr>
            <a:noAutofit/>
          </a:bodyPr>
          <a:lstStyle/>
          <a:p>
            <a:pPr algn="just"/>
            <a:r>
              <a:rPr lang="cs-CZ" sz="2000" dirty="0" smtClean="0">
                <a:solidFill>
                  <a:schemeClr val="tx1"/>
                </a:solidFill>
              </a:rPr>
              <a:t>Úprava § 35 vychází ze skutečnosti, že občanský zákoník a zákon o rodině předpokládá a umožňuje, aby určité právní úkony, pokud je to přiměřené „vyspělosti“ nezletilé osoby, tato osoba, prováděla sama (např. § 9 občanského zákoníku, § 176 občanského soudního řádu, § 31, § 37 zákona o rodině).  Tato osoba je s ohledem na svou „vyspělost“ způsobilá činit tyto právní úkony.</a:t>
            </a:r>
          </a:p>
          <a:p>
            <a:pPr algn="just"/>
            <a:r>
              <a:rPr lang="cs-CZ" sz="2000" dirty="0" smtClean="0">
                <a:solidFill>
                  <a:schemeClr val="tx1"/>
                </a:solidFill>
              </a:rPr>
              <a:t>Podle navrhované právní úpravy bude tedy při poskytování zdravotních služeb možné, aby s poskytováním zdravotních služeb vyslovil souhlas nezletilý pacient, pokud takový postup bude přiměřený s ohledem na jeho věk a rozumovou a volní vyspělost k provedení takového úkonu. Úsudek, tak jak to bylo běžné přede dnem nabytím účinnosti zákona č. 372/2011 Sb., o rozumové a volní vyspělosti nezletilého pacienta k provedení úkonu spočívajícího ve vyslovení souhlasu se zamýšlenými zdravotními službami, si učiní ošetřující zdravotnický pracovník. </a:t>
            </a: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35 / 1 - 4</a:t>
            </a:r>
            <a:endParaRPr lang="cs-CZ" sz="2800" dirty="0"/>
          </a:p>
        </p:txBody>
      </p:sp>
      <p:sp>
        <p:nvSpPr>
          <p:cNvPr id="7" name="Nadpis 1"/>
          <p:cNvSpPr>
            <a:spLocks noGrp="1"/>
          </p:cNvSpPr>
          <p:nvPr>
            <p:ph type="title"/>
          </p:nvPr>
        </p:nvSpPr>
        <p:spPr>
          <a:xfrm>
            <a:off x="827584" y="548680"/>
            <a:ext cx="7344816" cy="1143000"/>
          </a:xfrm>
        </p:spPr>
        <p:txBody>
          <a:bodyPr>
            <a:normAutofit/>
          </a:bodyPr>
          <a:lstStyle/>
          <a:p>
            <a:r>
              <a:rPr lang="cs-CZ" b="1" dirty="0" smtClean="0"/>
              <a:t>Zdůvodnění MZČR</a:t>
            </a:r>
            <a:endParaRPr lang="cs-CZ" sz="3600" dirty="0"/>
          </a:p>
        </p:txBody>
      </p:sp>
    </p:spTree>
    <p:extLst>
      <p:ext uri="{BB962C8B-B14F-4D97-AF65-F5344CB8AC3E}">
        <p14:creationId xmlns="" xmlns:p14="http://schemas.microsoft.com/office/powerpoint/2010/main" val="315455284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1772816"/>
            <a:ext cx="7848872" cy="4464496"/>
          </a:xfrm>
        </p:spPr>
        <p:txBody>
          <a:bodyPr>
            <a:noAutofit/>
          </a:bodyPr>
          <a:lstStyle/>
          <a:p>
            <a:pPr algn="just"/>
            <a:r>
              <a:rPr lang="cs-CZ" sz="2200" dirty="0" smtClean="0">
                <a:solidFill>
                  <a:schemeClr val="tx1"/>
                </a:solidFill>
              </a:rPr>
              <a:t>Pokud tedy zdravotnický pracovník na základě svého úsudku učiní „závěr“, že nezletilý pacient je způsobilým udělit informovaný souhlas s navrhovanými zdravotními službami, bude mít jeho souhlas stejnou váhu a účinnost jako souhlas zletilého pacienta. </a:t>
            </a:r>
          </a:p>
          <a:p>
            <a:pPr algn="just"/>
            <a:r>
              <a:rPr lang="cs-CZ" sz="2200" dirty="0" smtClean="0">
                <a:solidFill>
                  <a:schemeClr val="tx1"/>
                </a:solidFill>
              </a:rPr>
              <a:t>S ohledem na rodičovskou zodpovědnost za nezletilé osoby, která trvá až do nabytí jejich zletilosti, navrhuje se stanovit, že vyslovení souhlasu nezletilým pacientem nepřekáží tomu, aby ošetřující zdravotnický pracovník sdělil zákonnému zástupci pacienta informace o poskytnutí zdravotních služeb a zdravotním stavu pacienta. Znění ustanovení nebrání tomu, aby takové sdělení učinil zdravotnický pracovník sám nebo na základě dotazu zákonného zástupce; toto sdělení není podmíněno souhlasem nezletilého </a:t>
            </a: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35 / 1 - 4</a:t>
            </a:r>
            <a:endParaRPr lang="cs-CZ" sz="2800" dirty="0"/>
          </a:p>
        </p:txBody>
      </p:sp>
      <p:sp>
        <p:nvSpPr>
          <p:cNvPr id="7" name="Nadpis 1"/>
          <p:cNvSpPr>
            <a:spLocks noGrp="1"/>
          </p:cNvSpPr>
          <p:nvPr>
            <p:ph type="title"/>
          </p:nvPr>
        </p:nvSpPr>
        <p:spPr>
          <a:xfrm>
            <a:off x="827584" y="548680"/>
            <a:ext cx="7344816" cy="1143000"/>
          </a:xfrm>
        </p:spPr>
        <p:txBody>
          <a:bodyPr>
            <a:normAutofit/>
          </a:bodyPr>
          <a:lstStyle/>
          <a:p>
            <a:r>
              <a:rPr lang="cs-CZ" b="1" dirty="0" smtClean="0"/>
              <a:t>Zdůvodnění MZČR</a:t>
            </a:r>
            <a:endParaRPr lang="cs-CZ" sz="3600" dirty="0"/>
          </a:p>
        </p:txBody>
      </p:sp>
    </p:spTree>
    <p:extLst>
      <p:ext uri="{BB962C8B-B14F-4D97-AF65-F5344CB8AC3E}">
        <p14:creationId xmlns="" xmlns:p14="http://schemas.microsoft.com/office/powerpoint/2010/main" val="3154552847"/>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1772816"/>
            <a:ext cx="7848872" cy="4464496"/>
          </a:xfrm>
        </p:spPr>
        <p:txBody>
          <a:bodyPr>
            <a:noAutofit/>
          </a:bodyPr>
          <a:lstStyle/>
          <a:p>
            <a:pPr algn="just"/>
            <a:r>
              <a:rPr lang="cs-CZ" sz="2000" dirty="0" smtClean="0">
                <a:solidFill>
                  <a:schemeClr val="tx1"/>
                </a:solidFill>
              </a:rPr>
              <a:t>Pokud nezletilý pacient nebude uznán způsobilým k udělení nebo odepření souhlasu, může být zdravotní péče poskytnuta pouze se souhlasem zákonného zástupce. Skutečností, že zdravotní služby se poskytují se souhlasem zákonného zástupce, není dotčeno právo zákonného zástupce zmocnit jinou osobu (například prarodiče pacienta, chůvu, apod.). </a:t>
            </a:r>
            <a:endParaRPr lang="cs-CZ" sz="2000" dirty="0">
              <a:solidFill>
                <a:schemeClr val="tx1"/>
              </a:solidFill>
            </a:endParaRP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35 / 1 - 4</a:t>
            </a:r>
            <a:endParaRPr lang="cs-CZ" sz="2800" dirty="0"/>
          </a:p>
        </p:txBody>
      </p:sp>
      <p:sp>
        <p:nvSpPr>
          <p:cNvPr id="7" name="Nadpis 1"/>
          <p:cNvSpPr>
            <a:spLocks noGrp="1"/>
          </p:cNvSpPr>
          <p:nvPr>
            <p:ph type="title"/>
          </p:nvPr>
        </p:nvSpPr>
        <p:spPr>
          <a:xfrm>
            <a:off x="827584" y="548680"/>
            <a:ext cx="7344816" cy="1143000"/>
          </a:xfrm>
        </p:spPr>
        <p:txBody>
          <a:bodyPr>
            <a:normAutofit/>
          </a:bodyPr>
          <a:lstStyle/>
          <a:p>
            <a:r>
              <a:rPr lang="cs-CZ" b="1" dirty="0" smtClean="0"/>
              <a:t>Zdůvodnění MZČR</a:t>
            </a:r>
            <a:endParaRPr lang="cs-CZ" sz="3600" dirty="0"/>
          </a:p>
        </p:txBody>
      </p:sp>
    </p:spTree>
    <p:extLst>
      <p:ext uri="{BB962C8B-B14F-4D97-AF65-F5344CB8AC3E}">
        <p14:creationId xmlns="" xmlns:p14="http://schemas.microsoft.com/office/powerpoint/2010/main" val="3154552847"/>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r>
              <a:rPr lang="cs-CZ" b="1" dirty="0">
                <a:solidFill>
                  <a:schemeClr val="bg2">
                    <a:lumMod val="10000"/>
                  </a:schemeClr>
                </a:solidFill>
              </a:rPr>
              <a:t>Hospitalizace pacienta a </a:t>
            </a:r>
            <a:r>
              <a:rPr lang="cs-CZ" b="1" dirty="0" smtClean="0">
                <a:solidFill>
                  <a:schemeClr val="bg2">
                    <a:lumMod val="10000"/>
                  </a:schemeClr>
                </a:solidFill>
              </a:rPr>
              <a:t>poskytování zdravotních </a:t>
            </a:r>
            <a:r>
              <a:rPr lang="cs-CZ" b="1" dirty="0">
                <a:solidFill>
                  <a:schemeClr val="bg2">
                    <a:lumMod val="10000"/>
                  </a:schemeClr>
                </a:solidFill>
              </a:rPr>
              <a:t>služeb bez </a:t>
            </a:r>
            <a:r>
              <a:rPr lang="cs-CZ" b="1" dirty="0" smtClean="0">
                <a:solidFill>
                  <a:schemeClr val="bg2">
                    <a:lumMod val="10000"/>
                  </a:schemeClr>
                </a:solidFill>
              </a:rPr>
              <a:t>souhlasu a </a:t>
            </a:r>
            <a:r>
              <a:rPr lang="cs-CZ" b="1" dirty="0">
                <a:solidFill>
                  <a:schemeClr val="bg2">
                    <a:lumMod val="10000"/>
                  </a:schemeClr>
                </a:solidFill>
              </a:rPr>
              <a:t>použití omezovacích prostředků</a:t>
            </a:r>
          </a:p>
          <a:p>
            <a:pPr marL="68580" indent="0" algn="ctr">
              <a:buNone/>
            </a:pPr>
            <a:r>
              <a:rPr lang="cs-CZ" b="1" dirty="0">
                <a:solidFill>
                  <a:schemeClr val="bg2">
                    <a:lumMod val="10000"/>
                  </a:schemeClr>
                </a:solidFill>
              </a:rPr>
              <a:t>§ 38</a:t>
            </a:r>
          </a:p>
          <a:p>
            <a:pPr marL="68580" indent="0" algn="just">
              <a:buNone/>
            </a:pPr>
            <a:r>
              <a:rPr lang="cs-CZ" sz="2000" dirty="0">
                <a:solidFill>
                  <a:schemeClr val="bg2">
                    <a:lumMod val="10000"/>
                  </a:schemeClr>
                </a:solidFill>
              </a:rPr>
              <a:t>(1) Pacienta lze </a:t>
            </a:r>
            <a:r>
              <a:rPr lang="cs-CZ" sz="2000" dirty="0">
                <a:solidFill>
                  <a:srgbClr val="0070C0"/>
                </a:solidFill>
              </a:rPr>
              <a:t>bez jeho souhlasu </a:t>
            </a:r>
            <a:r>
              <a:rPr lang="cs-CZ" sz="2000" dirty="0">
                <a:solidFill>
                  <a:schemeClr val="bg2">
                    <a:lumMod val="10000"/>
                  </a:schemeClr>
                </a:solidFill>
              </a:rPr>
              <a:t>nebo v </a:t>
            </a:r>
            <a:r>
              <a:rPr lang="cs-CZ" sz="2000" dirty="0" smtClean="0">
                <a:solidFill>
                  <a:schemeClr val="bg2">
                    <a:lumMod val="10000"/>
                  </a:schemeClr>
                </a:solidFill>
              </a:rPr>
              <a:t>případě nezletilého </a:t>
            </a:r>
            <a:r>
              <a:rPr lang="cs-CZ" sz="2000" dirty="0">
                <a:solidFill>
                  <a:schemeClr val="bg2">
                    <a:lumMod val="10000"/>
                  </a:schemeClr>
                </a:solidFill>
              </a:rPr>
              <a:t>pacienta nebo pacienta zbaveného </a:t>
            </a:r>
            <a:r>
              <a:rPr lang="cs-CZ" sz="2000" dirty="0" smtClean="0">
                <a:solidFill>
                  <a:schemeClr val="bg2">
                    <a:lumMod val="10000"/>
                  </a:schemeClr>
                </a:solidFill>
              </a:rPr>
              <a:t>způsobilosti k </a:t>
            </a:r>
            <a:r>
              <a:rPr lang="cs-CZ" sz="2000" dirty="0">
                <a:solidFill>
                  <a:schemeClr val="bg2">
                    <a:lumMod val="10000"/>
                  </a:schemeClr>
                </a:solidFill>
              </a:rPr>
              <a:t>právním úkonům </a:t>
            </a:r>
            <a:r>
              <a:rPr lang="cs-CZ" sz="2000" dirty="0">
                <a:solidFill>
                  <a:srgbClr val="0070C0"/>
                </a:solidFill>
              </a:rPr>
              <a:t>bez souhlasu zákonného </a:t>
            </a:r>
            <a:r>
              <a:rPr lang="cs-CZ" sz="2000" dirty="0" smtClean="0">
                <a:solidFill>
                  <a:srgbClr val="0070C0"/>
                </a:solidFill>
              </a:rPr>
              <a:t>zástupce</a:t>
            </a:r>
            <a:r>
              <a:rPr lang="cs-CZ" sz="2000" dirty="0" smtClean="0">
                <a:solidFill>
                  <a:schemeClr val="bg2">
                    <a:lumMod val="10000"/>
                  </a:schemeClr>
                </a:solidFill>
              </a:rPr>
              <a:t> </a:t>
            </a:r>
            <a:r>
              <a:rPr lang="cs-CZ" sz="2000" b="1" dirty="0" smtClean="0">
                <a:solidFill>
                  <a:schemeClr val="bg2">
                    <a:lumMod val="10000"/>
                  </a:schemeClr>
                </a:solidFill>
              </a:rPr>
              <a:t>hospitalizovat</a:t>
            </a:r>
            <a:r>
              <a:rPr lang="cs-CZ" sz="2000" dirty="0">
                <a:solidFill>
                  <a:schemeClr val="bg2">
                    <a:lumMod val="10000"/>
                  </a:schemeClr>
                </a:solidFill>
              </a:rPr>
              <a:t>, </a:t>
            </a:r>
            <a:r>
              <a:rPr lang="cs-CZ" sz="2000" dirty="0" smtClean="0">
                <a:solidFill>
                  <a:schemeClr val="bg2">
                    <a:lumMod val="10000"/>
                  </a:schemeClr>
                </a:solidFill>
              </a:rPr>
              <a:t>jestliže</a:t>
            </a:r>
          </a:p>
          <a:p>
            <a:pPr marL="68580" indent="0" algn="just">
              <a:buNone/>
            </a:pPr>
            <a:r>
              <a:rPr lang="cs-CZ" sz="2000" dirty="0">
                <a:solidFill>
                  <a:schemeClr val="bg2">
                    <a:lumMod val="10000"/>
                  </a:schemeClr>
                </a:solidFill>
              </a:rPr>
              <a:t>b) ohrožuje bezprostředně a závažným </a:t>
            </a:r>
            <a:r>
              <a:rPr lang="cs-CZ" sz="2000" dirty="0" smtClean="0">
                <a:solidFill>
                  <a:schemeClr val="bg2">
                    <a:lumMod val="10000"/>
                  </a:schemeClr>
                </a:solidFill>
              </a:rPr>
              <a:t>způsobem sebe </a:t>
            </a:r>
            <a:r>
              <a:rPr lang="cs-CZ" sz="2000" dirty="0">
                <a:solidFill>
                  <a:schemeClr val="bg2">
                    <a:lumMod val="10000"/>
                  </a:schemeClr>
                </a:solidFill>
              </a:rPr>
              <a:t>nebo své okolí a jeví známky duševní </a:t>
            </a:r>
            <a:r>
              <a:rPr lang="cs-CZ" sz="2000" dirty="0" smtClean="0">
                <a:solidFill>
                  <a:schemeClr val="bg2">
                    <a:lumMod val="10000"/>
                  </a:schemeClr>
                </a:solidFill>
              </a:rPr>
              <a:t>poruchy nebo </a:t>
            </a:r>
            <a:r>
              <a:rPr lang="cs-CZ" sz="2000" dirty="0">
                <a:solidFill>
                  <a:schemeClr val="bg2">
                    <a:lumMod val="10000"/>
                  </a:schemeClr>
                </a:solidFill>
              </a:rPr>
              <a:t>touto poruchou trpí nebo je pod </a:t>
            </a:r>
            <a:r>
              <a:rPr lang="cs-CZ" sz="2000" dirty="0" smtClean="0">
                <a:solidFill>
                  <a:schemeClr val="bg2">
                    <a:lumMod val="10000"/>
                  </a:schemeClr>
                </a:solidFill>
              </a:rPr>
              <a:t>vlivem návykové </a:t>
            </a:r>
            <a:r>
              <a:rPr lang="cs-CZ" sz="2000" dirty="0">
                <a:solidFill>
                  <a:schemeClr val="bg2">
                    <a:lumMod val="10000"/>
                  </a:schemeClr>
                </a:solidFill>
              </a:rPr>
              <a:t>látky, pokud hrozbu pro pacienta </a:t>
            </a:r>
            <a:r>
              <a:rPr lang="cs-CZ" sz="2000" dirty="0" smtClean="0">
                <a:solidFill>
                  <a:schemeClr val="bg2">
                    <a:lumMod val="10000"/>
                  </a:schemeClr>
                </a:solidFill>
              </a:rPr>
              <a:t>nebo jeho </a:t>
            </a:r>
            <a:r>
              <a:rPr lang="cs-CZ" sz="2000" dirty="0">
                <a:solidFill>
                  <a:schemeClr val="bg2">
                    <a:lumMod val="10000"/>
                  </a:schemeClr>
                </a:solidFill>
              </a:rPr>
              <a:t>okolí nelze odvrátit jinak, nebo</a:t>
            </a:r>
          </a:p>
          <a:p>
            <a:pPr marL="68580" indent="0" algn="just">
              <a:buNone/>
            </a:pPr>
            <a:r>
              <a:rPr lang="cs-CZ" sz="2000" dirty="0">
                <a:solidFill>
                  <a:schemeClr val="bg2">
                    <a:lumMod val="10000"/>
                  </a:schemeClr>
                </a:solidFill>
              </a:rPr>
              <a:t>c) jeho zdravotní stav vyžaduje poskytnutí </a:t>
            </a:r>
            <a:r>
              <a:rPr lang="cs-CZ" sz="2000" dirty="0" smtClean="0">
                <a:solidFill>
                  <a:schemeClr val="bg2">
                    <a:lumMod val="10000"/>
                  </a:schemeClr>
                </a:solidFill>
              </a:rPr>
              <a:t>neodkladné péče </a:t>
            </a:r>
            <a:r>
              <a:rPr lang="cs-CZ" sz="2000" dirty="0">
                <a:solidFill>
                  <a:schemeClr val="bg2">
                    <a:lumMod val="10000"/>
                  </a:schemeClr>
                </a:solidFill>
              </a:rPr>
              <a:t>a zároveň neumožňuje, aby </a:t>
            </a:r>
            <a:r>
              <a:rPr lang="cs-CZ" sz="2000" dirty="0" smtClean="0">
                <a:solidFill>
                  <a:schemeClr val="bg2">
                    <a:lumMod val="10000"/>
                  </a:schemeClr>
                </a:solidFill>
              </a:rPr>
              <a:t>vyslovil souhlas</a:t>
            </a:r>
            <a:r>
              <a:rPr lang="cs-CZ" sz="2000" dirty="0">
                <a:solidFill>
                  <a:schemeClr val="bg2">
                    <a:lumMod val="10000"/>
                  </a:schemeClr>
                </a:solidFill>
              </a:rPr>
              <a:t>.</a:t>
            </a: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38 / 1 písm. b), c)</a:t>
            </a:r>
            <a:endParaRPr lang="cs-CZ" sz="2800" dirty="0"/>
          </a:p>
        </p:txBody>
      </p:sp>
      <p:sp>
        <p:nvSpPr>
          <p:cNvPr id="7" name="Nadpis 1"/>
          <p:cNvSpPr>
            <a:spLocks noGrp="1"/>
          </p:cNvSpPr>
          <p:nvPr>
            <p:ph type="title"/>
          </p:nvPr>
        </p:nvSpPr>
        <p:spPr>
          <a:xfrm>
            <a:off x="899592" y="1027664"/>
            <a:ext cx="7344816" cy="1143000"/>
          </a:xfrm>
        </p:spPr>
        <p:txBody>
          <a:bodyPr>
            <a:normAutofit fontScale="90000"/>
          </a:bodyPr>
          <a:lstStyle/>
          <a:p>
            <a:r>
              <a:rPr lang="cs-CZ" b="1" dirty="0" smtClean="0"/>
              <a:t>ČÁST ČTVRTÁ</a:t>
            </a:r>
            <a:r>
              <a:rPr lang="cs-CZ" dirty="0"/>
              <a:t/>
            </a:r>
            <a:br>
              <a:rPr lang="cs-CZ" dirty="0"/>
            </a:br>
            <a:r>
              <a:rPr lang="pt-BR" sz="3100" dirty="0"/>
              <a:t>POSTAVENÍ PACIENTA A JINÝCH </a:t>
            </a:r>
            <a:r>
              <a:rPr lang="pt-BR" sz="3100" dirty="0" smtClean="0"/>
              <a:t>OSOB</a:t>
            </a:r>
            <a:r>
              <a:rPr lang="cs-CZ" sz="3100" dirty="0" smtClean="0"/>
              <a:t> </a:t>
            </a:r>
            <a:r>
              <a:rPr lang="pt-BR" sz="3100" dirty="0" smtClean="0"/>
              <a:t>V </a:t>
            </a:r>
            <a:r>
              <a:rPr lang="pt-BR" sz="3100" dirty="0"/>
              <a:t>SOUVISLOSTI S POSKYTOVÁNÍM </a:t>
            </a:r>
            <a:r>
              <a:rPr lang="pt-BR" sz="3100" dirty="0" smtClean="0"/>
              <a:t>ZDR</a:t>
            </a:r>
            <a:r>
              <a:rPr lang="cs-CZ" sz="3100" dirty="0" smtClean="0"/>
              <a:t>.</a:t>
            </a:r>
            <a:r>
              <a:rPr lang="pt-BR" sz="3100" dirty="0" smtClean="0"/>
              <a:t> </a:t>
            </a:r>
            <a:r>
              <a:rPr lang="pt-BR" sz="3100" dirty="0"/>
              <a:t>SLUŽEB </a:t>
            </a:r>
            <a:endParaRPr lang="cs-CZ" sz="3600" dirty="0"/>
          </a:p>
        </p:txBody>
      </p:sp>
    </p:spTree>
    <p:extLst>
      <p:ext uri="{BB962C8B-B14F-4D97-AF65-F5344CB8AC3E}">
        <p14:creationId xmlns="" xmlns:p14="http://schemas.microsoft.com/office/powerpoint/2010/main" val="1081165100"/>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r>
              <a:rPr lang="cs-CZ" b="1" dirty="0">
                <a:solidFill>
                  <a:schemeClr val="bg2">
                    <a:lumMod val="10000"/>
                  </a:schemeClr>
                </a:solidFill>
              </a:rPr>
              <a:t>Hospitalizace pacienta a </a:t>
            </a:r>
            <a:r>
              <a:rPr lang="cs-CZ" b="1" dirty="0" smtClean="0">
                <a:solidFill>
                  <a:schemeClr val="bg2">
                    <a:lumMod val="10000"/>
                  </a:schemeClr>
                </a:solidFill>
              </a:rPr>
              <a:t>poskytování zdravotních </a:t>
            </a:r>
            <a:r>
              <a:rPr lang="cs-CZ" b="1" dirty="0">
                <a:solidFill>
                  <a:schemeClr val="bg2">
                    <a:lumMod val="10000"/>
                  </a:schemeClr>
                </a:solidFill>
              </a:rPr>
              <a:t>služeb bez </a:t>
            </a:r>
            <a:r>
              <a:rPr lang="cs-CZ" b="1" dirty="0" smtClean="0">
                <a:solidFill>
                  <a:schemeClr val="bg2">
                    <a:lumMod val="10000"/>
                  </a:schemeClr>
                </a:solidFill>
              </a:rPr>
              <a:t>souhlasu a </a:t>
            </a:r>
            <a:r>
              <a:rPr lang="cs-CZ" b="1" dirty="0">
                <a:solidFill>
                  <a:schemeClr val="bg2">
                    <a:lumMod val="10000"/>
                  </a:schemeClr>
                </a:solidFill>
              </a:rPr>
              <a:t>použití omezovacích prostředků</a:t>
            </a:r>
          </a:p>
          <a:p>
            <a:pPr marL="68580" indent="0" algn="ctr">
              <a:buNone/>
            </a:pPr>
            <a:r>
              <a:rPr lang="cs-CZ" b="1" dirty="0">
                <a:solidFill>
                  <a:schemeClr val="bg2">
                    <a:lumMod val="10000"/>
                  </a:schemeClr>
                </a:solidFill>
              </a:rPr>
              <a:t>§ 38</a:t>
            </a:r>
          </a:p>
          <a:p>
            <a:pPr marL="68580" indent="0" algn="just">
              <a:buNone/>
            </a:pPr>
            <a:r>
              <a:rPr lang="cs-CZ" dirty="0">
                <a:solidFill>
                  <a:schemeClr val="tx1"/>
                </a:solidFill>
              </a:rPr>
              <a:t>(1) </a:t>
            </a:r>
            <a:r>
              <a:rPr lang="cs-CZ" dirty="0" smtClean="0">
                <a:solidFill>
                  <a:schemeClr val="tx1"/>
                </a:solidFill>
              </a:rPr>
              <a:t>Pacienta lze bez souhlasu hospitalizovat, jestliže</a:t>
            </a:r>
          </a:p>
          <a:p>
            <a:pPr>
              <a:buNone/>
            </a:pPr>
            <a:r>
              <a:rPr lang="cs-CZ" dirty="0" smtClean="0">
                <a:solidFill>
                  <a:schemeClr val="tx1"/>
                </a:solidFill>
              </a:rPr>
              <a:t>	b)  ohrožuje závažným způsobem sebe nebo své okolí a jeví známky </a:t>
            </a:r>
          </a:p>
          <a:p>
            <a:pPr>
              <a:buNone/>
            </a:pPr>
            <a:r>
              <a:rPr lang="cs-CZ" dirty="0" smtClean="0">
                <a:solidFill>
                  <a:schemeClr val="tx1"/>
                </a:solidFill>
              </a:rPr>
              <a:t>	1. duševní poruchy nebo touto poruchou trpí nebo </a:t>
            </a:r>
          </a:p>
          <a:p>
            <a:pPr>
              <a:buNone/>
            </a:pPr>
            <a:r>
              <a:rPr lang="cs-CZ" dirty="0" smtClean="0">
                <a:solidFill>
                  <a:schemeClr val="tx1"/>
                </a:solidFill>
              </a:rPr>
              <a:t>	2. vlivu návykové látky nebo je pod vlivem takové látky</a:t>
            </a:r>
            <a:endParaRPr lang="cs-CZ" dirty="0">
              <a:solidFill>
                <a:schemeClr val="tx1"/>
              </a:solidFill>
            </a:endParaRP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38 / 1 písm. b)</a:t>
            </a:r>
            <a:endParaRPr lang="cs-CZ" sz="2800" dirty="0"/>
          </a:p>
        </p:txBody>
      </p:sp>
      <p:sp>
        <p:nvSpPr>
          <p:cNvPr id="7" name="Nadpis 1"/>
          <p:cNvSpPr>
            <a:spLocks noGrp="1"/>
          </p:cNvSpPr>
          <p:nvPr>
            <p:ph type="title"/>
          </p:nvPr>
        </p:nvSpPr>
        <p:spPr>
          <a:xfrm>
            <a:off x="899592" y="692696"/>
            <a:ext cx="7344816" cy="1143000"/>
          </a:xfrm>
        </p:spPr>
        <p:txBody>
          <a:bodyPr>
            <a:normAutofit/>
          </a:bodyPr>
          <a:lstStyle/>
          <a:p>
            <a:r>
              <a:rPr lang="cs-CZ" b="1" dirty="0" smtClean="0"/>
              <a:t>Nový návrh:</a:t>
            </a:r>
            <a:r>
              <a:rPr lang="pt-BR" sz="3100" dirty="0" smtClean="0"/>
              <a:t> </a:t>
            </a:r>
            <a:endParaRPr lang="cs-CZ" sz="3600" dirty="0"/>
          </a:p>
        </p:txBody>
      </p:sp>
    </p:spTree>
    <p:extLst>
      <p:ext uri="{BB962C8B-B14F-4D97-AF65-F5344CB8AC3E}">
        <p14:creationId xmlns="" xmlns:p14="http://schemas.microsoft.com/office/powerpoint/2010/main" val="108116510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algn="just"/>
            <a:r>
              <a:rPr lang="cs-CZ" dirty="0" smtClean="0">
                <a:solidFill>
                  <a:schemeClr val="tx1"/>
                </a:solidFill>
              </a:rPr>
              <a:t>Jednoznačněji a způsobem odpovídajícím potřebám praxe se upřesňuje vymezení hospitalizace pacienta bez souhlasu podle  § 38 odst. 1 písm. b) zákona. Podle navržené právní úpravy lze pacienta bez souhlasu hospitalizovat též, jeví-li známky vlivu návykové látky. Dosavadní znění, podle něhož je možné pacienta hospitalizovat pouze, pokud byl zcela zřejmě pod vlivem návykové látky, přinášelo v praxi problémy vzhledem k tomu, že mnohdy nebylo možno v terénu definitivně, pouze na základě klinického zhodnocení zdravotního stavu, potvrdit, že je pacient pod vlivem návykové látky. </a:t>
            </a:r>
            <a:endParaRPr lang="cs-CZ" dirty="0">
              <a:solidFill>
                <a:schemeClr val="tx1"/>
              </a:solidFill>
            </a:endParaRP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38 / 1 písm. b)</a:t>
            </a:r>
            <a:endParaRPr lang="cs-CZ" sz="2800" dirty="0"/>
          </a:p>
        </p:txBody>
      </p:sp>
      <p:sp>
        <p:nvSpPr>
          <p:cNvPr id="7" name="Nadpis 1"/>
          <p:cNvSpPr>
            <a:spLocks noGrp="1"/>
          </p:cNvSpPr>
          <p:nvPr>
            <p:ph type="title"/>
          </p:nvPr>
        </p:nvSpPr>
        <p:spPr>
          <a:xfrm>
            <a:off x="899592" y="692696"/>
            <a:ext cx="7344816" cy="1143000"/>
          </a:xfrm>
        </p:spPr>
        <p:txBody>
          <a:bodyPr>
            <a:normAutofit/>
          </a:bodyPr>
          <a:lstStyle/>
          <a:p>
            <a:r>
              <a:rPr lang="cs-CZ" b="1" dirty="0" smtClean="0"/>
              <a:t>Zdůvodnění MZČR:</a:t>
            </a:r>
            <a:r>
              <a:rPr lang="pt-BR" sz="3100" dirty="0" smtClean="0"/>
              <a:t> </a:t>
            </a:r>
            <a:endParaRPr lang="cs-CZ" sz="3600" dirty="0"/>
          </a:p>
        </p:txBody>
      </p:sp>
    </p:spTree>
    <p:extLst>
      <p:ext uri="{BB962C8B-B14F-4D97-AF65-F5344CB8AC3E}">
        <p14:creationId xmlns="" xmlns:p14="http://schemas.microsoft.com/office/powerpoint/2010/main" val="1081165100"/>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algn="just"/>
            <a:r>
              <a:rPr lang="cs-CZ" dirty="0" smtClean="0">
                <a:solidFill>
                  <a:schemeClr val="tx1"/>
                </a:solidFill>
              </a:rPr>
              <a:t>Dále byla vypuštěna podmínka, že pacient musí „bezprostředně“ ohrožovat sebe nebo své okolí. Pokud například duševně nemocný pacient ohrožuje rodinu, tak podle dosavadního znění může být bez souhlasu hospitalizován pouze v těch případech, kdy přímo, tedy před zraky zdravotnických pracovníků a většinou i Policie ČR ohrožuje sebe nebo své okolí (např. jinou osobu). Pokud se pacient do příjezdu zdravotnických pracovníků přechodně zklidní, tak již podle dosavadního znění ustanovení § 38 odst. 1 písm. b) není splněna podmínka bezprostředního ohrožení.  </a:t>
            </a:r>
            <a:endParaRPr lang="cs-CZ" dirty="0">
              <a:solidFill>
                <a:schemeClr val="tx1"/>
              </a:solidFill>
            </a:endParaRP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38 / 1 písm. b)</a:t>
            </a:r>
            <a:endParaRPr lang="cs-CZ" sz="2800" dirty="0"/>
          </a:p>
        </p:txBody>
      </p:sp>
      <p:sp>
        <p:nvSpPr>
          <p:cNvPr id="7" name="Nadpis 1"/>
          <p:cNvSpPr>
            <a:spLocks noGrp="1"/>
          </p:cNvSpPr>
          <p:nvPr>
            <p:ph type="title"/>
          </p:nvPr>
        </p:nvSpPr>
        <p:spPr>
          <a:xfrm>
            <a:off x="899592" y="692696"/>
            <a:ext cx="7344816" cy="1143000"/>
          </a:xfrm>
        </p:spPr>
        <p:txBody>
          <a:bodyPr>
            <a:normAutofit/>
          </a:bodyPr>
          <a:lstStyle/>
          <a:p>
            <a:r>
              <a:rPr lang="cs-CZ" b="1" dirty="0" smtClean="0"/>
              <a:t>Zdůvodnění MZČR:</a:t>
            </a:r>
            <a:r>
              <a:rPr lang="pt-BR" sz="3100" dirty="0" smtClean="0"/>
              <a:t> </a:t>
            </a:r>
            <a:endParaRPr lang="cs-CZ" sz="3600" dirty="0"/>
          </a:p>
        </p:txBody>
      </p:sp>
    </p:spTree>
    <p:extLst>
      <p:ext uri="{BB962C8B-B14F-4D97-AF65-F5344CB8AC3E}">
        <p14:creationId xmlns="" xmlns:p14="http://schemas.microsoft.com/office/powerpoint/2010/main" val="108116510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r>
              <a:rPr lang="cs-CZ" b="1" dirty="0">
                <a:solidFill>
                  <a:schemeClr val="bg2">
                    <a:lumMod val="10000"/>
                  </a:schemeClr>
                </a:solidFill>
              </a:rPr>
              <a:t>Poskytování zdravotních služeb se souhlasem</a:t>
            </a:r>
          </a:p>
          <a:p>
            <a:pPr marL="68580" indent="0" algn="ctr">
              <a:buNone/>
            </a:pPr>
            <a:r>
              <a:rPr lang="cs-CZ" b="1" dirty="0">
                <a:solidFill>
                  <a:schemeClr val="bg2">
                    <a:lumMod val="10000"/>
                  </a:schemeClr>
                </a:solidFill>
              </a:rPr>
              <a:t>§ 34</a:t>
            </a:r>
          </a:p>
          <a:p>
            <a:pPr marL="68580" indent="0" algn="just">
              <a:buNone/>
            </a:pPr>
            <a:r>
              <a:rPr lang="cs-CZ" dirty="0">
                <a:solidFill>
                  <a:schemeClr val="bg2">
                    <a:lumMod val="10000"/>
                  </a:schemeClr>
                </a:solidFill>
              </a:rPr>
              <a:t>(3) Pokud u plánované péče po podání </a:t>
            </a:r>
            <a:r>
              <a:rPr lang="cs-CZ" dirty="0" smtClean="0">
                <a:solidFill>
                  <a:schemeClr val="bg2">
                    <a:lumMod val="10000"/>
                  </a:schemeClr>
                </a:solidFill>
              </a:rPr>
              <a:t>informace o </a:t>
            </a:r>
            <a:r>
              <a:rPr lang="cs-CZ" dirty="0">
                <a:solidFill>
                  <a:schemeClr val="bg2">
                    <a:lumMod val="10000"/>
                  </a:schemeClr>
                </a:solidFill>
              </a:rPr>
              <a:t>zdravotním stavu uplynula doba delší než 30 </a:t>
            </a:r>
            <a:r>
              <a:rPr lang="cs-CZ" dirty="0" smtClean="0">
                <a:solidFill>
                  <a:schemeClr val="bg2">
                    <a:lumMod val="10000"/>
                  </a:schemeClr>
                </a:solidFill>
              </a:rPr>
              <a:t>dnů, musí </a:t>
            </a:r>
            <a:r>
              <a:rPr lang="cs-CZ" dirty="0">
                <a:solidFill>
                  <a:schemeClr val="bg2">
                    <a:lumMod val="10000"/>
                  </a:schemeClr>
                </a:solidFill>
              </a:rPr>
              <a:t>být tato informace podána opakovaně a </a:t>
            </a:r>
            <a:r>
              <a:rPr lang="cs-CZ" dirty="0" smtClean="0">
                <a:solidFill>
                  <a:schemeClr val="bg2">
                    <a:lumMod val="10000"/>
                  </a:schemeClr>
                </a:solidFill>
              </a:rPr>
              <a:t>pacient musí </a:t>
            </a:r>
            <a:r>
              <a:rPr lang="cs-CZ" dirty="0">
                <a:solidFill>
                  <a:schemeClr val="bg2">
                    <a:lumMod val="10000"/>
                  </a:schemeClr>
                </a:solidFill>
              </a:rPr>
              <a:t>svůj souhlas podle odstavce 1 potvrdit.</a:t>
            </a: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34 / 3</a:t>
            </a:r>
            <a:endParaRPr lang="cs-CZ" sz="2800" dirty="0"/>
          </a:p>
        </p:txBody>
      </p:sp>
      <p:sp>
        <p:nvSpPr>
          <p:cNvPr id="7" name="Nadpis 1"/>
          <p:cNvSpPr>
            <a:spLocks noGrp="1"/>
          </p:cNvSpPr>
          <p:nvPr>
            <p:ph type="title"/>
          </p:nvPr>
        </p:nvSpPr>
        <p:spPr>
          <a:xfrm>
            <a:off x="899592" y="1027664"/>
            <a:ext cx="7344816" cy="1143000"/>
          </a:xfrm>
        </p:spPr>
        <p:txBody>
          <a:bodyPr>
            <a:normAutofit fontScale="90000"/>
          </a:bodyPr>
          <a:lstStyle/>
          <a:p>
            <a:r>
              <a:rPr lang="cs-CZ" b="1" dirty="0" smtClean="0"/>
              <a:t>ČÁST ČTVRTÁ</a:t>
            </a:r>
            <a:r>
              <a:rPr lang="cs-CZ" dirty="0"/>
              <a:t/>
            </a:r>
            <a:br>
              <a:rPr lang="cs-CZ" dirty="0"/>
            </a:br>
            <a:r>
              <a:rPr lang="pt-BR" sz="3100" dirty="0"/>
              <a:t>POSTAVENÍ PACIENTA A JINÝCH </a:t>
            </a:r>
            <a:r>
              <a:rPr lang="pt-BR" sz="3100" dirty="0" smtClean="0"/>
              <a:t>OSOB</a:t>
            </a:r>
            <a:r>
              <a:rPr lang="cs-CZ" sz="3100" dirty="0" smtClean="0"/>
              <a:t> </a:t>
            </a:r>
            <a:r>
              <a:rPr lang="pt-BR" sz="3100" dirty="0" smtClean="0"/>
              <a:t>V </a:t>
            </a:r>
            <a:r>
              <a:rPr lang="pt-BR" sz="3100" dirty="0"/>
              <a:t>SOUVISLOSTI S POSKYTOVÁNÍM </a:t>
            </a:r>
            <a:r>
              <a:rPr lang="pt-BR" sz="3100" dirty="0" smtClean="0"/>
              <a:t>ZDR</a:t>
            </a:r>
            <a:r>
              <a:rPr lang="cs-CZ" sz="3100" dirty="0" smtClean="0"/>
              <a:t>.</a:t>
            </a:r>
            <a:r>
              <a:rPr lang="pt-BR" sz="3100" dirty="0" smtClean="0"/>
              <a:t> </a:t>
            </a:r>
            <a:r>
              <a:rPr lang="pt-BR" sz="3100" dirty="0"/>
              <a:t>SLUŽEB </a:t>
            </a:r>
            <a:endParaRPr lang="cs-CZ" sz="3600" dirty="0"/>
          </a:p>
        </p:txBody>
      </p:sp>
    </p:spTree>
    <p:extLst>
      <p:ext uri="{BB962C8B-B14F-4D97-AF65-F5344CB8AC3E}">
        <p14:creationId xmlns="" xmlns:p14="http://schemas.microsoft.com/office/powerpoint/2010/main" val="413749478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algn="just"/>
            <a:r>
              <a:rPr lang="cs-CZ" sz="2600" dirty="0" smtClean="0">
                <a:solidFill>
                  <a:schemeClr val="tx1"/>
                </a:solidFill>
              </a:rPr>
              <a:t>Vypuštěna byla též podmínka, že pacienta lze bez souhlasu hospitalizovat, pokud nebylo možno hrozbu pro pacienta nebo jeho okolí odvrátit jinak. V praxi bylo splnění této podmínky též nereálné a nebylo zřejmé, jakým jiným způsobem by bylo možno hrozbu odvrátit. Původní představa byla, že by k pacientovi byl přivolán ambulantní psychiatr, který by se jej pokusil zklidnit. Zajištění takového postupu, kdy k pacientovi je obvykle přivolána zdravotnická záchranná služba, není v praxi reálně proveditelné.</a:t>
            </a:r>
            <a:endParaRPr lang="cs-CZ" sz="2600" dirty="0">
              <a:solidFill>
                <a:schemeClr val="tx1"/>
              </a:solidFill>
            </a:endParaRP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38 / 1 písm. b)</a:t>
            </a:r>
            <a:endParaRPr lang="cs-CZ" sz="2800" dirty="0"/>
          </a:p>
        </p:txBody>
      </p:sp>
      <p:sp>
        <p:nvSpPr>
          <p:cNvPr id="7" name="Nadpis 1"/>
          <p:cNvSpPr>
            <a:spLocks noGrp="1"/>
          </p:cNvSpPr>
          <p:nvPr>
            <p:ph type="title"/>
          </p:nvPr>
        </p:nvSpPr>
        <p:spPr>
          <a:xfrm>
            <a:off x="899592" y="692696"/>
            <a:ext cx="7344816" cy="1143000"/>
          </a:xfrm>
        </p:spPr>
        <p:txBody>
          <a:bodyPr>
            <a:normAutofit/>
          </a:bodyPr>
          <a:lstStyle/>
          <a:p>
            <a:r>
              <a:rPr lang="cs-CZ" b="1" dirty="0" smtClean="0"/>
              <a:t>Zdůvodnění MZČR:</a:t>
            </a:r>
            <a:r>
              <a:rPr lang="pt-BR" sz="3100" dirty="0" smtClean="0"/>
              <a:t> </a:t>
            </a:r>
            <a:endParaRPr lang="cs-CZ" sz="3600" dirty="0"/>
          </a:p>
        </p:txBody>
      </p:sp>
    </p:spTree>
    <p:extLst>
      <p:ext uri="{BB962C8B-B14F-4D97-AF65-F5344CB8AC3E}">
        <p14:creationId xmlns="" xmlns:p14="http://schemas.microsoft.com/office/powerpoint/2010/main" val="1081165100"/>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ovéPole 1"/>
          <p:cNvSpPr txBox="1"/>
          <p:nvPr/>
        </p:nvSpPr>
        <p:spPr>
          <a:xfrm>
            <a:off x="539552" y="1196752"/>
            <a:ext cx="7920880" cy="5447645"/>
          </a:xfrm>
          <a:prstGeom prst="rect">
            <a:avLst/>
          </a:prstGeom>
          <a:noFill/>
        </p:spPr>
        <p:txBody>
          <a:bodyPr wrap="square" rtlCol="0">
            <a:spAutoFit/>
          </a:bodyPr>
          <a:lstStyle/>
          <a:p>
            <a:pPr algn="r"/>
            <a:r>
              <a:rPr lang="cs-CZ" sz="4800" b="1" dirty="0" smtClean="0">
                <a:effectLst>
                  <a:outerShdw blurRad="50800" dist="38100" algn="l" rotWithShape="0">
                    <a:prstClr val="black">
                      <a:alpha val="40000"/>
                    </a:prstClr>
                  </a:outerShdw>
                </a:effectLst>
              </a:rPr>
              <a:t>Děkuji za pozornost</a:t>
            </a:r>
          </a:p>
          <a:p>
            <a:endParaRPr lang="cs-CZ" sz="2400" dirty="0" smtClean="0"/>
          </a:p>
          <a:p>
            <a:endParaRPr lang="cs-CZ" sz="2400" dirty="0"/>
          </a:p>
          <a:p>
            <a:endParaRPr lang="cs-CZ" sz="2400" dirty="0" smtClean="0"/>
          </a:p>
          <a:p>
            <a:endParaRPr lang="cs-CZ" sz="2400" dirty="0"/>
          </a:p>
          <a:p>
            <a:r>
              <a:rPr lang="cs-CZ" sz="3200" b="1" dirty="0" smtClean="0">
                <a:effectLst>
                  <a:outerShdw blurRad="50800" dist="38100" dir="10800000" algn="r" rotWithShape="0">
                    <a:prstClr val="black">
                      <a:alpha val="40000"/>
                    </a:prstClr>
                  </a:outerShdw>
                </a:effectLst>
              </a:rPr>
              <a:t>JUDr. Petr Šustek, Ph.D., advokátní kancelář</a:t>
            </a:r>
          </a:p>
          <a:p>
            <a:endParaRPr lang="cs-CZ" sz="2400" dirty="0"/>
          </a:p>
          <a:p>
            <a:endParaRPr lang="cs-CZ" sz="2800" dirty="0" smtClean="0"/>
          </a:p>
          <a:p>
            <a:r>
              <a:rPr lang="cs-CZ" sz="2800" dirty="0" smtClean="0"/>
              <a:t>Veleslavínova 59/3, Praha 1</a:t>
            </a:r>
          </a:p>
          <a:p>
            <a:r>
              <a:rPr lang="cs-CZ" sz="2800" b="1" dirty="0" smtClean="0"/>
              <a:t>Tel:</a:t>
            </a:r>
            <a:r>
              <a:rPr lang="cs-CZ" sz="2800" dirty="0" smtClean="0"/>
              <a:t> +420 222 316 362</a:t>
            </a:r>
          </a:p>
          <a:p>
            <a:endParaRPr lang="cs-CZ" sz="3200" b="1" dirty="0" smtClean="0"/>
          </a:p>
          <a:p>
            <a:r>
              <a:rPr lang="cs-CZ" sz="3200" b="1" dirty="0" smtClean="0"/>
              <a:t>E-mail: </a:t>
            </a:r>
            <a:r>
              <a:rPr lang="cs-CZ" sz="3200" dirty="0" err="1" smtClean="0"/>
              <a:t>sustek</a:t>
            </a:r>
            <a:r>
              <a:rPr lang="cs-CZ" sz="3200" dirty="0" smtClean="0"/>
              <a:t>@</a:t>
            </a:r>
            <a:r>
              <a:rPr lang="cs-CZ" sz="3200" dirty="0" err="1" smtClean="0"/>
              <a:t>aksu.cz</a:t>
            </a:r>
            <a:endParaRPr lang="cs-CZ" sz="3200" dirty="0"/>
          </a:p>
        </p:txBody>
      </p:sp>
    </p:spTree>
    <p:extLst>
      <p:ext uri="{BB962C8B-B14F-4D97-AF65-F5344CB8AC3E}">
        <p14:creationId xmlns="" xmlns:p14="http://schemas.microsoft.com/office/powerpoint/2010/main" val="217382402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r>
              <a:rPr lang="cs-CZ" sz="2800" b="1" dirty="0">
                <a:solidFill>
                  <a:schemeClr val="bg2">
                    <a:lumMod val="10000"/>
                  </a:schemeClr>
                </a:solidFill>
              </a:rPr>
              <a:t>Poskytování zdravotních služeb se souhlasem</a:t>
            </a:r>
          </a:p>
          <a:p>
            <a:pPr marL="68580" indent="0" algn="ctr">
              <a:buNone/>
            </a:pPr>
            <a:r>
              <a:rPr lang="cs-CZ" sz="2800" b="1" dirty="0">
                <a:solidFill>
                  <a:schemeClr val="bg2">
                    <a:lumMod val="10000"/>
                  </a:schemeClr>
                </a:solidFill>
              </a:rPr>
              <a:t>§ 34</a:t>
            </a:r>
          </a:p>
          <a:p>
            <a:pPr marL="68580" indent="0" algn="just">
              <a:buNone/>
            </a:pPr>
            <a:r>
              <a:rPr lang="cs-CZ" sz="2800" dirty="0">
                <a:solidFill>
                  <a:schemeClr val="bg2">
                    <a:lumMod val="10000"/>
                  </a:schemeClr>
                </a:solidFill>
              </a:rPr>
              <a:t>(3) </a:t>
            </a:r>
            <a:r>
              <a:rPr lang="cs-CZ" sz="2800" dirty="0" smtClean="0">
                <a:solidFill>
                  <a:schemeClr val="bg2">
                    <a:lumMod val="10000"/>
                  </a:schemeClr>
                </a:solidFill>
              </a:rPr>
              <a:t>Ustanovení se zrušuje.</a:t>
            </a:r>
            <a:r>
              <a:rPr lang="cs-CZ" dirty="0" smtClean="0">
                <a:solidFill>
                  <a:schemeClr val="bg2">
                    <a:lumMod val="10000"/>
                  </a:schemeClr>
                </a:solidFill>
              </a:rPr>
              <a:t> </a:t>
            </a:r>
            <a:r>
              <a:rPr lang="cs-CZ" sz="4800" dirty="0" smtClean="0">
                <a:solidFill>
                  <a:schemeClr val="bg2">
                    <a:lumMod val="10000"/>
                  </a:schemeClr>
                </a:solidFill>
                <a:sym typeface="Wingdings" pitchFamily="2" charset="2"/>
              </a:rPr>
              <a:t></a:t>
            </a:r>
            <a:endParaRPr lang="cs-CZ" dirty="0" smtClean="0">
              <a:solidFill>
                <a:schemeClr val="bg2">
                  <a:lumMod val="10000"/>
                </a:schemeClr>
              </a:solidFill>
              <a:sym typeface="Wingdings" pitchFamily="2" charset="2"/>
            </a:endParaRPr>
          </a:p>
          <a:p>
            <a:pPr marL="68580" indent="0" algn="just">
              <a:buNone/>
            </a:pPr>
            <a:endParaRPr lang="cs-CZ" dirty="0">
              <a:solidFill>
                <a:schemeClr val="bg2">
                  <a:lumMod val="10000"/>
                </a:schemeClr>
              </a:solidFill>
            </a:endParaRP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34 / 3</a:t>
            </a:r>
            <a:endParaRPr lang="cs-CZ" sz="2800" dirty="0"/>
          </a:p>
        </p:txBody>
      </p:sp>
      <p:sp>
        <p:nvSpPr>
          <p:cNvPr id="7" name="Nadpis 1"/>
          <p:cNvSpPr>
            <a:spLocks noGrp="1"/>
          </p:cNvSpPr>
          <p:nvPr>
            <p:ph type="title"/>
          </p:nvPr>
        </p:nvSpPr>
        <p:spPr>
          <a:xfrm>
            <a:off x="827584" y="836712"/>
            <a:ext cx="7344816" cy="1143000"/>
          </a:xfrm>
        </p:spPr>
        <p:txBody>
          <a:bodyPr>
            <a:normAutofit/>
          </a:bodyPr>
          <a:lstStyle/>
          <a:p>
            <a:r>
              <a:rPr lang="cs-CZ" b="1" dirty="0" smtClean="0"/>
              <a:t>Nový návrh:</a:t>
            </a:r>
            <a:endParaRPr lang="cs-CZ" sz="3600" dirty="0"/>
          </a:p>
        </p:txBody>
      </p:sp>
    </p:spTree>
    <p:extLst>
      <p:ext uri="{BB962C8B-B14F-4D97-AF65-F5344CB8AC3E}">
        <p14:creationId xmlns="" xmlns:p14="http://schemas.microsoft.com/office/powerpoint/2010/main" val="4137494780"/>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endParaRPr lang="cs-CZ" dirty="0" smtClean="0"/>
          </a:p>
          <a:p>
            <a:pPr marL="68580" indent="0" algn="just">
              <a:buNone/>
            </a:pPr>
            <a:r>
              <a:rPr lang="cs-CZ" sz="2800" dirty="0" smtClean="0">
                <a:solidFill>
                  <a:schemeClr val="tx1"/>
                </a:solidFill>
              </a:rPr>
              <a:t>Zrušuje se ustanovení § 34 odst. 3, protože v praxi toto ustanovení přineslo poměrně velké aplikační problémy. Nebylo zcela zřejmé, zda například v případě dialýzy, která může být svým charakterem považována jak za péči akutní, tak plánovanou, bude nutné vždy po 30 dnech podávat pacientovi informaci o jeho zdravotním stavu. </a:t>
            </a:r>
            <a:endParaRPr lang="cs-CZ" sz="2800" b="1" dirty="0">
              <a:solidFill>
                <a:schemeClr val="tx1"/>
              </a:solidFill>
            </a:endParaRP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34 / 3</a:t>
            </a:r>
            <a:endParaRPr lang="cs-CZ" sz="2800" dirty="0"/>
          </a:p>
        </p:txBody>
      </p:sp>
      <p:sp>
        <p:nvSpPr>
          <p:cNvPr id="7" name="Nadpis 1"/>
          <p:cNvSpPr>
            <a:spLocks noGrp="1"/>
          </p:cNvSpPr>
          <p:nvPr>
            <p:ph type="title"/>
          </p:nvPr>
        </p:nvSpPr>
        <p:spPr>
          <a:xfrm>
            <a:off x="899592" y="1027664"/>
            <a:ext cx="7344816" cy="1143000"/>
          </a:xfrm>
        </p:spPr>
        <p:txBody>
          <a:bodyPr>
            <a:normAutofit/>
          </a:bodyPr>
          <a:lstStyle/>
          <a:p>
            <a:r>
              <a:rPr lang="cs-CZ" b="1" dirty="0" smtClean="0"/>
              <a:t>Zdůvodnění MZČR:</a:t>
            </a:r>
            <a:endParaRPr lang="cs-CZ" sz="3600" dirty="0"/>
          </a:p>
        </p:txBody>
      </p:sp>
    </p:spTree>
    <p:extLst>
      <p:ext uri="{BB962C8B-B14F-4D97-AF65-F5344CB8AC3E}">
        <p14:creationId xmlns="" xmlns:p14="http://schemas.microsoft.com/office/powerpoint/2010/main" val="413749478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r>
              <a:rPr lang="cs-CZ" b="1" dirty="0">
                <a:solidFill>
                  <a:schemeClr val="bg2">
                    <a:lumMod val="10000"/>
                  </a:schemeClr>
                </a:solidFill>
              </a:rPr>
              <a:t>Poskytování zdravotních služeb se souhlasem</a:t>
            </a:r>
          </a:p>
          <a:p>
            <a:pPr marL="68580" indent="0" algn="ctr">
              <a:buNone/>
            </a:pPr>
            <a:r>
              <a:rPr lang="cs-CZ" b="1" dirty="0">
                <a:solidFill>
                  <a:schemeClr val="bg2">
                    <a:lumMod val="10000"/>
                  </a:schemeClr>
                </a:solidFill>
              </a:rPr>
              <a:t>§ 35</a:t>
            </a:r>
          </a:p>
          <a:p>
            <a:pPr marL="68580" indent="0" algn="just">
              <a:buNone/>
            </a:pPr>
            <a:r>
              <a:rPr lang="cs-CZ" sz="2200" dirty="0">
                <a:solidFill>
                  <a:schemeClr val="bg2">
                    <a:lumMod val="10000"/>
                  </a:schemeClr>
                </a:solidFill>
              </a:rPr>
              <a:t>(1) </a:t>
            </a:r>
            <a:r>
              <a:rPr lang="cs-CZ" sz="2200" dirty="0">
                <a:solidFill>
                  <a:srgbClr val="0070C0"/>
                </a:solidFill>
              </a:rPr>
              <a:t>Nezletilému pacientovi </a:t>
            </a:r>
            <a:r>
              <a:rPr lang="cs-CZ" sz="2200" dirty="0">
                <a:solidFill>
                  <a:schemeClr val="bg2">
                    <a:lumMod val="10000"/>
                  </a:schemeClr>
                </a:solidFill>
              </a:rPr>
              <a:t>a </a:t>
            </a:r>
            <a:r>
              <a:rPr lang="cs-CZ" sz="2200" dirty="0">
                <a:solidFill>
                  <a:srgbClr val="0070C0"/>
                </a:solidFill>
              </a:rPr>
              <a:t>pacientovi </a:t>
            </a:r>
            <a:r>
              <a:rPr lang="cs-CZ" sz="2200" dirty="0" smtClean="0">
                <a:solidFill>
                  <a:srgbClr val="0070C0"/>
                </a:solidFill>
              </a:rPr>
              <a:t>zbavenému způsobilosti </a:t>
            </a:r>
            <a:r>
              <a:rPr lang="cs-CZ" sz="2200" dirty="0">
                <a:solidFill>
                  <a:srgbClr val="0070C0"/>
                </a:solidFill>
              </a:rPr>
              <a:t>k právním úkonům </a:t>
            </a:r>
            <a:r>
              <a:rPr lang="cs-CZ" sz="2200" dirty="0">
                <a:solidFill>
                  <a:schemeClr val="bg2">
                    <a:lumMod val="10000"/>
                  </a:schemeClr>
                </a:solidFill>
              </a:rPr>
              <a:t>se </a:t>
            </a:r>
            <a:r>
              <a:rPr lang="cs-CZ" sz="2200" dirty="0" smtClean="0">
                <a:solidFill>
                  <a:schemeClr val="bg2">
                    <a:lumMod val="10000"/>
                  </a:schemeClr>
                </a:solidFill>
              </a:rPr>
              <a:t>zdravotní služby </a:t>
            </a:r>
            <a:r>
              <a:rPr lang="cs-CZ" sz="2200" dirty="0">
                <a:solidFill>
                  <a:schemeClr val="bg2">
                    <a:lumMod val="10000"/>
                  </a:schemeClr>
                </a:solidFill>
              </a:rPr>
              <a:t>poskytují se souhlasem jeho zákonného </a:t>
            </a:r>
            <a:r>
              <a:rPr lang="cs-CZ" sz="2200" dirty="0" smtClean="0">
                <a:solidFill>
                  <a:schemeClr val="bg2">
                    <a:lumMod val="10000"/>
                  </a:schemeClr>
                </a:solidFill>
              </a:rPr>
              <a:t>zástupce, s </a:t>
            </a:r>
            <a:r>
              <a:rPr lang="cs-CZ" sz="2200" dirty="0">
                <a:solidFill>
                  <a:schemeClr val="bg2">
                    <a:lumMod val="10000"/>
                  </a:schemeClr>
                </a:solidFill>
              </a:rPr>
              <a:t>výjimkou případů, kdy lze zdravotní </a:t>
            </a:r>
            <a:r>
              <a:rPr lang="cs-CZ" sz="2200" dirty="0" smtClean="0">
                <a:solidFill>
                  <a:schemeClr val="bg2">
                    <a:lumMod val="10000"/>
                  </a:schemeClr>
                </a:solidFill>
              </a:rPr>
              <a:t>služby poskytovat </a:t>
            </a:r>
            <a:r>
              <a:rPr lang="cs-CZ" sz="2200" dirty="0">
                <a:solidFill>
                  <a:schemeClr val="bg2">
                    <a:lumMod val="10000"/>
                  </a:schemeClr>
                </a:solidFill>
              </a:rPr>
              <a:t>bez souhlasu. Vždy je však třeba zjistit </a:t>
            </a:r>
            <a:r>
              <a:rPr lang="cs-CZ" sz="2200" dirty="0" smtClean="0">
                <a:solidFill>
                  <a:schemeClr val="bg2">
                    <a:lumMod val="10000"/>
                  </a:schemeClr>
                </a:solidFill>
              </a:rPr>
              <a:t>názor nezletilého </a:t>
            </a:r>
            <a:r>
              <a:rPr lang="cs-CZ" sz="2200" dirty="0">
                <a:solidFill>
                  <a:schemeClr val="bg2">
                    <a:lumMod val="10000"/>
                  </a:schemeClr>
                </a:solidFill>
              </a:rPr>
              <a:t>pacienta, který je s ohledem na svůj </a:t>
            </a:r>
            <a:r>
              <a:rPr lang="cs-CZ" sz="2200" dirty="0" smtClean="0">
                <a:solidFill>
                  <a:schemeClr val="bg2">
                    <a:lumMod val="10000"/>
                  </a:schemeClr>
                </a:solidFill>
              </a:rPr>
              <a:t>věk schopen </a:t>
            </a:r>
            <a:r>
              <a:rPr lang="cs-CZ" sz="2200" dirty="0">
                <a:solidFill>
                  <a:schemeClr val="bg2">
                    <a:lumMod val="10000"/>
                  </a:schemeClr>
                </a:solidFill>
              </a:rPr>
              <a:t>vnímat situaci a vyjadřovat se, a názor </a:t>
            </a:r>
            <a:r>
              <a:rPr lang="cs-CZ" sz="2200" dirty="0" smtClean="0">
                <a:solidFill>
                  <a:schemeClr val="bg2">
                    <a:lumMod val="10000"/>
                  </a:schemeClr>
                </a:solidFill>
              </a:rPr>
              <a:t>pacienta zbaveného </a:t>
            </a:r>
            <a:r>
              <a:rPr lang="cs-CZ" sz="2200" dirty="0">
                <a:solidFill>
                  <a:schemeClr val="bg2">
                    <a:lumMod val="10000"/>
                  </a:schemeClr>
                </a:solidFill>
              </a:rPr>
              <a:t>způsobilosti k právním úkonům. </a:t>
            </a:r>
            <a:r>
              <a:rPr lang="cs-CZ" sz="2200" dirty="0" smtClean="0">
                <a:solidFill>
                  <a:schemeClr val="bg2">
                    <a:lumMod val="10000"/>
                  </a:schemeClr>
                </a:solidFill>
              </a:rPr>
              <a:t>Vyjádří-li pacient </a:t>
            </a:r>
            <a:r>
              <a:rPr lang="cs-CZ" sz="2200" dirty="0">
                <a:solidFill>
                  <a:schemeClr val="bg2">
                    <a:lumMod val="10000"/>
                  </a:schemeClr>
                </a:solidFill>
              </a:rPr>
              <a:t>uvedený ve větě druhé svůj názor, </a:t>
            </a:r>
            <a:r>
              <a:rPr lang="cs-CZ" sz="2200" dirty="0" smtClean="0">
                <a:solidFill>
                  <a:schemeClr val="bg2">
                    <a:lumMod val="10000"/>
                  </a:schemeClr>
                </a:solidFill>
              </a:rPr>
              <a:t>zaznamená se </a:t>
            </a:r>
            <a:r>
              <a:rPr lang="cs-CZ" sz="2200" dirty="0">
                <a:solidFill>
                  <a:schemeClr val="bg2">
                    <a:lumMod val="10000"/>
                  </a:schemeClr>
                </a:solidFill>
              </a:rPr>
              <a:t>do zdravotnické dokumentace; do zdravotnické </a:t>
            </a:r>
            <a:r>
              <a:rPr lang="cs-CZ" sz="2200" dirty="0" smtClean="0">
                <a:solidFill>
                  <a:schemeClr val="bg2">
                    <a:lumMod val="10000"/>
                  </a:schemeClr>
                </a:solidFill>
              </a:rPr>
              <a:t>dokumentace se </a:t>
            </a:r>
            <a:r>
              <a:rPr lang="cs-CZ" sz="2200" dirty="0">
                <a:solidFill>
                  <a:schemeClr val="bg2">
                    <a:lumMod val="10000"/>
                  </a:schemeClr>
                </a:solidFill>
              </a:rPr>
              <a:t>rovněž zaznamená důvod, pro který </a:t>
            </a:r>
            <a:r>
              <a:rPr lang="cs-CZ" sz="2200" dirty="0" smtClean="0">
                <a:solidFill>
                  <a:schemeClr val="bg2">
                    <a:lumMod val="10000"/>
                  </a:schemeClr>
                </a:solidFill>
              </a:rPr>
              <a:t>nemohl být </a:t>
            </a:r>
            <a:r>
              <a:rPr lang="cs-CZ" sz="2200" dirty="0">
                <a:solidFill>
                  <a:schemeClr val="bg2">
                    <a:lumMod val="10000"/>
                  </a:schemeClr>
                </a:solidFill>
              </a:rPr>
              <a:t>názor pacienta zjištěn.</a:t>
            </a: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35 / 1</a:t>
            </a:r>
            <a:endParaRPr lang="cs-CZ" sz="2800" dirty="0"/>
          </a:p>
        </p:txBody>
      </p:sp>
      <p:sp>
        <p:nvSpPr>
          <p:cNvPr id="7" name="Nadpis 1"/>
          <p:cNvSpPr>
            <a:spLocks noGrp="1"/>
          </p:cNvSpPr>
          <p:nvPr>
            <p:ph type="title"/>
          </p:nvPr>
        </p:nvSpPr>
        <p:spPr>
          <a:xfrm>
            <a:off x="899592" y="1027664"/>
            <a:ext cx="7344816" cy="1143000"/>
          </a:xfrm>
        </p:spPr>
        <p:txBody>
          <a:bodyPr>
            <a:normAutofit fontScale="90000"/>
          </a:bodyPr>
          <a:lstStyle/>
          <a:p>
            <a:r>
              <a:rPr lang="cs-CZ" b="1" dirty="0" smtClean="0"/>
              <a:t>ČÁST ČTVRTÁ</a:t>
            </a:r>
            <a:r>
              <a:rPr lang="cs-CZ" dirty="0"/>
              <a:t/>
            </a:r>
            <a:br>
              <a:rPr lang="cs-CZ" dirty="0"/>
            </a:br>
            <a:r>
              <a:rPr lang="pt-BR" sz="3100" dirty="0"/>
              <a:t>POSTAVENÍ PACIENTA A JINÝCH </a:t>
            </a:r>
            <a:r>
              <a:rPr lang="pt-BR" sz="3100" dirty="0" smtClean="0"/>
              <a:t>OSOB</a:t>
            </a:r>
            <a:r>
              <a:rPr lang="cs-CZ" sz="3100" dirty="0" smtClean="0"/>
              <a:t> </a:t>
            </a:r>
            <a:r>
              <a:rPr lang="pt-BR" sz="3100" dirty="0" smtClean="0"/>
              <a:t>V </a:t>
            </a:r>
            <a:r>
              <a:rPr lang="pt-BR" sz="3100" dirty="0"/>
              <a:t>SOUVISLOSTI S POSKYTOVÁNÍM </a:t>
            </a:r>
            <a:r>
              <a:rPr lang="pt-BR" sz="3100" dirty="0" smtClean="0"/>
              <a:t>ZDR</a:t>
            </a:r>
            <a:r>
              <a:rPr lang="cs-CZ" sz="3100" dirty="0" smtClean="0"/>
              <a:t>.</a:t>
            </a:r>
            <a:r>
              <a:rPr lang="pt-BR" sz="3100" dirty="0" smtClean="0"/>
              <a:t> </a:t>
            </a:r>
            <a:r>
              <a:rPr lang="pt-BR" sz="3100" dirty="0"/>
              <a:t>SLUŽEB </a:t>
            </a:r>
            <a:endParaRPr lang="cs-CZ" sz="3600" dirty="0"/>
          </a:p>
        </p:txBody>
      </p:sp>
    </p:spTree>
    <p:extLst>
      <p:ext uri="{BB962C8B-B14F-4D97-AF65-F5344CB8AC3E}">
        <p14:creationId xmlns="" xmlns:p14="http://schemas.microsoft.com/office/powerpoint/2010/main" val="382630551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r>
              <a:rPr lang="cs-CZ" b="1" dirty="0">
                <a:solidFill>
                  <a:schemeClr val="bg2">
                    <a:lumMod val="10000"/>
                  </a:schemeClr>
                </a:solidFill>
              </a:rPr>
              <a:t>Poskytování zdravotních služeb se souhlasem</a:t>
            </a:r>
          </a:p>
          <a:p>
            <a:pPr marL="68580" indent="0" algn="ctr">
              <a:buNone/>
            </a:pPr>
            <a:r>
              <a:rPr lang="cs-CZ" b="1" dirty="0">
                <a:solidFill>
                  <a:schemeClr val="bg2">
                    <a:lumMod val="10000"/>
                  </a:schemeClr>
                </a:solidFill>
              </a:rPr>
              <a:t>§ 35</a:t>
            </a:r>
          </a:p>
          <a:p>
            <a:pPr marL="68580" indent="0" algn="just">
              <a:buNone/>
            </a:pPr>
            <a:r>
              <a:rPr lang="cs-CZ" sz="2200" dirty="0">
                <a:solidFill>
                  <a:schemeClr val="bg2">
                    <a:lumMod val="10000"/>
                  </a:schemeClr>
                </a:solidFill>
              </a:rPr>
              <a:t>(2) Jde-li o </a:t>
            </a:r>
            <a:r>
              <a:rPr lang="cs-CZ" sz="2200" b="1" dirty="0">
                <a:solidFill>
                  <a:schemeClr val="bg2">
                    <a:lumMod val="10000"/>
                  </a:schemeClr>
                </a:solidFill>
              </a:rPr>
              <a:t>nezletilého pacienta</a:t>
            </a:r>
            <a:r>
              <a:rPr lang="cs-CZ" sz="2200" dirty="0">
                <a:solidFill>
                  <a:schemeClr val="bg2">
                    <a:lumMod val="10000"/>
                  </a:schemeClr>
                </a:solidFill>
              </a:rPr>
              <a:t>,</a:t>
            </a:r>
          </a:p>
          <a:p>
            <a:pPr marL="68580" indent="0" algn="just">
              <a:buNone/>
            </a:pPr>
            <a:r>
              <a:rPr lang="cs-CZ" sz="2200" dirty="0">
                <a:solidFill>
                  <a:schemeClr val="bg2">
                    <a:lumMod val="10000"/>
                  </a:schemeClr>
                </a:solidFill>
              </a:rPr>
              <a:t>a) jehož zákonnými zástupci jsou </a:t>
            </a:r>
            <a:r>
              <a:rPr lang="cs-CZ" sz="2200" dirty="0">
                <a:solidFill>
                  <a:srgbClr val="0070C0"/>
                </a:solidFill>
              </a:rPr>
              <a:t>rodiče</a:t>
            </a:r>
            <a:r>
              <a:rPr lang="cs-CZ" sz="2200" dirty="0">
                <a:solidFill>
                  <a:schemeClr val="bg2">
                    <a:lumMod val="10000"/>
                  </a:schemeClr>
                </a:solidFill>
              </a:rPr>
              <a:t>, vyžaduje se</a:t>
            </a:r>
          </a:p>
          <a:p>
            <a:pPr marL="525780" indent="-457200" algn="just">
              <a:buFont typeface="+mj-lt"/>
              <a:buAutoNum type="arabicPeriod"/>
            </a:pPr>
            <a:r>
              <a:rPr lang="cs-CZ" sz="2200" dirty="0" smtClean="0">
                <a:solidFill>
                  <a:schemeClr val="bg2">
                    <a:lumMod val="10000"/>
                  </a:schemeClr>
                </a:solidFill>
              </a:rPr>
              <a:t>souhlas </a:t>
            </a:r>
            <a:r>
              <a:rPr lang="cs-CZ" sz="2200" dirty="0">
                <a:solidFill>
                  <a:schemeClr val="bg2">
                    <a:lumMod val="10000"/>
                  </a:schemeClr>
                </a:solidFill>
              </a:rPr>
              <a:t>obou rodičů, a to k poskytnutí </a:t>
            </a:r>
            <a:r>
              <a:rPr lang="cs-CZ" sz="2200" dirty="0" smtClean="0">
                <a:solidFill>
                  <a:schemeClr val="bg2">
                    <a:lumMod val="10000"/>
                  </a:schemeClr>
                </a:solidFill>
              </a:rPr>
              <a:t>zdravotních služeb</a:t>
            </a:r>
            <a:r>
              <a:rPr lang="cs-CZ" sz="2200" dirty="0">
                <a:solidFill>
                  <a:schemeClr val="bg2">
                    <a:lumMod val="10000"/>
                  </a:schemeClr>
                </a:solidFill>
              </a:rPr>
              <a:t>, které mohou podstatným </a:t>
            </a:r>
            <a:r>
              <a:rPr lang="cs-CZ" sz="2200" dirty="0" smtClean="0">
                <a:solidFill>
                  <a:schemeClr val="bg2">
                    <a:lumMod val="10000"/>
                  </a:schemeClr>
                </a:solidFill>
              </a:rPr>
              <a:t>způsobem negativně </a:t>
            </a:r>
            <a:r>
              <a:rPr lang="cs-CZ" sz="2200" dirty="0">
                <a:solidFill>
                  <a:schemeClr val="bg2">
                    <a:lumMod val="10000"/>
                  </a:schemeClr>
                </a:solidFill>
              </a:rPr>
              <a:t>ovlivnit další zdravotní stav </a:t>
            </a:r>
            <a:r>
              <a:rPr lang="cs-CZ" sz="2200" dirty="0" smtClean="0">
                <a:solidFill>
                  <a:schemeClr val="bg2">
                    <a:lumMod val="10000"/>
                  </a:schemeClr>
                </a:solidFill>
              </a:rPr>
              <a:t>pacienta nebo </a:t>
            </a:r>
            <a:r>
              <a:rPr lang="cs-CZ" sz="2200" dirty="0">
                <a:solidFill>
                  <a:schemeClr val="bg2">
                    <a:lumMod val="10000"/>
                  </a:schemeClr>
                </a:solidFill>
              </a:rPr>
              <a:t>kvalitu jeho života,</a:t>
            </a:r>
          </a:p>
          <a:p>
            <a:pPr marL="525780" indent="-457200" algn="just">
              <a:buFont typeface="+mj-lt"/>
              <a:buAutoNum type="arabicPeriod"/>
            </a:pPr>
            <a:r>
              <a:rPr lang="cs-CZ" sz="2200" dirty="0" smtClean="0">
                <a:solidFill>
                  <a:schemeClr val="bg2">
                    <a:lumMod val="10000"/>
                  </a:schemeClr>
                </a:solidFill>
              </a:rPr>
              <a:t>souhlas </a:t>
            </a:r>
            <a:r>
              <a:rPr lang="cs-CZ" sz="2200" dirty="0">
                <a:solidFill>
                  <a:schemeClr val="bg2">
                    <a:lumMod val="10000"/>
                  </a:schemeClr>
                </a:solidFill>
              </a:rPr>
              <a:t>alespoň jednoho z rodičů, a to k </a:t>
            </a:r>
            <a:r>
              <a:rPr lang="cs-CZ" sz="2200" dirty="0" smtClean="0">
                <a:solidFill>
                  <a:schemeClr val="bg2">
                    <a:lumMod val="10000"/>
                  </a:schemeClr>
                </a:solidFill>
              </a:rPr>
              <a:t>poskytnutí zdravotních </a:t>
            </a:r>
            <a:r>
              <a:rPr lang="cs-CZ" sz="2200" dirty="0">
                <a:solidFill>
                  <a:schemeClr val="bg2">
                    <a:lumMod val="10000"/>
                  </a:schemeClr>
                </a:solidFill>
              </a:rPr>
              <a:t>služeb, které nejsou </a:t>
            </a:r>
            <a:r>
              <a:rPr lang="cs-CZ" sz="2200" dirty="0" smtClean="0">
                <a:solidFill>
                  <a:schemeClr val="bg2">
                    <a:lumMod val="10000"/>
                  </a:schemeClr>
                </a:solidFill>
              </a:rPr>
              <a:t>zdravotními službami </a:t>
            </a:r>
            <a:r>
              <a:rPr lang="cs-CZ" sz="2200" dirty="0">
                <a:solidFill>
                  <a:schemeClr val="bg2">
                    <a:lumMod val="10000"/>
                  </a:schemeClr>
                </a:solidFill>
              </a:rPr>
              <a:t>podle bodu 1, nebo k </a:t>
            </a:r>
            <a:r>
              <a:rPr lang="cs-CZ" sz="2200" dirty="0" smtClean="0">
                <a:solidFill>
                  <a:schemeClr val="bg2">
                    <a:lumMod val="10000"/>
                  </a:schemeClr>
                </a:solidFill>
              </a:rPr>
              <a:t>postupu podle </a:t>
            </a:r>
            <a:r>
              <a:rPr lang="cs-CZ" sz="2200" dirty="0">
                <a:solidFill>
                  <a:schemeClr val="bg2">
                    <a:lumMod val="10000"/>
                  </a:schemeClr>
                </a:solidFill>
              </a:rPr>
              <a:t>písmene b</a:t>
            </a:r>
            <a:r>
              <a:rPr lang="cs-CZ" sz="2200" dirty="0" smtClean="0">
                <a:solidFill>
                  <a:schemeClr val="bg2">
                    <a:lumMod val="10000"/>
                  </a:schemeClr>
                </a:solidFill>
              </a:rPr>
              <a:t>); tím </a:t>
            </a:r>
            <a:r>
              <a:rPr lang="cs-CZ" sz="2200" dirty="0">
                <a:solidFill>
                  <a:schemeClr val="bg2">
                    <a:lumMod val="10000"/>
                  </a:schemeClr>
                </a:solidFill>
              </a:rPr>
              <a:t>není dotčena možnost poskytovat </a:t>
            </a:r>
            <a:r>
              <a:rPr lang="cs-CZ" sz="2200" dirty="0" smtClean="0">
                <a:solidFill>
                  <a:schemeClr val="bg2">
                    <a:lumMod val="10000"/>
                  </a:schemeClr>
                </a:solidFill>
              </a:rPr>
              <a:t>zdravotní péči </a:t>
            </a:r>
            <a:r>
              <a:rPr lang="cs-CZ" sz="2200" dirty="0">
                <a:solidFill>
                  <a:schemeClr val="bg2">
                    <a:lumMod val="10000"/>
                  </a:schemeClr>
                </a:solidFill>
              </a:rPr>
              <a:t>bez souhlasu podle § 38,</a:t>
            </a: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35 / 2 písm. </a:t>
            </a:r>
            <a:r>
              <a:rPr lang="cs-CZ" sz="2800" dirty="0"/>
              <a:t>a</a:t>
            </a:r>
            <a:r>
              <a:rPr lang="cs-CZ" sz="2800" dirty="0" smtClean="0"/>
              <a:t>)</a:t>
            </a:r>
            <a:endParaRPr lang="cs-CZ" sz="2800" dirty="0"/>
          </a:p>
        </p:txBody>
      </p:sp>
      <p:sp>
        <p:nvSpPr>
          <p:cNvPr id="7" name="Nadpis 1"/>
          <p:cNvSpPr>
            <a:spLocks noGrp="1"/>
          </p:cNvSpPr>
          <p:nvPr>
            <p:ph type="title"/>
          </p:nvPr>
        </p:nvSpPr>
        <p:spPr>
          <a:xfrm>
            <a:off x="899592" y="1027664"/>
            <a:ext cx="7344816" cy="1143000"/>
          </a:xfrm>
        </p:spPr>
        <p:txBody>
          <a:bodyPr>
            <a:normAutofit fontScale="90000"/>
          </a:bodyPr>
          <a:lstStyle/>
          <a:p>
            <a:r>
              <a:rPr lang="cs-CZ" b="1" dirty="0" smtClean="0"/>
              <a:t>ČÁST ČTVRTÁ</a:t>
            </a:r>
            <a:r>
              <a:rPr lang="cs-CZ" dirty="0"/>
              <a:t/>
            </a:r>
            <a:br>
              <a:rPr lang="cs-CZ" dirty="0"/>
            </a:br>
            <a:r>
              <a:rPr lang="pt-BR" sz="3100" dirty="0"/>
              <a:t>POSTAVENÍ PACIENTA A JINÝCH </a:t>
            </a:r>
            <a:r>
              <a:rPr lang="pt-BR" sz="3100" dirty="0" smtClean="0"/>
              <a:t>OSOB</a:t>
            </a:r>
            <a:r>
              <a:rPr lang="cs-CZ" sz="3100" dirty="0" smtClean="0"/>
              <a:t> </a:t>
            </a:r>
            <a:r>
              <a:rPr lang="pt-BR" sz="3100" dirty="0" smtClean="0"/>
              <a:t>V </a:t>
            </a:r>
            <a:r>
              <a:rPr lang="pt-BR" sz="3100" dirty="0"/>
              <a:t>SOUVISLOSTI S POSKYTOVÁNÍM </a:t>
            </a:r>
            <a:r>
              <a:rPr lang="pt-BR" sz="3100" dirty="0" smtClean="0"/>
              <a:t>ZDR</a:t>
            </a:r>
            <a:r>
              <a:rPr lang="cs-CZ" sz="3100" dirty="0" smtClean="0"/>
              <a:t>.</a:t>
            </a:r>
            <a:r>
              <a:rPr lang="pt-BR" sz="3100" dirty="0" smtClean="0"/>
              <a:t> </a:t>
            </a:r>
            <a:r>
              <a:rPr lang="pt-BR" sz="3100" dirty="0"/>
              <a:t>SLUŽEB </a:t>
            </a:r>
            <a:endParaRPr lang="cs-CZ" sz="3600" dirty="0"/>
          </a:p>
        </p:txBody>
      </p:sp>
    </p:spTree>
    <p:extLst>
      <p:ext uri="{BB962C8B-B14F-4D97-AF65-F5344CB8AC3E}">
        <p14:creationId xmlns="" xmlns:p14="http://schemas.microsoft.com/office/powerpoint/2010/main" val="42111705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r>
              <a:rPr lang="cs-CZ" b="1" dirty="0">
                <a:solidFill>
                  <a:schemeClr val="bg2">
                    <a:lumMod val="10000"/>
                  </a:schemeClr>
                </a:solidFill>
              </a:rPr>
              <a:t>Poskytování zdravotních služeb se souhlasem</a:t>
            </a:r>
          </a:p>
          <a:p>
            <a:pPr marL="68580" indent="0" algn="ctr">
              <a:buNone/>
            </a:pPr>
            <a:r>
              <a:rPr lang="cs-CZ" b="1" dirty="0">
                <a:solidFill>
                  <a:schemeClr val="bg2">
                    <a:lumMod val="10000"/>
                  </a:schemeClr>
                </a:solidFill>
              </a:rPr>
              <a:t>§ 35</a:t>
            </a:r>
          </a:p>
          <a:p>
            <a:pPr marL="68580" indent="0" algn="just">
              <a:buNone/>
            </a:pPr>
            <a:r>
              <a:rPr lang="cs-CZ" sz="2200" dirty="0">
                <a:solidFill>
                  <a:schemeClr val="bg2">
                    <a:lumMod val="10000"/>
                  </a:schemeClr>
                </a:solidFill>
              </a:rPr>
              <a:t>(2) Jde-li o </a:t>
            </a:r>
            <a:r>
              <a:rPr lang="cs-CZ" sz="2200" b="1" dirty="0">
                <a:solidFill>
                  <a:schemeClr val="bg2">
                    <a:lumMod val="10000"/>
                  </a:schemeClr>
                </a:solidFill>
              </a:rPr>
              <a:t>nezletilého pacienta</a:t>
            </a:r>
            <a:r>
              <a:rPr lang="cs-CZ" sz="2200" dirty="0">
                <a:solidFill>
                  <a:schemeClr val="bg2">
                    <a:lumMod val="10000"/>
                  </a:schemeClr>
                </a:solidFill>
              </a:rPr>
              <a:t>,</a:t>
            </a:r>
          </a:p>
          <a:p>
            <a:pPr marL="68580" indent="0" algn="just">
              <a:buNone/>
            </a:pPr>
            <a:r>
              <a:rPr lang="cs-CZ" sz="2200" dirty="0" smtClean="0">
                <a:solidFill>
                  <a:schemeClr val="bg2">
                    <a:lumMod val="10000"/>
                  </a:schemeClr>
                </a:solidFill>
              </a:rPr>
              <a:t>b) </a:t>
            </a:r>
            <a:r>
              <a:rPr lang="cs-CZ" sz="2200" dirty="0">
                <a:solidFill>
                  <a:schemeClr val="bg2">
                    <a:lumMod val="10000"/>
                  </a:schemeClr>
                </a:solidFill>
              </a:rPr>
              <a:t>který </a:t>
            </a:r>
            <a:r>
              <a:rPr lang="cs-CZ" sz="2200" dirty="0">
                <a:solidFill>
                  <a:srgbClr val="0070C0"/>
                </a:solidFill>
              </a:rPr>
              <a:t>dovršil 15 let věku</a:t>
            </a:r>
            <a:r>
              <a:rPr lang="cs-CZ" sz="2200" dirty="0">
                <a:solidFill>
                  <a:schemeClr val="bg2">
                    <a:lumMod val="10000"/>
                  </a:schemeClr>
                </a:solidFill>
              </a:rPr>
              <a:t>, lze mu zdravotní </a:t>
            </a:r>
            <a:r>
              <a:rPr lang="cs-CZ" sz="2200" dirty="0" smtClean="0">
                <a:solidFill>
                  <a:schemeClr val="bg2">
                    <a:lumMod val="10000"/>
                  </a:schemeClr>
                </a:solidFill>
              </a:rPr>
              <a:t>služby poskytované </a:t>
            </a:r>
            <a:r>
              <a:rPr lang="cs-CZ" sz="2200" dirty="0">
                <a:solidFill>
                  <a:schemeClr val="bg2">
                    <a:lumMod val="10000"/>
                  </a:schemeClr>
                </a:solidFill>
              </a:rPr>
              <a:t>registrujícím poskytovatelem </a:t>
            </a:r>
            <a:r>
              <a:rPr lang="cs-CZ" sz="2200" dirty="0" smtClean="0">
                <a:solidFill>
                  <a:schemeClr val="bg2">
                    <a:lumMod val="10000"/>
                  </a:schemeClr>
                </a:solidFill>
              </a:rPr>
              <a:t>poskytovat bez </a:t>
            </a:r>
            <a:r>
              <a:rPr lang="cs-CZ" sz="2200" dirty="0">
                <a:solidFill>
                  <a:schemeClr val="bg2">
                    <a:lumMod val="10000"/>
                  </a:schemeClr>
                </a:solidFill>
              </a:rPr>
              <a:t>zjišťování souhlasu zákonného </a:t>
            </a:r>
            <a:r>
              <a:rPr lang="cs-CZ" sz="2200" dirty="0" smtClean="0">
                <a:solidFill>
                  <a:schemeClr val="bg2">
                    <a:lumMod val="10000"/>
                  </a:schemeClr>
                </a:solidFill>
              </a:rPr>
              <a:t>zástupce, pokud </a:t>
            </a:r>
            <a:r>
              <a:rPr lang="cs-CZ" sz="2200" dirty="0">
                <a:solidFill>
                  <a:schemeClr val="bg2">
                    <a:lumMod val="10000"/>
                  </a:schemeClr>
                </a:solidFill>
              </a:rPr>
              <a:t>zákonný zástupce s takovým postupem </a:t>
            </a:r>
            <a:r>
              <a:rPr lang="cs-CZ" sz="2200" dirty="0" smtClean="0">
                <a:solidFill>
                  <a:schemeClr val="bg2">
                    <a:lumMod val="10000"/>
                  </a:schemeClr>
                </a:solidFill>
              </a:rPr>
              <a:t>vyjádří písemný </a:t>
            </a:r>
            <a:r>
              <a:rPr lang="cs-CZ" sz="2200" dirty="0">
                <a:solidFill>
                  <a:schemeClr val="bg2">
                    <a:lumMod val="10000"/>
                  </a:schemeClr>
                </a:solidFill>
              </a:rPr>
              <a:t>souhlas, který může podmínit </a:t>
            </a:r>
            <a:r>
              <a:rPr lang="cs-CZ" sz="2200" dirty="0" smtClean="0">
                <a:solidFill>
                  <a:schemeClr val="bg2">
                    <a:lumMod val="10000"/>
                  </a:schemeClr>
                </a:solidFill>
              </a:rPr>
              <a:t>následným informováním </a:t>
            </a:r>
            <a:r>
              <a:rPr lang="cs-CZ" sz="2200" dirty="0">
                <a:solidFill>
                  <a:schemeClr val="bg2">
                    <a:lumMod val="10000"/>
                  </a:schemeClr>
                </a:solidFill>
              </a:rPr>
              <a:t>o poskytnutých </a:t>
            </a:r>
            <a:r>
              <a:rPr lang="cs-CZ" sz="2200" dirty="0" smtClean="0">
                <a:solidFill>
                  <a:schemeClr val="bg2">
                    <a:lumMod val="10000"/>
                  </a:schemeClr>
                </a:solidFill>
              </a:rPr>
              <a:t>zdravotních službách</a:t>
            </a:r>
            <a:r>
              <a:rPr lang="cs-CZ" sz="2200" dirty="0">
                <a:solidFill>
                  <a:schemeClr val="bg2">
                    <a:lumMod val="10000"/>
                  </a:schemeClr>
                </a:solidFill>
              </a:rPr>
              <a:t>; písemný souhlas zákonného </a:t>
            </a:r>
            <a:r>
              <a:rPr lang="cs-CZ" sz="2200" dirty="0" smtClean="0">
                <a:solidFill>
                  <a:schemeClr val="bg2">
                    <a:lumMod val="10000"/>
                  </a:schemeClr>
                </a:solidFill>
              </a:rPr>
              <a:t>zástupce je </a:t>
            </a:r>
            <a:r>
              <a:rPr lang="cs-CZ" sz="2200" dirty="0">
                <a:solidFill>
                  <a:schemeClr val="bg2">
                    <a:lumMod val="10000"/>
                  </a:schemeClr>
                </a:solidFill>
              </a:rPr>
              <a:t>součástí zdravotnické dokumentace </a:t>
            </a:r>
            <a:r>
              <a:rPr lang="cs-CZ" sz="2200" dirty="0" smtClean="0">
                <a:solidFill>
                  <a:schemeClr val="bg2">
                    <a:lumMod val="10000"/>
                  </a:schemeClr>
                </a:solidFill>
              </a:rPr>
              <a:t>vedené o </a:t>
            </a:r>
            <a:r>
              <a:rPr lang="cs-CZ" sz="2200" dirty="0">
                <a:solidFill>
                  <a:schemeClr val="bg2">
                    <a:lumMod val="10000"/>
                  </a:schemeClr>
                </a:solidFill>
              </a:rPr>
              <a:t>nezletilém pacientovi.</a:t>
            </a: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35 / 2 písm. b)</a:t>
            </a:r>
            <a:endParaRPr lang="cs-CZ" sz="2800" dirty="0"/>
          </a:p>
        </p:txBody>
      </p:sp>
      <p:sp>
        <p:nvSpPr>
          <p:cNvPr id="7" name="Nadpis 1"/>
          <p:cNvSpPr>
            <a:spLocks noGrp="1"/>
          </p:cNvSpPr>
          <p:nvPr>
            <p:ph type="title"/>
          </p:nvPr>
        </p:nvSpPr>
        <p:spPr>
          <a:xfrm>
            <a:off x="899592" y="1027664"/>
            <a:ext cx="7344816" cy="1143000"/>
          </a:xfrm>
        </p:spPr>
        <p:txBody>
          <a:bodyPr>
            <a:normAutofit fontScale="90000"/>
          </a:bodyPr>
          <a:lstStyle/>
          <a:p>
            <a:r>
              <a:rPr lang="cs-CZ" b="1" dirty="0" smtClean="0"/>
              <a:t>ČÁST ČTVRTÁ</a:t>
            </a:r>
            <a:r>
              <a:rPr lang="cs-CZ" dirty="0"/>
              <a:t/>
            </a:r>
            <a:br>
              <a:rPr lang="cs-CZ" dirty="0"/>
            </a:br>
            <a:r>
              <a:rPr lang="pt-BR" sz="3100" dirty="0"/>
              <a:t>POSTAVENÍ PACIENTA A JINÝCH </a:t>
            </a:r>
            <a:r>
              <a:rPr lang="pt-BR" sz="3100" dirty="0" smtClean="0"/>
              <a:t>OSOB</a:t>
            </a:r>
            <a:r>
              <a:rPr lang="cs-CZ" sz="3100" dirty="0" smtClean="0"/>
              <a:t> </a:t>
            </a:r>
            <a:r>
              <a:rPr lang="pt-BR" sz="3100" dirty="0" smtClean="0"/>
              <a:t>V </a:t>
            </a:r>
            <a:r>
              <a:rPr lang="pt-BR" sz="3100" dirty="0"/>
              <a:t>SOUVISLOSTI S POSKYTOVÁNÍM </a:t>
            </a:r>
            <a:r>
              <a:rPr lang="pt-BR" sz="3100" dirty="0" smtClean="0"/>
              <a:t>ZDR</a:t>
            </a:r>
            <a:r>
              <a:rPr lang="cs-CZ" sz="3100" dirty="0" smtClean="0"/>
              <a:t>.</a:t>
            </a:r>
            <a:r>
              <a:rPr lang="pt-BR" sz="3100" dirty="0" smtClean="0"/>
              <a:t> </a:t>
            </a:r>
            <a:r>
              <a:rPr lang="pt-BR" sz="3100" dirty="0"/>
              <a:t>SLUŽEB </a:t>
            </a:r>
            <a:endParaRPr lang="cs-CZ" sz="3600" dirty="0"/>
          </a:p>
        </p:txBody>
      </p:sp>
    </p:spTree>
    <p:extLst>
      <p:ext uri="{BB962C8B-B14F-4D97-AF65-F5344CB8AC3E}">
        <p14:creationId xmlns="" xmlns:p14="http://schemas.microsoft.com/office/powerpoint/2010/main" val="178358339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47564" y="2132856"/>
            <a:ext cx="7848872" cy="4104456"/>
          </a:xfrm>
        </p:spPr>
        <p:txBody>
          <a:bodyPr>
            <a:noAutofit/>
          </a:bodyPr>
          <a:lstStyle/>
          <a:p>
            <a:pPr marL="68580" indent="0" algn="ctr">
              <a:buNone/>
            </a:pPr>
            <a:r>
              <a:rPr lang="cs-CZ" b="1" dirty="0">
                <a:solidFill>
                  <a:schemeClr val="bg2">
                    <a:lumMod val="10000"/>
                  </a:schemeClr>
                </a:solidFill>
              </a:rPr>
              <a:t>Poskytování zdravotních služeb se souhlasem</a:t>
            </a:r>
          </a:p>
          <a:p>
            <a:pPr marL="68580" indent="0" algn="ctr">
              <a:buNone/>
            </a:pPr>
            <a:r>
              <a:rPr lang="cs-CZ" b="1" dirty="0">
                <a:solidFill>
                  <a:schemeClr val="bg2">
                    <a:lumMod val="10000"/>
                  </a:schemeClr>
                </a:solidFill>
              </a:rPr>
              <a:t>§ 35</a:t>
            </a:r>
          </a:p>
          <a:p>
            <a:pPr marL="68580" indent="0" algn="just">
              <a:buNone/>
            </a:pPr>
            <a:r>
              <a:rPr lang="cs-CZ" sz="2200" dirty="0">
                <a:solidFill>
                  <a:schemeClr val="bg2">
                    <a:lumMod val="10000"/>
                  </a:schemeClr>
                </a:solidFill>
              </a:rPr>
              <a:t>(3) </a:t>
            </a:r>
            <a:r>
              <a:rPr lang="cs-CZ" sz="2200" b="1" dirty="0">
                <a:solidFill>
                  <a:schemeClr val="bg2">
                    <a:lumMod val="10000"/>
                  </a:schemeClr>
                </a:solidFill>
              </a:rPr>
              <a:t>Poskytovatel</a:t>
            </a:r>
            <a:r>
              <a:rPr lang="cs-CZ" sz="2200" dirty="0">
                <a:solidFill>
                  <a:schemeClr val="bg2">
                    <a:lumMod val="10000"/>
                  </a:schemeClr>
                </a:solidFill>
              </a:rPr>
              <a:t> </a:t>
            </a:r>
            <a:r>
              <a:rPr lang="cs-CZ" sz="2200" b="1" dirty="0">
                <a:solidFill>
                  <a:schemeClr val="bg2">
                    <a:lumMod val="10000"/>
                  </a:schemeClr>
                </a:solidFill>
              </a:rPr>
              <a:t>oznámí</a:t>
            </a:r>
            <a:r>
              <a:rPr lang="cs-CZ" sz="2200" dirty="0">
                <a:solidFill>
                  <a:schemeClr val="bg2">
                    <a:lumMod val="10000"/>
                  </a:schemeClr>
                </a:solidFill>
              </a:rPr>
              <a:t> soudu </a:t>
            </a:r>
            <a:r>
              <a:rPr lang="cs-CZ" sz="2200" dirty="0">
                <a:solidFill>
                  <a:srgbClr val="0070C0"/>
                </a:solidFill>
              </a:rPr>
              <a:t>do 24 hodin </a:t>
            </a:r>
            <a:r>
              <a:rPr lang="cs-CZ" sz="2200" dirty="0" smtClean="0">
                <a:solidFill>
                  <a:schemeClr val="bg2">
                    <a:lumMod val="10000"/>
                  </a:schemeClr>
                </a:solidFill>
              </a:rPr>
              <a:t>za účelem </a:t>
            </a:r>
            <a:r>
              <a:rPr lang="cs-CZ" sz="2200" dirty="0">
                <a:solidFill>
                  <a:schemeClr val="bg2">
                    <a:lumMod val="10000"/>
                  </a:schemeClr>
                </a:solidFill>
              </a:rPr>
              <a:t>ustanovení opatrovníka, že</a:t>
            </a:r>
          </a:p>
          <a:p>
            <a:pPr marL="525780" indent="-457200" algn="just">
              <a:buSzPct val="100000"/>
              <a:buFont typeface="+mj-lt"/>
              <a:buAutoNum type="alphaLcParenR"/>
            </a:pPr>
            <a:r>
              <a:rPr lang="cs-CZ" sz="2200" dirty="0" smtClean="0">
                <a:solidFill>
                  <a:schemeClr val="bg2">
                    <a:lumMod val="10000"/>
                  </a:schemeClr>
                </a:solidFill>
              </a:rPr>
              <a:t>nelze </a:t>
            </a:r>
            <a:r>
              <a:rPr lang="cs-CZ" sz="2200" dirty="0">
                <a:solidFill>
                  <a:schemeClr val="bg2">
                    <a:lumMod val="10000"/>
                  </a:schemeClr>
                </a:solidFill>
              </a:rPr>
              <a:t>získat k poskytnutí zdravotních služeb </a:t>
            </a:r>
            <a:r>
              <a:rPr lang="cs-CZ" sz="2200" dirty="0" smtClean="0">
                <a:solidFill>
                  <a:schemeClr val="bg2">
                    <a:lumMod val="10000"/>
                  </a:schemeClr>
                </a:solidFill>
              </a:rPr>
              <a:t>souhlas obou </a:t>
            </a:r>
            <a:r>
              <a:rPr lang="cs-CZ" sz="2200" dirty="0">
                <a:solidFill>
                  <a:schemeClr val="bg2">
                    <a:lumMod val="10000"/>
                  </a:schemeClr>
                </a:solidFill>
              </a:rPr>
              <a:t>rodičů podle odstavce 2 písm. a) bodu </a:t>
            </a:r>
            <a:r>
              <a:rPr lang="cs-CZ" sz="2200" dirty="0" smtClean="0">
                <a:solidFill>
                  <a:schemeClr val="bg2">
                    <a:lumMod val="10000"/>
                  </a:schemeClr>
                </a:solidFill>
              </a:rPr>
              <a:t>1, nebo</a:t>
            </a:r>
            <a:endParaRPr lang="cs-CZ" sz="2200" dirty="0">
              <a:solidFill>
                <a:schemeClr val="bg2">
                  <a:lumMod val="10000"/>
                </a:schemeClr>
              </a:solidFill>
            </a:endParaRPr>
          </a:p>
          <a:p>
            <a:pPr marL="525780" indent="-457200" algn="just">
              <a:buSzPct val="100000"/>
              <a:buFont typeface="+mj-lt"/>
              <a:buAutoNum type="alphaLcParenR"/>
            </a:pPr>
            <a:r>
              <a:rPr lang="cs-CZ" sz="2200" dirty="0" smtClean="0">
                <a:solidFill>
                  <a:schemeClr val="bg2">
                    <a:lumMod val="10000"/>
                  </a:schemeClr>
                </a:solidFill>
              </a:rPr>
              <a:t>názor </a:t>
            </a:r>
            <a:r>
              <a:rPr lang="cs-CZ" sz="2200" dirty="0">
                <a:solidFill>
                  <a:schemeClr val="bg2">
                    <a:lumMod val="10000"/>
                  </a:schemeClr>
                </a:solidFill>
              </a:rPr>
              <a:t>pacienta uvedeného v odstavci 1 na </a:t>
            </a:r>
            <a:r>
              <a:rPr lang="cs-CZ" sz="2200" dirty="0" smtClean="0">
                <a:solidFill>
                  <a:schemeClr val="bg2">
                    <a:lumMod val="10000"/>
                  </a:schemeClr>
                </a:solidFill>
              </a:rPr>
              <a:t>poskytnutí zdravotních </a:t>
            </a:r>
            <a:r>
              <a:rPr lang="cs-CZ" sz="2200" dirty="0">
                <a:solidFill>
                  <a:schemeClr val="bg2">
                    <a:lumMod val="10000"/>
                  </a:schemeClr>
                </a:solidFill>
              </a:rPr>
              <a:t>služeb, které mohou </a:t>
            </a:r>
            <a:r>
              <a:rPr lang="cs-CZ" sz="2200" dirty="0" smtClean="0">
                <a:solidFill>
                  <a:schemeClr val="bg2">
                    <a:lumMod val="10000"/>
                  </a:schemeClr>
                </a:solidFill>
              </a:rPr>
              <a:t>podstatným způsobem </a:t>
            </a:r>
            <a:r>
              <a:rPr lang="cs-CZ" sz="2200" dirty="0">
                <a:solidFill>
                  <a:schemeClr val="bg2">
                    <a:lumMod val="10000"/>
                  </a:schemeClr>
                </a:solidFill>
              </a:rPr>
              <a:t>negativně ovlivnit jeho další </a:t>
            </a:r>
            <a:r>
              <a:rPr lang="cs-CZ" sz="2200" dirty="0" smtClean="0">
                <a:solidFill>
                  <a:schemeClr val="bg2">
                    <a:lumMod val="10000"/>
                  </a:schemeClr>
                </a:solidFill>
              </a:rPr>
              <a:t>zdravotní stav </a:t>
            </a:r>
            <a:r>
              <a:rPr lang="cs-CZ" sz="2200" dirty="0">
                <a:solidFill>
                  <a:schemeClr val="bg2">
                    <a:lumMod val="10000"/>
                  </a:schemeClr>
                </a:solidFill>
              </a:rPr>
              <a:t>nebo kvalitu života a které nelze </a:t>
            </a:r>
            <a:r>
              <a:rPr lang="cs-CZ" sz="2200" dirty="0" smtClean="0">
                <a:solidFill>
                  <a:schemeClr val="bg2">
                    <a:lumMod val="10000"/>
                  </a:schemeClr>
                </a:solidFill>
              </a:rPr>
              <a:t>poskytnout bez </a:t>
            </a:r>
            <a:r>
              <a:rPr lang="cs-CZ" sz="2200" dirty="0">
                <a:solidFill>
                  <a:schemeClr val="bg2">
                    <a:lumMod val="10000"/>
                  </a:schemeClr>
                </a:solidFill>
              </a:rPr>
              <a:t>souhlasu, je v rozporu s názorem jeho </a:t>
            </a:r>
            <a:r>
              <a:rPr lang="cs-CZ" sz="2200" dirty="0" smtClean="0">
                <a:solidFill>
                  <a:schemeClr val="bg2">
                    <a:lumMod val="10000"/>
                  </a:schemeClr>
                </a:solidFill>
              </a:rPr>
              <a:t>zákonného zástupce</a:t>
            </a:r>
            <a:r>
              <a:rPr lang="cs-CZ" sz="2200" dirty="0">
                <a:solidFill>
                  <a:schemeClr val="bg2">
                    <a:lumMod val="10000"/>
                  </a:schemeClr>
                </a:solidFill>
              </a:rPr>
              <a:t>.</a:t>
            </a: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35 / 3</a:t>
            </a:r>
            <a:endParaRPr lang="cs-CZ" sz="2800" dirty="0"/>
          </a:p>
        </p:txBody>
      </p:sp>
      <p:sp>
        <p:nvSpPr>
          <p:cNvPr id="7" name="Nadpis 1"/>
          <p:cNvSpPr>
            <a:spLocks noGrp="1"/>
          </p:cNvSpPr>
          <p:nvPr>
            <p:ph type="title"/>
          </p:nvPr>
        </p:nvSpPr>
        <p:spPr>
          <a:xfrm>
            <a:off x="899592" y="1027664"/>
            <a:ext cx="7344816" cy="1143000"/>
          </a:xfrm>
        </p:spPr>
        <p:txBody>
          <a:bodyPr>
            <a:normAutofit fontScale="90000"/>
          </a:bodyPr>
          <a:lstStyle/>
          <a:p>
            <a:r>
              <a:rPr lang="cs-CZ" b="1" dirty="0" smtClean="0"/>
              <a:t>ČÁST ČTVRTÁ</a:t>
            </a:r>
            <a:r>
              <a:rPr lang="cs-CZ" dirty="0"/>
              <a:t/>
            </a:r>
            <a:br>
              <a:rPr lang="cs-CZ" dirty="0"/>
            </a:br>
            <a:r>
              <a:rPr lang="pt-BR" sz="3100" dirty="0"/>
              <a:t>POSTAVENÍ PACIENTA A JINÝCH </a:t>
            </a:r>
            <a:r>
              <a:rPr lang="pt-BR" sz="3100" dirty="0" smtClean="0"/>
              <a:t>OSOB</a:t>
            </a:r>
            <a:r>
              <a:rPr lang="cs-CZ" sz="3100" dirty="0" smtClean="0"/>
              <a:t> </a:t>
            </a:r>
            <a:r>
              <a:rPr lang="pt-BR" sz="3100" dirty="0" smtClean="0"/>
              <a:t>V </a:t>
            </a:r>
            <a:r>
              <a:rPr lang="pt-BR" sz="3100" dirty="0"/>
              <a:t>SOUVISLOSTI S POSKYTOVÁNÍM </a:t>
            </a:r>
            <a:r>
              <a:rPr lang="pt-BR" sz="3100" dirty="0" smtClean="0"/>
              <a:t>ZDR</a:t>
            </a:r>
            <a:r>
              <a:rPr lang="cs-CZ" sz="3100" dirty="0" smtClean="0"/>
              <a:t>.</a:t>
            </a:r>
            <a:r>
              <a:rPr lang="pt-BR" sz="3100" dirty="0" smtClean="0"/>
              <a:t> </a:t>
            </a:r>
            <a:r>
              <a:rPr lang="pt-BR" sz="3100" dirty="0"/>
              <a:t>SLUŽEB </a:t>
            </a:r>
            <a:endParaRPr lang="cs-CZ" sz="3600" dirty="0"/>
          </a:p>
        </p:txBody>
      </p:sp>
    </p:spTree>
    <p:extLst>
      <p:ext uri="{BB962C8B-B14F-4D97-AF65-F5344CB8AC3E}">
        <p14:creationId xmlns="" xmlns:p14="http://schemas.microsoft.com/office/powerpoint/2010/main" val="3154552847"/>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Zástupný symbol pro obsah 2"/>
          <p:cNvSpPr>
            <a:spLocks noGrp="1"/>
          </p:cNvSpPr>
          <p:nvPr>
            <p:ph idx="1"/>
          </p:nvPr>
        </p:nvSpPr>
        <p:spPr>
          <a:xfrm>
            <a:off x="611560" y="1844824"/>
            <a:ext cx="7848872" cy="4104456"/>
          </a:xfrm>
        </p:spPr>
        <p:txBody>
          <a:bodyPr>
            <a:noAutofit/>
          </a:bodyPr>
          <a:lstStyle/>
          <a:p>
            <a:pPr marL="68580" indent="0" algn="ctr">
              <a:buNone/>
            </a:pPr>
            <a:r>
              <a:rPr lang="cs-CZ" b="1" dirty="0">
                <a:solidFill>
                  <a:schemeClr val="bg2">
                    <a:lumMod val="10000"/>
                  </a:schemeClr>
                </a:solidFill>
              </a:rPr>
              <a:t>Poskytování zdravotních služeb se souhlasem</a:t>
            </a:r>
          </a:p>
          <a:p>
            <a:pPr marL="68580" indent="0" algn="ctr">
              <a:buNone/>
            </a:pPr>
            <a:r>
              <a:rPr lang="cs-CZ" b="1" dirty="0">
                <a:solidFill>
                  <a:schemeClr val="bg2">
                    <a:lumMod val="10000"/>
                  </a:schemeClr>
                </a:solidFill>
              </a:rPr>
              <a:t>§ 35</a:t>
            </a:r>
          </a:p>
          <a:p>
            <a:pPr marL="68580" indent="0" algn="just">
              <a:buNone/>
            </a:pPr>
            <a:r>
              <a:rPr lang="cs-CZ" sz="2200" dirty="0">
                <a:solidFill>
                  <a:schemeClr val="bg2">
                    <a:lumMod val="10000"/>
                  </a:schemeClr>
                </a:solidFill>
              </a:rPr>
              <a:t>(1) </a:t>
            </a:r>
            <a:r>
              <a:rPr lang="cs-CZ" sz="2000" dirty="0" smtClean="0">
                <a:solidFill>
                  <a:schemeClr val="tx1"/>
                </a:solidFill>
              </a:rPr>
              <a:t>Při poskytování zdravotních služeb nezletilému pacientovi je třeba zjistit jeho názor na poskytnutí zamýšlených zdravotních služeb, jestliže je to přiměřené rozumové a volní vyspělosti jeho věku. Tento názor musí být zohledněn jako faktor, jehož závažnost narůstá úměrně s věkem a stupněm rozumové a volní vyspělosti nezletilého pacienta. Pro vyslovení souhlasu s poskytnutím zdravotních služeb nezletilému pacientovi se použijí právní předpisy upravující způsobilost fyzických osob k právním úkonům</a:t>
            </a:r>
            <a:r>
              <a:rPr lang="cs-CZ" sz="2000" baseline="30000" dirty="0" smtClean="0">
                <a:solidFill>
                  <a:schemeClr val="tx1"/>
                </a:solidFill>
              </a:rPr>
              <a:t>49)</a:t>
            </a:r>
            <a:r>
              <a:rPr lang="cs-CZ" sz="2000" dirty="0" smtClean="0">
                <a:solidFill>
                  <a:schemeClr val="tx1"/>
                </a:solidFill>
              </a:rPr>
              <a:t> s tím, že nezletilému pacientovi lze</a:t>
            </a:r>
            <a:r>
              <a:rPr lang="cs-CZ" sz="2000" b="1" dirty="0" smtClean="0">
                <a:solidFill>
                  <a:schemeClr val="tx1"/>
                </a:solidFill>
              </a:rPr>
              <a:t> </a:t>
            </a:r>
            <a:r>
              <a:rPr lang="cs-CZ" sz="2000" dirty="0" smtClean="0">
                <a:solidFill>
                  <a:schemeClr val="tx1"/>
                </a:solidFill>
              </a:rPr>
              <a:t>zamýšlené zdravotní služby poskytnout na základě jeho souhlasu, jestliže je provedení takového úkonu přiměřené jeho rozumové a volní vyspělosti odpovídající jeho věku.</a:t>
            </a:r>
            <a:r>
              <a:rPr lang="cs-CZ" sz="2000" b="1" dirty="0" smtClean="0">
                <a:solidFill>
                  <a:schemeClr val="tx1"/>
                </a:solidFill>
              </a:rPr>
              <a:t> </a:t>
            </a:r>
            <a:r>
              <a:rPr lang="cs-CZ" sz="2000" dirty="0" smtClean="0">
                <a:solidFill>
                  <a:schemeClr val="tx1"/>
                </a:solidFill>
              </a:rPr>
              <a:t> Tím není dotčena možnost poskytování zdravotních služeb bez souhlasu. </a:t>
            </a:r>
            <a:endParaRPr lang="cs-CZ" sz="2200" dirty="0">
              <a:solidFill>
                <a:schemeClr val="tx1"/>
              </a:solidFill>
            </a:endParaRPr>
          </a:p>
        </p:txBody>
      </p:sp>
      <p:sp>
        <p:nvSpPr>
          <p:cNvPr id="4" name="TextovéPole 3"/>
          <p:cNvSpPr txBox="1"/>
          <p:nvPr/>
        </p:nvSpPr>
        <p:spPr>
          <a:xfrm>
            <a:off x="4644008" y="40432"/>
            <a:ext cx="3312368" cy="523220"/>
          </a:xfrm>
          <a:prstGeom prst="rect">
            <a:avLst/>
          </a:prstGeom>
          <a:noFill/>
        </p:spPr>
        <p:txBody>
          <a:bodyPr wrap="square" rtlCol="0">
            <a:spAutoFit/>
          </a:bodyPr>
          <a:lstStyle/>
          <a:p>
            <a:r>
              <a:rPr lang="cs-CZ" sz="2800" dirty="0" smtClean="0"/>
              <a:t>§ 35 / 1</a:t>
            </a:r>
            <a:endParaRPr lang="cs-CZ" sz="2800" dirty="0"/>
          </a:p>
        </p:txBody>
      </p:sp>
      <p:sp>
        <p:nvSpPr>
          <p:cNvPr id="7" name="Nadpis 1"/>
          <p:cNvSpPr>
            <a:spLocks noGrp="1"/>
          </p:cNvSpPr>
          <p:nvPr>
            <p:ph type="title"/>
          </p:nvPr>
        </p:nvSpPr>
        <p:spPr>
          <a:xfrm>
            <a:off x="899592" y="764704"/>
            <a:ext cx="7344816" cy="1143000"/>
          </a:xfrm>
        </p:spPr>
        <p:txBody>
          <a:bodyPr>
            <a:normAutofit/>
          </a:bodyPr>
          <a:lstStyle/>
          <a:p>
            <a:r>
              <a:rPr lang="cs-CZ" b="1" dirty="0" smtClean="0"/>
              <a:t>Nový návrh:</a:t>
            </a:r>
            <a:r>
              <a:rPr lang="pt-BR" sz="3100" dirty="0" smtClean="0"/>
              <a:t> </a:t>
            </a:r>
            <a:endParaRPr lang="cs-CZ" sz="3600" dirty="0"/>
          </a:p>
        </p:txBody>
      </p:sp>
    </p:spTree>
    <p:extLst>
      <p:ext uri="{BB962C8B-B14F-4D97-AF65-F5344CB8AC3E}">
        <p14:creationId xmlns="" xmlns:p14="http://schemas.microsoft.com/office/powerpoint/2010/main" val="3826305514"/>
      </p:ext>
    </p:extLst>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ustin">
  <a:themeElements>
    <a:clrScheme name="Vlastní 5">
      <a:dk1>
        <a:srgbClr val="002060"/>
      </a:dk1>
      <a:lt1>
        <a:sysClr val="window" lastClr="FFFFFF"/>
      </a:lt1>
      <a:dk2>
        <a:srgbClr val="5A6378"/>
      </a:dk2>
      <a:lt2>
        <a:srgbClr val="D4D4D6"/>
      </a:lt2>
      <a:accent1>
        <a:srgbClr val="073345"/>
      </a:accent1>
      <a:accent2>
        <a:srgbClr val="97BAFF"/>
      </a:accent2>
      <a:accent3>
        <a:srgbClr val="9D9DA2"/>
      </a:accent3>
      <a:accent4>
        <a:srgbClr val="10688B"/>
      </a:accent4>
      <a:accent5>
        <a:srgbClr val="0A455D"/>
      </a:accent5>
      <a:accent6>
        <a:srgbClr val="92D6F2"/>
      </a:accent6>
      <a:hlink>
        <a:srgbClr val="168BBA"/>
      </a:hlink>
      <a:folHlink>
        <a:srgbClr val="7030A0"/>
      </a:folHlink>
    </a:clrScheme>
    <a:fontScheme name="Kancelář">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ustin">
      <a:fillStyleLst>
        <a:solidFill>
          <a:schemeClr val="phClr"/>
        </a:solidFill>
        <a:gradFill rotWithShape="1">
          <a:gsLst>
            <a:gs pos="0">
              <a:schemeClr val="phClr">
                <a:tint val="20000"/>
                <a:satMod val="180000"/>
                <a:lumMod val="98000"/>
              </a:schemeClr>
            </a:gs>
            <a:gs pos="40000">
              <a:schemeClr val="phClr">
                <a:tint val="30000"/>
                <a:satMod val="260000"/>
                <a:lumMod val="84000"/>
              </a:schemeClr>
            </a:gs>
            <a:gs pos="100000">
              <a:schemeClr val="phClr">
                <a:tint val="100000"/>
                <a:satMod val="110000"/>
                <a:lumMod val="100000"/>
              </a:schemeClr>
            </a:gs>
          </a:gsLst>
          <a:lin ang="5040000" scaled="1"/>
        </a:gradFill>
        <a:gradFill rotWithShape="1">
          <a:gsLst>
            <a:gs pos="0">
              <a:schemeClr val="phClr"/>
            </a:gs>
            <a:gs pos="100000">
              <a:schemeClr val="phClr">
                <a:shade val="75000"/>
                <a:satMod val="120000"/>
                <a:lumMod val="90000"/>
              </a:schemeClr>
            </a:gs>
          </a:gsLst>
          <a:lin ang="5400000" scaled="0"/>
        </a:gradFill>
      </a:fillStyleLst>
      <a:lnStyleLst>
        <a:ln w="9525" cap="flat" cmpd="sng" algn="ctr">
          <a:solidFill>
            <a:schemeClr val="ph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scene3d>
            <a:camera prst="orthographicFront">
              <a:rot lat="0" lon="0" rev="0"/>
            </a:camera>
            <a:lightRig rig="threePt" dir="tl">
              <a:rot lat="0" lon="0" rev="20400000"/>
            </a:lightRig>
          </a:scene3d>
          <a:sp3d>
            <a:bevelT w="50800" h="12700" prst="softRound"/>
          </a:sp3d>
        </a:effectStyle>
        <a:effectStyle>
          <a:effectLst>
            <a:outerShdw blurRad="44450" dist="50800" dir="5400000" sx="96000" rotWithShape="0">
              <a:srgbClr val="000000">
                <a:alpha val="34000"/>
              </a:srgbClr>
            </a:outerShdw>
          </a:effectLst>
          <a:scene3d>
            <a:camera prst="orthographicFront">
              <a:rot lat="0" lon="0" rev="0"/>
            </a:camera>
            <a:lightRig rig="threePt" dir="tl">
              <a:rot lat="0" lon="0" rev="20400000"/>
            </a:lightRig>
          </a:scene3d>
          <a:sp3d contourW="15875" prstMaterial="metal">
            <a:bevelT w="101600" h="25400" prst="softRound"/>
            <a:contourClr>
              <a:schemeClr val="phClr">
                <a:shade val="30000"/>
              </a:schemeClr>
            </a:contourClr>
          </a:sp3d>
        </a:effectStyle>
      </a:effectStyleLst>
      <a:bgFillStyleLst>
        <a:solidFill>
          <a:schemeClr val="phClr"/>
        </a:solidFill>
        <a:gradFill rotWithShape="1">
          <a:gsLst>
            <a:gs pos="0">
              <a:schemeClr val="phClr">
                <a:shade val="94000"/>
                <a:satMod val="114000"/>
                <a:lumMod val="96000"/>
              </a:schemeClr>
            </a:gs>
            <a:gs pos="62000">
              <a:schemeClr val="phClr">
                <a:tint val="92000"/>
                <a:shade val="66000"/>
                <a:satMod val="110000"/>
                <a:lumMod val="80000"/>
              </a:schemeClr>
            </a:gs>
            <a:gs pos="100000">
              <a:schemeClr val="phClr">
                <a:tint val="89000"/>
                <a:shade val="62000"/>
                <a:satMod val="110000"/>
                <a:lumMod val="72000"/>
              </a:schemeClr>
            </a:gs>
          </a:gsLst>
          <a:lin ang="5400000" scaled="0"/>
        </a:gradFill>
        <a:blipFill rotWithShape="1">
          <a:blip xmlns:r="http://schemas.openxmlformats.org/officeDocument/2006/relationships" r:embed="rId1">
            <a:duotone>
              <a:schemeClr val="phClr">
                <a:tint val="80000"/>
                <a:shade val="58000"/>
              </a:schemeClr>
              <a:schemeClr val="phClr">
                <a:tint val="73000"/>
                <a:shade val="68000"/>
                <a:satMod val="15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Motiv systému Office">
  <a:themeElements>
    <a:clrScheme name="Kancelář">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celář">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celář">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Austin</Template>
  <TotalTime>765</TotalTime>
  <Words>1046</Words>
  <Application>Microsoft Office PowerPoint</Application>
  <PresentationFormat>Předvádění na obrazovce (4:3)</PresentationFormat>
  <Paragraphs>117</Paragraphs>
  <Slides>21</Slides>
  <Notes>0</Notes>
  <HiddenSlides>0</HiddenSlides>
  <MMClips>0</MMClips>
  <ScaleCrop>false</ScaleCrop>
  <HeadingPairs>
    <vt:vector size="4" baseType="variant">
      <vt:variant>
        <vt:lpstr>Motiv</vt:lpstr>
      </vt:variant>
      <vt:variant>
        <vt:i4>1</vt:i4>
      </vt:variant>
      <vt:variant>
        <vt:lpstr>Nadpisy snímků</vt:lpstr>
      </vt:variant>
      <vt:variant>
        <vt:i4>21</vt:i4>
      </vt:variant>
    </vt:vector>
  </HeadingPairs>
  <TitlesOfParts>
    <vt:vector size="22" baseType="lpstr">
      <vt:lpstr>Austin</vt:lpstr>
      <vt:lpstr>ZÁKON O ZDRAVOTNÍCH SLUŽBÁCH –  „ technická novela“</vt:lpstr>
      <vt:lpstr>ČÁST ČTVRTÁ POSTAVENÍ PACIENTA A JINÝCH OSOB V SOUVISLOSTI S POSKYTOVÁNÍM ZDR. SLUŽEB </vt:lpstr>
      <vt:lpstr>Nový návrh:</vt:lpstr>
      <vt:lpstr>Zdůvodnění MZČR:</vt:lpstr>
      <vt:lpstr>ČÁST ČTVRTÁ POSTAVENÍ PACIENTA A JINÝCH OSOB V SOUVISLOSTI S POSKYTOVÁNÍM ZDR. SLUŽEB </vt:lpstr>
      <vt:lpstr>ČÁST ČTVRTÁ POSTAVENÍ PACIENTA A JINÝCH OSOB V SOUVISLOSTI S POSKYTOVÁNÍM ZDR. SLUŽEB </vt:lpstr>
      <vt:lpstr>ČÁST ČTVRTÁ POSTAVENÍ PACIENTA A JINÝCH OSOB V SOUVISLOSTI S POSKYTOVÁNÍM ZDR. SLUŽEB </vt:lpstr>
      <vt:lpstr>ČÁST ČTVRTÁ POSTAVENÍ PACIENTA A JINÝCH OSOB V SOUVISLOSTI S POSKYTOVÁNÍM ZDR. SLUŽEB </vt:lpstr>
      <vt:lpstr>Nový návrh: </vt:lpstr>
      <vt:lpstr>Nový návrh: </vt:lpstr>
      <vt:lpstr>Nový návrh:</vt:lpstr>
      <vt:lpstr>Nový návrh:</vt:lpstr>
      <vt:lpstr>Zdůvodnění MZČR</vt:lpstr>
      <vt:lpstr>Zdůvodnění MZČR</vt:lpstr>
      <vt:lpstr>Zdůvodnění MZČR</vt:lpstr>
      <vt:lpstr>ČÁST ČTVRTÁ POSTAVENÍ PACIENTA A JINÝCH OSOB V SOUVISLOSTI S POSKYTOVÁNÍM ZDR. SLUŽEB </vt:lpstr>
      <vt:lpstr>Nový návrh: </vt:lpstr>
      <vt:lpstr>Zdůvodnění MZČR: </vt:lpstr>
      <vt:lpstr>Zdůvodnění MZČR: </vt:lpstr>
      <vt:lpstr>Zdůvodnění MZČR: </vt:lpstr>
      <vt:lpstr>Snímek 21</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Novinky ve zdravotnické legislativě</dc:title>
  <dc:creator>AK</dc:creator>
  <cp:lastModifiedBy>VAIO</cp:lastModifiedBy>
  <cp:revision>90</cp:revision>
  <dcterms:created xsi:type="dcterms:W3CDTF">2012-02-06T12:38:49Z</dcterms:created>
  <dcterms:modified xsi:type="dcterms:W3CDTF">2012-11-27T15:41:12Z</dcterms:modified>
</cp:coreProperties>
</file>

<file path=docProps/thumbnail.jpeg>
</file>