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3"/>
  </p:notesMasterIdLst>
  <p:sldIdLst>
    <p:sldId id="256" r:id="rId2"/>
    <p:sldId id="520" r:id="rId3"/>
    <p:sldId id="531" r:id="rId4"/>
    <p:sldId id="522" r:id="rId5"/>
    <p:sldId id="476" r:id="rId6"/>
    <p:sldId id="477" r:id="rId7"/>
    <p:sldId id="478" r:id="rId8"/>
    <p:sldId id="479" r:id="rId9"/>
    <p:sldId id="523" r:id="rId10"/>
    <p:sldId id="524" r:id="rId11"/>
    <p:sldId id="525" r:id="rId12"/>
    <p:sldId id="526" r:id="rId13"/>
    <p:sldId id="528" r:id="rId14"/>
    <p:sldId id="529" r:id="rId15"/>
    <p:sldId id="530" r:id="rId16"/>
    <p:sldId id="493" r:id="rId17"/>
    <p:sldId id="527" r:id="rId18"/>
    <p:sldId id="532" r:id="rId19"/>
    <p:sldId id="535" r:id="rId20"/>
    <p:sldId id="534" r:id="rId21"/>
    <p:sldId id="519" r:id="rId22"/>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37" autoAdjust="0"/>
    <p:restoredTop sz="94660"/>
  </p:normalViewPr>
  <p:slideViewPr>
    <p:cSldViewPr>
      <p:cViewPr varScale="1">
        <p:scale>
          <a:sx n="45" d="100"/>
          <a:sy n="45" d="100"/>
        </p:scale>
        <p:origin x="-67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297F05-DA2C-4A80-8E0A-42BA70384C94}" type="datetimeFigureOut">
              <a:rPr lang="cs-CZ" smtClean="0"/>
              <a:pPr/>
              <a:t>27.11.2012</a:t>
            </a:fld>
            <a:endParaRPr lang="cs-CZ"/>
          </a:p>
        </p:txBody>
      </p:sp>
      <p:sp>
        <p:nvSpPr>
          <p:cNvPr id="4" name="Zástupný symbol pro obrázek snímk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1D6A96-682D-4880-BD07-0E7C98CD9CA0}" type="slidenum">
              <a:rPr lang="cs-CZ" smtClean="0"/>
              <a:pPr/>
              <a:t>‹#›</a:t>
            </a:fld>
            <a:endParaRPr lang="cs-CZ"/>
          </a:p>
        </p:txBody>
      </p:sp>
    </p:spTree>
    <p:extLst>
      <p:ext uri="{BB962C8B-B14F-4D97-AF65-F5344CB8AC3E}">
        <p14:creationId xmlns="" xmlns:p14="http://schemas.microsoft.com/office/powerpoint/2010/main" val="8933843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cs-CZ" smtClean="0"/>
              <a:t>Kliknutím lze upravit styl.</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F29E44A5-079C-43A2-AAE4-A34416C00B82}" type="datetimeFigureOut">
              <a:rPr lang="cs-CZ" smtClean="0"/>
              <a:pPr/>
              <a:t>27.11.2012</a:t>
            </a:fld>
            <a:endParaRPr lang="cs-CZ"/>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cs-CZ"/>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0715D67D-A1C5-47A3-8424-BB76B4DC0FFD}" type="slidenum">
              <a:rPr lang="cs-CZ" smtClean="0"/>
              <a:pPr/>
              <a:t>‹#›</a:t>
            </a:fld>
            <a:endParaRPr lang="cs-CZ"/>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3" name="Vertical Text Placeholder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fld id="{F29E44A5-079C-43A2-AAE4-A34416C00B82}" type="datetimeFigureOut">
              <a:rPr lang="cs-CZ" smtClean="0"/>
              <a:pPr/>
              <a:t>27.11.2012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0715D67D-A1C5-47A3-8424-BB76B4DC0FFD}"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cs-CZ" smtClean="0"/>
              <a:t>Kliknutím lze upravit styl.</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fld id="{F29E44A5-079C-43A2-AAE4-A34416C00B82}" type="datetimeFigureOut">
              <a:rPr lang="cs-CZ" smtClean="0"/>
              <a:pPr/>
              <a:t>27.11.2012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0715D67D-A1C5-47A3-8424-BB76B4DC0FFD}"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3" name="Content Placeholder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10"/>
          </p:nvPr>
        </p:nvSpPr>
        <p:spPr/>
        <p:txBody>
          <a:bodyPr/>
          <a:lstStyle/>
          <a:p>
            <a:fld id="{F29E44A5-079C-43A2-AAE4-A34416C00B82}" type="datetimeFigureOut">
              <a:rPr lang="cs-CZ" smtClean="0"/>
              <a:pPr/>
              <a:t>27.11.2012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0715D67D-A1C5-47A3-8424-BB76B4DC0FFD}" type="slidenum">
              <a:rPr lang="cs-CZ" smtClean="0"/>
              <a:pPr/>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cs-CZ" smtClean="0"/>
              <a:t>Kliknutím lze upravit styl.</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Date Placeholder 3"/>
          <p:cNvSpPr>
            <a:spLocks noGrp="1"/>
          </p:cNvSpPr>
          <p:nvPr>
            <p:ph type="dt" sz="half" idx="10"/>
          </p:nvPr>
        </p:nvSpPr>
        <p:spPr/>
        <p:txBody>
          <a:bodyPr/>
          <a:lstStyle/>
          <a:p>
            <a:fld id="{F29E44A5-079C-43A2-AAE4-A34416C00B82}" type="datetimeFigureOut">
              <a:rPr lang="cs-CZ" smtClean="0"/>
              <a:pPr/>
              <a:t>27.11.2012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0715D67D-A1C5-47A3-8424-BB76B4DC0FFD}" type="slidenum">
              <a:rPr lang="cs-CZ" smtClean="0"/>
              <a:pPr/>
              <a:t>‹#›</a:t>
            </a:fld>
            <a:endParaRPr lang="cs-C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5" name="Date Placeholder 4"/>
          <p:cNvSpPr>
            <a:spLocks noGrp="1"/>
          </p:cNvSpPr>
          <p:nvPr>
            <p:ph type="dt" sz="half" idx="10"/>
          </p:nvPr>
        </p:nvSpPr>
        <p:spPr/>
        <p:txBody>
          <a:bodyPr/>
          <a:lstStyle/>
          <a:p>
            <a:fld id="{F29E44A5-079C-43A2-AAE4-A34416C00B82}" type="datetimeFigureOut">
              <a:rPr lang="cs-CZ" smtClean="0"/>
              <a:pPr/>
              <a:t>27.11.2012</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0715D67D-A1C5-47A3-8424-BB76B4DC0FFD}" type="slidenum">
              <a:rPr lang="cs-CZ" smtClean="0"/>
              <a:pPr/>
              <a:t>‹#›</a:t>
            </a:fld>
            <a:endParaRPr lang="cs-CZ"/>
          </a:p>
        </p:txBody>
      </p:sp>
      <p:sp>
        <p:nvSpPr>
          <p:cNvPr id="9" name="Content Placeholder 8"/>
          <p:cNvSpPr>
            <a:spLocks noGrp="1"/>
          </p:cNvSpPr>
          <p:nvPr>
            <p:ph sz="quarter" idx="13"/>
          </p:nvPr>
        </p:nvSpPr>
        <p:spPr>
          <a:xfrm>
            <a:off x="1042416" y="2313432"/>
            <a:ext cx="3419856" cy="349300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smtClean="0"/>
              <a:t>Kliknutím lze upravit styl.</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7" name="Date Placeholder 6"/>
          <p:cNvSpPr>
            <a:spLocks noGrp="1"/>
          </p:cNvSpPr>
          <p:nvPr>
            <p:ph type="dt" sz="half" idx="10"/>
          </p:nvPr>
        </p:nvSpPr>
        <p:spPr/>
        <p:txBody>
          <a:bodyPr/>
          <a:lstStyle/>
          <a:p>
            <a:fld id="{F29E44A5-079C-43A2-AAE4-A34416C00B82}" type="datetimeFigureOut">
              <a:rPr lang="cs-CZ" smtClean="0"/>
              <a:pPr/>
              <a:t>27.11.2012</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0715D67D-A1C5-47A3-8424-BB76B4DC0FFD}" type="slidenum">
              <a:rPr lang="cs-CZ" smtClean="0"/>
              <a:pPr/>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3" name="Date Placeholder 2"/>
          <p:cNvSpPr>
            <a:spLocks noGrp="1"/>
          </p:cNvSpPr>
          <p:nvPr>
            <p:ph type="dt" sz="half" idx="10"/>
          </p:nvPr>
        </p:nvSpPr>
        <p:spPr/>
        <p:txBody>
          <a:bodyPr/>
          <a:lstStyle/>
          <a:p>
            <a:fld id="{F29E44A5-079C-43A2-AAE4-A34416C00B82}" type="datetimeFigureOut">
              <a:rPr lang="cs-CZ" smtClean="0"/>
              <a:pPr/>
              <a:t>27.11.2012</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0715D67D-A1C5-47A3-8424-BB76B4DC0FFD}"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9E44A5-079C-43A2-AAE4-A34416C00B82}" type="datetimeFigureOut">
              <a:rPr lang="cs-CZ" smtClean="0"/>
              <a:pPr/>
              <a:t>27.11.2012</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0715D67D-A1C5-47A3-8424-BB76B4DC0FFD}"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29E44A5-079C-43A2-AAE4-A34416C00B82}" type="datetimeFigureOut">
              <a:rPr lang="cs-CZ" smtClean="0"/>
              <a:pPr/>
              <a:t>27.11.2012</a:t>
            </a:fld>
            <a:endParaRPr lang="cs-CZ"/>
          </a:p>
        </p:txBody>
      </p:sp>
      <p:sp>
        <p:nvSpPr>
          <p:cNvPr id="7" name="Slide Number Placeholder 6"/>
          <p:cNvSpPr>
            <a:spLocks noGrp="1"/>
          </p:cNvSpPr>
          <p:nvPr>
            <p:ph type="sldNum" sz="quarter" idx="12"/>
          </p:nvPr>
        </p:nvSpPr>
        <p:spPr/>
        <p:txBody>
          <a:bodyPr/>
          <a:lstStyle/>
          <a:p>
            <a:fld id="{0715D67D-A1C5-47A3-8424-BB76B4DC0FFD}" type="slidenum">
              <a:rPr lang="cs-CZ" smtClean="0"/>
              <a:pPr/>
              <a:t>‹#›</a:t>
            </a:fld>
            <a:endParaRPr lang="cs-CZ"/>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cs-CZ"/>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cs-CZ" smtClean="0"/>
              <a:t>Kliknutím lze upravit styl.</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cs-CZ" smtClean="0"/>
              <a:t>Kliknutím lze upravit styl.</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mtClean="0"/>
              <a:t>Kliknutím na ikonu přidáte obrázek.</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fld id="{F29E44A5-079C-43A2-AAE4-A34416C00B82}" type="datetimeFigureOut">
              <a:rPr lang="cs-CZ" smtClean="0"/>
              <a:pPr/>
              <a:t>27.11.2012</a:t>
            </a:fld>
            <a:endParaRPr lang="cs-CZ"/>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cs-CZ"/>
          </a:p>
        </p:txBody>
      </p:sp>
      <p:sp>
        <p:nvSpPr>
          <p:cNvPr id="7" name="Slide Number Placeholder 6"/>
          <p:cNvSpPr>
            <a:spLocks noGrp="1"/>
          </p:cNvSpPr>
          <p:nvPr>
            <p:ph type="sldNum" sz="quarter" idx="12"/>
          </p:nvPr>
        </p:nvSpPr>
        <p:spPr/>
        <p:txBody>
          <a:bodyPr/>
          <a:lstStyle/>
          <a:p>
            <a:fld id="{0715D67D-A1C5-47A3-8424-BB76B4DC0FFD}" type="slidenum">
              <a:rPr lang="cs-CZ" smtClean="0"/>
              <a:pPr/>
              <a:t>‹#›</a:t>
            </a:fld>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cs-CZ" smtClean="0"/>
              <a:t>Kliknutím lze upravit styl.</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F29E44A5-079C-43A2-AAE4-A34416C00B82}" type="datetimeFigureOut">
              <a:rPr lang="cs-CZ" smtClean="0"/>
              <a:pPr/>
              <a:t>27.11.2012</a:t>
            </a:fld>
            <a:endParaRPr lang="cs-CZ"/>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cs-CZ"/>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0715D67D-A1C5-47A3-8424-BB76B4DC0FFD}" type="slidenum">
              <a:rPr lang="cs-CZ" smtClean="0"/>
              <a:pPr/>
              <a:t>‹#›</a:t>
            </a:fld>
            <a:endParaRPr lang="cs-CZ"/>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79512" y="2132856"/>
            <a:ext cx="8352928" cy="2736303"/>
          </a:xfrm>
          <a:ln w="38100">
            <a:solidFill>
              <a:schemeClr val="accent2"/>
            </a:solidFill>
          </a:ln>
        </p:spPr>
        <p:txBody>
          <a:bodyPr anchor="ctr"/>
          <a:lstStyle/>
          <a:p>
            <a:r>
              <a:rPr lang="cs-CZ" b="1" dirty="0" smtClean="0">
                <a:effectLst>
                  <a:outerShdw blurRad="63500" sx="102000" sy="102000" algn="ctr" rotWithShape="0">
                    <a:prstClr val="black">
                      <a:alpha val="40000"/>
                    </a:prstClr>
                  </a:outerShdw>
                </a:effectLst>
              </a:rPr>
              <a:t>ZÁKON O ZDRAVOTNÍCH SLUŽBÁCH –</a:t>
            </a:r>
            <a:br>
              <a:rPr lang="cs-CZ" b="1" dirty="0" smtClean="0">
                <a:effectLst>
                  <a:outerShdw blurRad="63500" sx="102000" sy="102000" algn="ctr" rotWithShape="0">
                    <a:prstClr val="black">
                      <a:alpha val="40000"/>
                    </a:prstClr>
                  </a:outerShdw>
                </a:effectLst>
              </a:rPr>
            </a:br>
            <a:r>
              <a:rPr lang="cs-CZ" b="1" dirty="0" smtClean="0">
                <a:effectLst>
                  <a:outerShdw blurRad="63500" sx="102000" sy="102000" algn="ctr" rotWithShape="0">
                    <a:prstClr val="black">
                      <a:alpha val="40000"/>
                    </a:prstClr>
                  </a:outerShdw>
                </a:effectLst>
              </a:rPr>
              <a:t/>
            </a:r>
            <a:br>
              <a:rPr lang="cs-CZ" b="1" dirty="0" smtClean="0">
                <a:effectLst>
                  <a:outerShdw blurRad="63500" sx="102000" sy="102000" algn="ctr" rotWithShape="0">
                    <a:prstClr val="black">
                      <a:alpha val="40000"/>
                    </a:prstClr>
                  </a:outerShdw>
                </a:effectLst>
              </a:rPr>
            </a:br>
            <a:r>
              <a:rPr lang="cs-CZ" b="1" dirty="0" smtClean="0">
                <a:effectLst>
                  <a:outerShdw blurRad="63500" sx="102000" sy="102000" algn="ctr" rotWithShape="0">
                    <a:prstClr val="black">
                      <a:alpha val="40000"/>
                    </a:prstClr>
                  </a:outerShdw>
                </a:effectLst>
              </a:rPr>
              <a:t>„</a:t>
            </a:r>
            <a:r>
              <a:rPr lang="cs-CZ" dirty="0" smtClean="0">
                <a:effectLst>
                  <a:outerShdw blurRad="63500" sx="102000" sy="102000" algn="ctr" rotWithShape="0">
                    <a:prstClr val="black">
                      <a:alpha val="40000"/>
                    </a:prstClr>
                  </a:outerShdw>
                </a:effectLst>
              </a:rPr>
              <a:t> </a:t>
            </a:r>
            <a:r>
              <a:rPr lang="cs-CZ" sz="4400" dirty="0" smtClean="0">
                <a:effectLst>
                  <a:outerShdw blurRad="63500" sx="102000" sy="102000" algn="ctr" rotWithShape="0">
                    <a:prstClr val="black">
                      <a:alpha val="40000"/>
                    </a:prstClr>
                  </a:outerShdw>
                </a:effectLst>
              </a:rPr>
              <a:t>technická novela“</a:t>
            </a:r>
            <a:endParaRPr lang="cs-CZ" dirty="0">
              <a:effectLst>
                <a:outerShdw blurRad="63500" sx="102000" sy="102000" algn="ctr" rotWithShape="0">
                  <a:prstClr val="black">
                    <a:alpha val="40000"/>
                  </a:prstClr>
                </a:outerShdw>
              </a:effectLst>
            </a:endParaRPr>
          </a:p>
        </p:txBody>
      </p:sp>
      <p:sp>
        <p:nvSpPr>
          <p:cNvPr id="3" name="Podnadpis 2"/>
          <p:cNvSpPr>
            <a:spLocks noGrp="1"/>
          </p:cNvSpPr>
          <p:nvPr>
            <p:ph type="subTitle" idx="1"/>
          </p:nvPr>
        </p:nvSpPr>
        <p:spPr>
          <a:xfrm>
            <a:off x="4733365" y="4005064"/>
            <a:ext cx="3309803" cy="2088232"/>
          </a:xfrm>
        </p:spPr>
        <p:txBody>
          <a:bodyPr>
            <a:normAutofit fontScale="92500" lnSpcReduction="10000"/>
          </a:bodyPr>
          <a:lstStyle/>
          <a:p>
            <a:pPr algn="r"/>
            <a:endParaRPr lang="cs-CZ" sz="2400" b="1" dirty="0" smtClean="0"/>
          </a:p>
          <a:p>
            <a:pPr algn="r"/>
            <a:endParaRPr lang="cs-CZ" sz="2400" b="1" dirty="0" smtClean="0"/>
          </a:p>
          <a:p>
            <a:pPr algn="r"/>
            <a:endParaRPr lang="cs-CZ" sz="2400" b="1" dirty="0" smtClean="0"/>
          </a:p>
          <a:p>
            <a:pPr algn="r"/>
            <a:endParaRPr lang="cs-CZ" sz="2400" b="1" dirty="0" smtClean="0"/>
          </a:p>
          <a:p>
            <a:pPr algn="r"/>
            <a:r>
              <a:rPr lang="cs-CZ" sz="3000" b="1" dirty="0" smtClean="0"/>
              <a:t>Petr Šustek</a:t>
            </a:r>
            <a:endParaRPr lang="cs-CZ" sz="2600" b="1" dirty="0"/>
          </a:p>
          <a:p>
            <a:pPr algn="l"/>
            <a:endParaRPr lang="cs-CZ" sz="1400" dirty="0"/>
          </a:p>
        </p:txBody>
      </p:sp>
      <p:sp>
        <p:nvSpPr>
          <p:cNvPr id="5" name="TextovéPole 4"/>
          <p:cNvSpPr txBox="1"/>
          <p:nvPr/>
        </p:nvSpPr>
        <p:spPr>
          <a:xfrm>
            <a:off x="4716016" y="188640"/>
            <a:ext cx="3384376" cy="707886"/>
          </a:xfrm>
          <a:prstGeom prst="rect">
            <a:avLst/>
          </a:prstGeom>
          <a:noFill/>
        </p:spPr>
        <p:txBody>
          <a:bodyPr wrap="square" rtlCol="0">
            <a:spAutoFit/>
          </a:bodyPr>
          <a:lstStyle/>
          <a:p>
            <a:r>
              <a:rPr lang="cs-CZ" sz="2400" b="1" dirty="0" smtClean="0"/>
              <a:t>Zákon č. </a:t>
            </a:r>
            <a:r>
              <a:rPr lang="cs-CZ" sz="2400" b="1" dirty="0"/>
              <a:t>372/2011 Sb</a:t>
            </a:r>
            <a:r>
              <a:rPr lang="cs-CZ" sz="2400" b="1" dirty="0" smtClean="0"/>
              <a:t>. </a:t>
            </a:r>
            <a:r>
              <a:rPr lang="cs-CZ" sz="2400" dirty="0" smtClean="0"/>
              <a:t/>
            </a:r>
            <a:br>
              <a:rPr lang="cs-CZ" sz="2400" dirty="0" smtClean="0"/>
            </a:br>
            <a:endParaRPr lang="cs-CZ" sz="1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80">
                                          <p:stCondLst>
                                            <p:cond delay="0"/>
                                          </p:stCondLst>
                                        </p:cTn>
                                        <p:tgtEl>
                                          <p:spTgt spid="5">
                                            <p:txEl>
                                              <p:pRg st="0" end="0"/>
                                            </p:txEl>
                                          </p:spTgt>
                                        </p:tgtEl>
                                      </p:cBhvr>
                                    </p:animEffect>
                                    <p:anim calcmode="lin" valueType="num">
                                      <p:cBhvr>
                                        <p:cTn id="8" dur="1822" tmFilter="0,0; 0.14,0.36; 0.43,0.73; 0.71,0.91; 1.0,1.0">
                                          <p:stCondLst>
                                            <p:cond delay="0"/>
                                          </p:stCondLst>
                                        </p:cTn>
                                        <p:tgtEl>
                                          <p:spTgt spid="5">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xEl>
                                              <p:pRg st="0" end="0"/>
                                            </p:txEl>
                                          </p:spTgt>
                                        </p:tgtEl>
                                      </p:cBhvr>
                                      <p:to x="100000" y="60000"/>
                                    </p:animScale>
                                    <p:animScale>
                                      <p:cBhvr>
                                        <p:cTn id="14" dur="166" decel="50000">
                                          <p:stCondLst>
                                            <p:cond delay="676"/>
                                          </p:stCondLst>
                                        </p:cTn>
                                        <p:tgtEl>
                                          <p:spTgt spid="5">
                                            <p:txEl>
                                              <p:pRg st="0" end="0"/>
                                            </p:txEl>
                                          </p:spTgt>
                                        </p:tgtEl>
                                      </p:cBhvr>
                                      <p:to x="100000" y="100000"/>
                                    </p:animScale>
                                    <p:animScale>
                                      <p:cBhvr>
                                        <p:cTn id="15" dur="26">
                                          <p:stCondLst>
                                            <p:cond delay="1312"/>
                                          </p:stCondLst>
                                        </p:cTn>
                                        <p:tgtEl>
                                          <p:spTgt spid="5">
                                            <p:txEl>
                                              <p:pRg st="0" end="0"/>
                                            </p:txEl>
                                          </p:spTgt>
                                        </p:tgtEl>
                                      </p:cBhvr>
                                      <p:to x="100000" y="80000"/>
                                    </p:animScale>
                                    <p:animScale>
                                      <p:cBhvr>
                                        <p:cTn id="16" dur="166" decel="50000">
                                          <p:stCondLst>
                                            <p:cond delay="1338"/>
                                          </p:stCondLst>
                                        </p:cTn>
                                        <p:tgtEl>
                                          <p:spTgt spid="5">
                                            <p:txEl>
                                              <p:pRg st="0" end="0"/>
                                            </p:txEl>
                                          </p:spTgt>
                                        </p:tgtEl>
                                      </p:cBhvr>
                                      <p:to x="100000" y="100000"/>
                                    </p:animScale>
                                    <p:animScale>
                                      <p:cBhvr>
                                        <p:cTn id="17" dur="26">
                                          <p:stCondLst>
                                            <p:cond delay="1642"/>
                                          </p:stCondLst>
                                        </p:cTn>
                                        <p:tgtEl>
                                          <p:spTgt spid="5">
                                            <p:txEl>
                                              <p:pRg st="0" end="0"/>
                                            </p:txEl>
                                          </p:spTgt>
                                        </p:tgtEl>
                                      </p:cBhvr>
                                      <p:to x="100000" y="90000"/>
                                    </p:animScale>
                                    <p:animScale>
                                      <p:cBhvr>
                                        <p:cTn id="18" dur="166" decel="50000">
                                          <p:stCondLst>
                                            <p:cond delay="1668"/>
                                          </p:stCondLst>
                                        </p:cTn>
                                        <p:tgtEl>
                                          <p:spTgt spid="5">
                                            <p:txEl>
                                              <p:pRg st="0" end="0"/>
                                            </p:txEl>
                                          </p:spTgt>
                                        </p:tgtEl>
                                      </p:cBhvr>
                                      <p:to x="100000" y="100000"/>
                                    </p:animScale>
                                    <p:animScale>
                                      <p:cBhvr>
                                        <p:cTn id="19" dur="26">
                                          <p:stCondLst>
                                            <p:cond delay="1808"/>
                                          </p:stCondLst>
                                        </p:cTn>
                                        <p:tgtEl>
                                          <p:spTgt spid="5">
                                            <p:txEl>
                                              <p:pRg st="0" end="0"/>
                                            </p:txEl>
                                          </p:spTgt>
                                        </p:tgtEl>
                                      </p:cBhvr>
                                      <p:to x="100000" y="95000"/>
                                    </p:animScale>
                                    <p:animScale>
                                      <p:cBhvr>
                                        <p:cTn id="20" dur="166" decel="50000">
                                          <p:stCondLst>
                                            <p:cond delay="1834"/>
                                          </p:stCondLst>
                                        </p:cTn>
                                        <p:tgtEl>
                                          <p:spTgt spid="5">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647564" y="2132856"/>
            <a:ext cx="7848872" cy="4104456"/>
          </a:xfrm>
        </p:spPr>
        <p:txBody>
          <a:bodyPr>
            <a:noAutofit/>
          </a:bodyPr>
          <a:lstStyle/>
          <a:p>
            <a:pPr marL="68580" indent="0" algn="ctr">
              <a:buNone/>
            </a:pPr>
            <a:r>
              <a:rPr lang="cs-CZ" sz="2800" b="1" dirty="0">
                <a:solidFill>
                  <a:schemeClr val="bg2">
                    <a:lumMod val="10000"/>
                  </a:schemeClr>
                </a:solidFill>
              </a:rPr>
              <a:t>Poskytování zdravotních služeb se souhlasem</a:t>
            </a:r>
          </a:p>
          <a:p>
            <a:pPr marL="68580" indent="0" algn="ctr">
              <a:buNone/>
            </a:pPr>
            <a:r>
              <a:rPr lang="cs-CZ" sz="2800" b="1" dirty="0">
                <a:solidFill>
                  <a:schemeClr val="bg2">
                    <a:lumMod val="10000"/>
                  </a:schemeClr>
                </a:solidFill>
              </a:rPr>
              <a:t>§ 35</a:t>
            </a:r>
          </a:p>
          <a:p>
            <a:pPr marL="68580" indent="0" algn="just">
              <a:buNone/>
            </a:pPr>
            <a:r>
              <a:rPr lang="cs-CZ" sz="2800" dirty="0">
                <a:solidFill>
                  <a:schemeClr val="bg2">
                    <a:lumMod val="10000"/>
                  </a:schemeClr>
                </a:solidFill>
              </a:rPr>
              <a:t>(</a:t>
            </a:r>
            <a:r>
              <a:rPr lang="cs-CZ" sz="2800" dirty="0" smtClean="0">
                <a:solidFill>
                  <a:schemeClr val="bg2">
                    <a:lumMod val="10000"/>
                  </a:schemeClr>
                </a:solidFill>
              </a:rPr>
              <a:t>2) </a:t>
            </a:r>
            <a:r>
              <a:rPr lang="cs-CZ" sz="2800" dirty="0" smtClean="0">
                <a:solidFill>
                  <a:schemeClr val="tx1"/>
                </a:solidFill>
              </a:rPr>
              <a:t>Poskytnutí zdravotních služeb na základě souhlasu nezletilého pacienta nebrání tomu, aby ošetřující zdravotnický pracovník podal zákonnému zástupci informaci o poskytnutých zdravotních službách nebo zdravotním stavu nezletilého pacienta.</a:t>
            </a:r>
            <a:endParaRPr lang="cs-CZ" dirty="0">
              <a:solidFill>
                <a:schemeClr val="tx1"/>
              </a:solidFill>
            </a:endParaRPr>
          </a:p>
        </p:txBody>
      </p:sp>
      <p:sp>
        <p:nvSpPr>
          <p:cNvPr id="4" name="TextovéPole 3"/>
          <p:cNvSpPr txBox="1"/>
          <p:nvPr/>
        </p:nvSpPr>
        <p:spPr>
          <a:xfrm>
            <a:off x="4644008" y="40432"/>
            <a:ext cx="3312368" cy="523220"/>
          </a:xfrm>
          <a:prstGeom prst="rect">
            <a:avLst/>
          </a:prstGeom>
          <a:noFill/>
        </p:spPr>
        <p:txBody>
          <a:bodyPr wrap="square" rtlCol="0">
            <a:spAutoFit/>
          </a:bodyPr>
          <a:lstStyle/>
          <a:p>
            <a:r>
              <a:rPr lang="cs-CZ" sz="2800" dirty="0" smtClean="0"/>
              <a:t>§ 35 / 2 </a:t>
            </a:r>
            <a:endParaRPr lang="cs-CZ" sz="2800" dirty="0"/>
          </a:p>
        </p:txBody>
      </p:sp>
      <p:sp>
        <p:nvSpPr>
          <p:cNvPr id="7" name="Nadpis 1"/>
          <p:cNvSpPr>
            <a:spLocks noGrp="1"/>
          </p:cNvSpPr>
          <p:nvPr>
            <p:ph type="title"/>
          </p:nvPr>
        </p:nvSpPr>
        <p:spPr>
          <a:xfrm>
            <a:off x="899592" y="1027664"/>
            <a:ext cx="7344816" cy="1143000"/>
          </a:xfrm>
        </p:spPr>
        <p:txBody>
          <a:bodyPr>
            <a:normAutofit/>
          </a:bodyPr>
          <a:lstStyle/>
          <a:p>
            <a:r>
              <a:rPr lang="cs-CZ" b="1" dirty="0" smtClean="0"/>
              <a:t>Nový návrh:</a:t>
            </a:r>
            <a:r>
              <a:rPr lang="pt-BR" sz="3100" dirty="0" smtClean="0"/>
              <a:t> </a:t>
            </a:r>
            <a:endParaRPr lang="cs-CZ" sz="3600" dirty="0"/>
          </a:p>
        </p:txBody>
      </p:sp>
    </p:spTree>
    <p:extLst>
      <p:ext uri="{BB962C8B-B14F-4D97-AF65-F5344CB8AC3E}">
        <p14:creationId xmlns="" xmlns:p14="http://schemas.microsoft.com/office/powerpoint/2010/main" val="4211170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647564" y="2132856"/>
            <a:ext cx="7848872" cy="4104456"/>
          </a:xfrm>
        </p:spPr>
        <p:txBody>
          <a:bodyPr>
            <a:noAutofit/>
          </a:bodyPr>
          <a:lstStyle/>
          <a:p>
            <a:pPr marL="68580" indent="0" algn="ctr">
              <a:buNone/>
            </a:pPr>
            <a:r>
              <a:rPr lang="cs-CZ" b="1" dirty="0">
                <a:solidFill>
                  <a:schemeClr val="tx1"/>
                </a:solidFill>
              </a:rPr>
              <a:t>Poskytování zdravotních služeb se souhlasem</a:t>
            </a:r>
          </a:p>
          <a:p>
            <a:pPr marL="68580" indent="0" algn="ctr">
              <a:buNone/>
            </a:pPr>
            <a:r>
              <a:rPr lang="cs-CZ" b="1" dirty="0">
                <a:solidFill>
                  <a:schemeClr val="tx1"/>
                </a:solidFill>
              </a:rPr>
              <a:t>§ 35</a:t>
            </a:r>
          </a:p>
          <a:p>
            <a:pPr>
              <a:buNone/>
            </a:pPr>
            <a:r>
              <a:rPr lang="cs-CZ" dirty="0" smtClean="0">
                <a:solidFill>
                  <a:schemeClr val="tx1"/>
                </a:solidFill>
              </a:rPr>
              <a:t>(3) Jde-li o zdravotní služby, které spočívají v poskytnutí</a:t>
            </a:r>
          </a:p>
          <a:p>
            <a:pPr>
              <a:buNone/>
            </a:pPr>
            <a:r>
              <a:rPr lang="cs-CZ" dirty="0" smtClean="0">
                <a:solidFill>
                  <a:schemeClr val="tx1"/>
                </a:solidFill>
              </a:rPr>
              <a:t>	neodkladné péče, která není péčí podle § 38 odst. 4, nebo </a:t>
            </a:r>
          </a:p>
          <a:p>
            <a:pPr>
              <a:buNone/>
            </a:pPr>
            <a:r>
              <a:rPr lang="cs-CZ" dirty="0" smtClean="0">
                <a:solidFill>
                  <a:schemeClr val="tx1"/>
                </a:solidFill>
              </a:rPr>
              <a:t>	akutní péče, a </a:t>
            </a:r>
          </a:p>
          <a:p>
            <a:pPr>
              <a:buNone/>
            </a:pPr>
            <a:r>
              <a:rPr lang="cs-CZ" dirty="0" smtClean="0">
                <a:solidFill>
                  <a:schemeClr val="tx1"/>
                </a:solidFill>
              </a:rPr>
              <a:t>	souhlas zákonného zástupce nelze získat bez zbytečného odkladu,</a:t>
            </a:r>
            <a:r>
              <a:rPr lang="cs-CZ" b="1" dirty="0" smtClean="0">
                <a:solidFill>
                  <a:schemeClr val="tx1"/>
                </a:solidFill>
              </a:rPr>
              <a:t> </a:t>
            </a:r>
            <a:r>
              <a:rPr lang="cs-CZ" dirty="0" smtClean="0">
                <a:solidFill>
                  <a:schemeClr val="tx1"/>
                </a:solidFill>
              </a:rPr>
              <a:t>rozhodne o jejich poskytnutí ošetřující zdravotnický pracovník. To neplatí, lze-li zdravotní služby poskytnout podle odstavce 1 na základě souhlasu nezletilého pacienta</a:t>
            </a:r>
            <a:endParaRPr lang="cs-CZ" dirty="0">
              <a:solidFill>
                <a:schemeClr val="tx1"/>
              </a:solidFill>
            </a:endParaRPr>
          </a:p>
        </p:txBody>
      </p:sp>
      <p:sp>
        <p:nvSpPr>
          <p:cNvPr id="4" name="TextovéPole 3"/>
          <p:cNvSpPr txBox="1"/>
          <p:nvPr/>
        </p:nvSpPr>
        <p:spPr>
          <a:xfrm>
            <a:off x="4644008" y="40432"/>
            <a:ext cx="3312368" cy="523220"/>
          </a:xfrm>
          <a:prstGeom prst="rect">
            <a:avLst/>
          </a:prstGeom>
          <a:noFill/>
        </p:spPr>
        <p:txBody>
          <a:bodyPr wrap="square" rtlCol="0">
            <a:spAutoFit/>
          </a:bodyPr>
          <a:lstStyle/>
          <a:p>
            <a:r>
              <a:rPr lang="cs-CZ" sz="2800" dirty="0" smtClean="0"/>
              <a:t>§ 35 / 3</a:t>
            </a:r>
            <a:endParaRPr lang="cs-CZ" sz="2800" dirty="0"/>
          </a:p>
        </p:txBody>
      </p:sp>
      <p:sp>
        <p:nvSpPr>
          <p:cNvPr id="7" name="Nadpis 1"/>
          <p:cNvSpPr>
            <a:spLocks noGrp="1"/>
          </p:cNvSpPr>
          <p:nvPr>
            <p:ph type="title"/>
          </p:nvPr>
        </p:nvSpPr>
        <p:spPr>
          <a:xfrm>
            <a:off x="827584" y="836712"/>
            <a:ext cx="7344816" cy="1143000"/>
          </a:xfrm>
        </p:spPr>
        <p:txBody>
          <a:bodyPr>
            <a:normAutofit/>
          </a:bodyPr>
          <a:lstStyle/>
          <a:p>
            <a:r>
              <a:rPr lang="cs-CZ" b="1" dirty="0" smtClean="0"/>
              <a:t>Nový návrh:</a:t>
            </a:r>
            <a:endParaRPr lang="cs-CZ" sz="3600" dirty="0"/>
          </a:p>
        </p:txBody>
      </p:sp>
    </p:spTree>
    <p:extLst>
      <p:ext uri="{BB962C8B-B14F-4D97-AF65-F5344CB8AC3E}">
        <p14:creationId xmlns="" xmlns:p14="http://schemas.microsoft.com/office/powerpoint/2010/main" val="17835833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647564" y="2132856"/>
            <a:ext cx="7848872" cy="4104456"/>
          </a:xfrm>
        </p:spPr>
        <p:txBody>
          <a:bodyPr>
            <a:noAutofit/>
          </a:bodyPr>
          <a:lstStyle/>
          <a:p>
            <a:pPr marL="68580" indent="0" algn="ctr">
              <a:buNone/>
            </a:pPr>
            <a:r>
              <a:rPr lang="cs-CZ" sz="2800" b="1" dirty="0">
                <a:solidFill>
                  <a:schemeClr val="tx1"/>
                </a:solidFill>
              </a:rPr>
              <a:t>Poskytování zdravotních služeb se souhlasem</a:t>
            </a:r>
          </a:p>
          <a:p>
            <a:pPr marL="68580" indent="0" algn="ctr">
              <a:buNone/>
            </a:pPr>
            <a:r>
              <a:rPr lang="cs-CZ" sz="2800" b="1" dirty="0">
                <a:solidFill>
                  <a:schemeClr val="tx1"/>
                </a:solidFill>
              </a:rPr>
              <a:t>§ 35</a:t>
            </a:r>
          </a:p>
          <a:p>
            <a:pPr marL="68580" indent="0" algn="just">
              <a:buNone/>
            </a:pPr>
            <a:r>
              <a:rPr lang="cs-CZ" sz="2800" dirty="0" smtClean="0">
                <a:solidFill>
                  <a:schemeClr val="tx1"/>
                </a:solidFill>
              </a:rPr>
              <a:t>(4) Jde-li o pacienta zbaveného způsobilosti k právním úkonům, odstavce 1 až  3 se použijí obdobně s tím, že věk pacienta se nezohledňuje.</a:t>
            </a:r>
            <a:endParaRPr lang="cs-CZ" sz="2800" dirty="0">
              <a:solidFill>
                <a:schemeClr val="tx1"/>
              </a:solidFill>
            </a:endParaRPr>
          </a:p>
        </p:txBody>
      </p:sp>
      <p:sp>
        <p:nvSpPr>
          <p:cNvPr id="4" name="TextovéPole 3"/>
          <p:cNvSpPr txBox="1"/>
          <p:nvPr/>
        </p:nvSpPr>
        <p:spPr>
          <a:xfrm>
            <a:off x="4644008" y="40432"/>
            <a:ext cx="3312368" cy="523220"/>
          </a:xfrm>
          <a:prstGeom prst="rect">
            <a:avLst/>
          </a:prstGeom>
          <a:noFill/>
        </p:spPr>
        <p:txBody>
          <a:bodyPr wrap="square" rtlCol="0">
            <a:spAutoFit/>
          </a:bodyPr>
          <a:lstStyle/>
          <a:p>
            <a:r>
              <a:rPr lang="cs-CZ" sz="2800" dirty="0" smtClean="0"/>
              <a:t>§ 35 / 4</a:t>
            </a:r>
            <a:endParaRPr lang="cs-CZ" sz="2800" dirty="0"/>
          </a:p>
        </p:txBody>
      </p:sp>
      <p:sp>
        <p:nvSpPr>
          <p:cNvPr id="7" name="Nadpis 1"/>
          <p:cNvSpPr>
            <a:spLocks noGrp="1"/>
          </p:cNvSpPr>
          <p:nvPr>
            <p:ph type="title"/>
          </p:nvPr>
        </p:nvSpPr>
        <p:spPr>
          <a:xfrm>
            <a:off x="899592" y="836712"/>
            <a:ext cx="7344816" cy="1143000"/>
          </a:xfrm>
        </p:spPr>
        <p:txBody>
          <a:bodyPr>
            <a:normAutofit/>
          </a:bodyPr>
          <a:lstStyle/>
          <a:p>
            <a:r>
              <a:rPr lang="cs-CZ" b="1" dirty="0" smtClean="0"/>
              <a:t>Nový návrh:</a:t>
            </a:r>
            <a:endParaRPr lang="cs-CZ" sz="3600" dirty="0"/>
          </a:p>
        </p:txBody>
      </p:sp>
    </p:spTree>
    <p:extLst>
      <p:ext uri="{BB962C8B-B14F-4D97-AF65-F5344CB8AC3E}">
        <p14:creationId xmlns="" xmlns:p14="http://schemas.microsoft.com/office/powerpoint/2010/main" val="31545528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647564" y="1700808"/>
            <a:ext cx="8028892" cy="4752528"/>
          </a:xfrm>
        </p:spPr>
        <p:txBody>
          <a:bodyPr>
            <a:noAutofit/>
          </a:bodyPr>
          <a:lstStyle/>
          <a:p>
            <a:pPr algn="just"/>
            <a:r>
              <a:rPr lang="cs-CZ" sz="2000" dirty="0" smtClean="0">
                <a:solidFill>
                  <a:schemeClr val="tx1"/>
                </a:solidFill>
              </a:rPr>
              <a:t>Úprava § 35 vychází ze skutečnosti, že občanský zákoník a zákon o rodině předpokládá a umožňuje, aby určité právní úkony, pokud je to přiměřené „vyspělosti“ nezletilé osoby, tato osoba, prováděla sama (např. § 9 občanského zákoníku, § 176 občanského soudního řádu, § 31, § 37 zákona o rodině).  Tato osoba je s ohledem na svou „vyspělost“ způsobilá činit tyto právní úkony.</a:t>
            </a:r>
          </a:p>
          <a:p>
            <a:pPr algn="just"/>
            <a:r>
              <a:rPr lang="cs-CZ" sz="2000" dirty="0" smtClean="0">
                <a:solidFill>
                  <a:schemeClr val="tx1"/>
                </a:solidFill>
              </a:rPr>
              <a:t>Podle navrhované právní úpravy bude tedy při poskytování zdravotních služeb možné, aby s poskytováním zdravotních služeb vyslovil souhlas nezletilý pacient, pokud takový postup bude přiměřený s ohledem na jeho věk a rozumovou a volní vyspělost k provedení takového úkonu. Úsudek, tak jak to bylo běžné přede dnem nabytím účinnosti zákona č. 372/2011 Sb., o rozumové a volní vyspělosti nezletilého pacienta k provedení úkonu spočívajícího ve vyslovení souhlasu se zamýšlenými zdravotními službami, si učiní ošetřující zdravotnický pracovník. </a:t>
            </a:r>
          </a:p>
        </p:txBody>
      </p:sp>
      <p:sp>
        <p:nvSpPr>
          <p:cNvPr id="4" name="TextovéPole 3"/>
          <p:cNvSpPr txBox="1"/>
          <p:nvPr/>
        </p:nvSpPr>
        <p:spPr>
          <a:xfrm>
            <a:off x="4644008" y="40432"/>
            <a:ext cx="3312368" cy="523220"/>
          </a:xfrm>
          <a:prstGeom prst="rect">
            <a:avLst/>
          </a:prstGeom>
          <a:noFill/>
        </p:spPr>
        <p:txBody>
          <a:bodyPr wrap="square" rtlCol="0">
            <a:spAutoFit/>
          </a:bodyPr>
          <a:lstStyle/>
          <a:p>
            <a:r>
              <a:rPr lang="cs-CZ" sz="2800" dirty="0" smtClean="0"/>
              <a:t>§ 35 / 1 - 4</a:t>
            </a:r>
            <a:endParaRPr lang="cs-CZ" sz="2800" dirty="0"/>
          </a:p>
        </p:txBody>
      </p:sp>
      <p:sp>
        <p:nvSpPr>
          <p:cNvPr id="7" name="Nadpis 1"/>
          <p:cNvSpPr>
            <a:spLocks noGrp="1"/>
          </p:cNvSpPr>
          <p:nvPr>
            <p:ph type="title"/>
          </p:nvPr>
        </p:nvSpPr>
        <p:spPr>
          <a:xfrm>
            <a:off x="827584" y="548680"/>
            <a:ext cx="7344816" cy="1143000"/>
          </a:xfrm>
        </p:spPr>
        <p:txBody>
          <a:bodyPr>
            <a:normAutofit/>
          </a:bodyPr>
          <a:lstStyle/>
          <a:p>
            <a:r>
              <a:rPr lang="cs-CZ" b="1" dirty="0" smtClean="0"/>
              <a:t>Zdůvodnění MZČR</a:t>
            </a:r>
            <a:endParaRPr lang="cs-CZ" sz="3600" dirty="0"/>
          </a:p>
        </p:txBody>
      </p:sp>
    </p:spTree>
    <p:extLst>
      <p:ext uri="{BB962C8B-B14F-4D97-AF65-F5344CB8AC3E}">
        <p14:creationId xmlns="" xmlns:p14="http://schemas.microsoft.com/office/powerpoint/2010/main" val="31545528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647564" y="1772816"/>
            <a:ext cx="7848872" cy="4464496"/>
          </a:xfrm>
        </p:spPr>
        <p:txBody>
          <a:bodyPr>
            <a:noAutofit/>
          </a:bodyPr>
          <a:lstStyle/>
          <a:p>
            <a:pPr algn="just"/>
            <a:r>
              <a:rPr lang="cs-CZ" sz="2200" dirty="0" smtClean="0">
                <a:solidFill>
                  <a:schemeClr val="tx1"/>
                </a:solidFill>
              </a:rPr>
              <a:t>Pokud tedy zdravotnický pracovník na základě svého úsudku učiní „závěr“, že nezletilý pacient je způsobilým udělit informovaný souhlas s navrhovanými zdravotními službami, bude mít jeho souhlas stejnou váhu a účinnost jako souhlas zletilého pacienta. </a:t>
            </a:r>
          </a:p>
          <a:p>
            <a:pPr algn="just"/>
            <a:r>
              <a:rPr lang="cs-CZ" sz="2200" dirty="0" smtClean="0">
                <a:solidFill>
                  <a:schemeClr val="tx1"/>
                </a:solidFill>
              </a:rPr>
              <a:t>S ohledem na rodičovskou zodpovědnost za nezletilé osoby, která trvá až do nabytí jejich zletilosti, navrhuje se stanovit, že vyslovení souhlasu nezletilým pacientem nepřekáží tomu, aby ošetřující zdravotnický pracovník sdělil zákonnému zástupci pacienta informace o poskytnutí zdravotních služeb a zdravotním stavu pacienta. Znění ustanovení nebrání tomu, aby takové sdělení učinil zdravotnický pracovník sám nebo na základě dotazu zákonného zástupce; toto sdělení není podmíněno souhlasem nezletilého </a:t>
            </a:r>
          </a:p>
        </p:txBody>
      </p:sp>
      <p:sp>
        <p:nvSpPr>
          <p:cNvPr id="4" name="TextovéPole 3"/>
          <p:cNvSpPr txBox="1"/>
          <p:nvPr/>
        </p:nvSpPr>
        <p:spPr>
          <a:xfrm>
            <a:off x="4644008" y="40432"/>
            <a:ext cx="3312368" cy="523220"/>
          </a:xfrm>
          <a:prstGeom prst="rect">
            <a:avLst/>
          </a:prstGeom>
          <a:noFill/>
        </p:spPr>
        <p:txBody>
          <a:bodyPr wrap="square" rtlCol="0">
            <a:spAutoFit/>
          </a:bodyPr>
          <a:lstStyle/>
          <a:p>
            <a:r>
              <a:rPr lang="cs-CZ" sz="2800" dirty="0" smtClean="0"/>
              <a:t>§ 35 / 1 - 4</a:t>
            </a:r>
            <a:endParaRPr lang="cs-CZ" sz="2800" dirty="0"/>
          </a:p>
        </p:txBody>
      </p:sp>
      <p:sp>
        <p:nvSpPr>
          <p:cNvPr id="7" name="Nadpis 1"/>
          <p:cNvSpPr>
            <a:spLocks noGrp="1"/>
          </p:cNvSpPr>
          <p:nvPr>
            <p:ph type="title"/>
          </p:nvPr>
        </p:nvSpPr>
        <p:spPr>
          <a:xfrm>
            <a:off x="827584" y="548680"/>
            <a:ext cx="7344816" cy="1143000"/>
          </a:xfrm>
        </p:spPr>
        <p:txBody>
          <a:bodyPr>
            <a:normAutofit/>
          </a:bodyPr>
          <a:lstStyle/>
          <a:p>
            <a:r>
              <a:rPr lang="cs-CZ" b="1" dirty="0" smtClean="0"/>
              <a:t>Zdůvodnění MZČR</a:t>
            </a:r>
            <a:endParaRPr lang="cs-CZ" sz="3600" dirty="0"/>
          </a:p>
        </p:txBody>
      </p:sp>
    </p:spTree>
    <p:extLst>
      <p:ext uri="{BB962C8B-B14F-4D97-AF65-F5344CB8AC3E}">
        <p14:creationId xmlns="" xmlns:p14="http://schemas.microsoft.com/office/powerpoint/2010/main" val="31545528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647564" y="1772816"/>
            <a:ext cx="7848872" cy="4464496"/>
          </a:xfrm>
        </p:spPr>
        <p:txBody>
          <a:bodyPr>
            <a:noAutofit/>
          </a:bodyPr>
          <a:lstStyle/>
          <a:p>
            <a:pPr algn="just"/>
            <a:r>
              <a:rPr lang="cs-CZ" sz="2000" dirty="0" smtClean="0">
                <a:solidFill>
                  <a:schemeClr val="tx1"/>
                </a:solidFill>
              </a:rPr>
              <a:t>Pokud nezletilý pacient nebude uznán způsobilým k udělení nebo odepření souhlasu, může být zdravotní péče poskytnuta pouze se souhlasem zákonného zástupce. Skutečností, že zdravotní služby se poskytují se souhlasem zákonného zástupce, není dotčeno právo zákonného zástupce zmocnit jinou osobu (například prarodiče pacienta, chůvu, apod.). </a:t>
            </a:r>
            <a:endParaRPr lang="cs-CZ" sz="2000" dirty="0">
              <a:solidFill>
                <a:schemeClr val="tx1"/>
              </a:solidFill>
            </a:endParaRPr>
          </a:p>
        </p:txBody>
      </p:sp>
      <p:sp>
        <p:nvSpPr>
          <p:cNvPr id="4" name="TextovéPole 3"/>
          <p:cNvSpPr txBox="1"/>
          <p:nvPr/>
        </p:nvSpPr>
        <p:spPr>
          <a:xfrm>
            <a:off x="4644008" y="40432"/>
            <a:ext cx="3312368" cy="523220"/>
          </a:xfrm>
          <a:prstGeom prst="rect">
            <a:avLst/>
          </a:prstGeom>
          <a:noFill/>
        </p:spPr>
        <p:txBody>
          <a:bodyPr wrap="square" rtlCol="0">
            <a:spAutoFit/>
          </a:bodyPr>
          <a:lstStyle/>
          <a:p>
            <a:r>
              <a:rPr lang="cs-CZ" sz="2800" dirty="0" smtClean="0"/>
              <a:t>§ 35 / 1 - 4</a:t>
            </a:r>
            <a:endParaRPr lang="cs-CZ" sz="2800" dirty="0"/>
          </a:p>
        </p:txBody>
      </p:sp>
      <p:sp>
        <p:nvSpPr>
          <p:cNvPr id="7" name="Nadpis 1"/>
          <p:cNvSpPr>
            <a:spLocks noGrp="1"/>
          </p:cNvSpPr>
          <p:nvPr>
            <p:ph type="title"/>
          </p:nvPr>
        </p:nvSpPr>
        <p:spPr>
          <a:xfrm>
            <a:off x="827584" y="548680"/>
            <a:ext cx="7344816" cy="1143000"/>
          </a:xfrm>
        </p:spPr>
        <p:txBody>
          <a:bodyPr>
            <a:normAutofit/>
          </a:bodyPr>
          <a:lstStyle/>
          <a:p>
            <a:r>
              <a:rPr lang="cs-CZ" b="1" dirty="0" smtClean="0"/>
              <a:t>Zdůvodnění MZČR</a:t>
            </a:r>
            <a:endParaRPr lang="cs-CZ" sz="3600" dirty="0"/>
          </a:p>
        </p:txBody>
      </p:sp>
    </p:spTree>
    <p:extLst>
      <p:ext uri="{BB962C8B-B14F-4D97-AF65-F5344CB8AC3E}">
        <p14:creationId xmlns="" xmlns:p14="http://schemas.microsoft.com/office/powerpoint/2010/main" val="31545528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647564" y="2132856"/>
            <a:ext cx="7848872" cy="4104456"/>
          </a:xfrm>
        </p:spPr>
        <p:txBody>
          <a:bodyPr>
            <a:noAutofit/>
          </a:bodyPr>
          <a:lstStyle/>
          <a:p>
            <a:pPr marL="68580" indent="0" algn="ctr">
              <a:buNone/>
            </a:pPr>
            <a:r>
              <a:rPr lang="cs-CZ" b="1" dirty="0">
                <a:solidFill>
                  <a:schemeClr val="bg2">
                    <a:lumMod val="10000"/>
                  </a:schemeClr>
                </a:solidFill>
              </a:rPr>
              <a:t>Hospitalizace pacienta a </a:t>
            </a:r>
            <a:r>
              <a:rPr lang="cs-CZ" b="1" dirty="0" smtClean="0">
                <a:solidFill>
                  <a:schemeClr val="bg2">
                    <a:lumMod val="10000"/>
                  </a:schemeClr>
                </a:solidFill>
              </a:rPr>
              <a:t>poskytování zdravotních </a:t>
            </a:r>
            <a:r>
              <a:rPr lang="cs-CZ" b="1" dirty="0">
                <a:solidFill>
                  <a:schemeClr val="bg2">
                    <a:lumMod val="10000"/>
                  </a:schemeClr>
                </a:solidFill>
              </a:rPr>
              <a:t>služeb bez </a:t>
            </a:r>
            <a:r>
              <a:rPr lang="cs-CZ" b="1" dirty="0" smtClean="0">
                <a:solidFill>
                  <a:schemeClr val="bg2">
                    <a:lumMod val="10000"/>
                  </a:schemeClr>
                </a:solidFill>
              </a:rPr>
              <a:t>souhlasu a </a:t>
            </a:r>
            <a:r>
              <a:rPr lang="cs-CZ" b="1" dirty="0">
                <a:solidFill>
                  <a:schemeClr val="bg2">
                    <a:lumMod val="10000"/>
                  </a:schemeClr>
                </a:solidFill>
              </a:rPr>
              <a:t>použití omezovacích prostředků</a:t>
            </a:r>
          </a:p>
          <a:p>
            <a:pPr marL="68580" indent="0" algn="ctr">
              <a:buNone/>
            </a:pPr>
            <a:r>
              <a:rPr lang="cs-CZ" b="1" dirty="0">
                <a:solidFill>
                  <a:schemeClr val="bg2">
                    <a:lumMod val="10000"/>
                  </a:schemeClr>
                </a:solidFill>
              </a:rPr>
              <a:t>§ 38</a:t>
            </a:r>
          </a:p>
          <a:p>
            <a:pPr marL="68580" indent="0" algn="just">
              <a:buNone/>
            </a:pPr>
            <a:r>
              <a:rPr lang="cs-CZ" sz="2000" dirty="0">
                <a:solidFill>
                  <a:schemeClr val="bg2">
                    <a:lumMod val="10000"/>
                  </a:schemeClr>
                </a:solidFill>
              </a:rPr>
              <a:t>(1) Pacienta lze </a:t>
            </a:r>
            <a:r>
              <a:rPr lang="cs-CZ" sz="2000" dirty="0">
                <a:solidFill>
                  <a:srgbClr val="0070C0"/>
                </a:solidFill>
              </a:rPr>
              <a:t>bez jeho souhlasu </a:t>
            </a:r>
            <a:r>
              <a:rPr lang="cs-CZ" sz="2000" dirty="0">
                <a:solidFill>
                  <a:schemeClr val="bg2">
                    <a:lumMod val="10000"/>
                  </a:schemeClr>
                </a:solidFill>
              </a:rPr>
              <a:t>nebo v </a:t>
            </a:r>
            <a:r>
              <a:rPr lang="cs-CZ" sz="2000" dirty="0" smtClean="0">
                <a:solidFill>
                  <a:schemeClr val="bg2">
                    <a:lumMod val="10000"/>
                  </a:schemeClr>
                </a:solidFill>
              </a:rPr>
              <a:t>případě nezletilého </a:t>
            </a:r>
            <a:r>
              <a:rPr lang="cs-CZ" sz="2000" dirty="0">
                <a:solidFill>
                  <a:schemeClr val="bg2">
                    <a:lumMod val="10000"/>
                  </a:schemeClr>
                </a:solidFill>
              </a:rPr>
              <a:t>pacienta nebo pacienta zbaveného </a:t>
            </a:r>
            <a:r>
              <a:rPr lang="cs-CZ" sz="2000" dirty="0" smtClean="0">
                <a:solidFill>
                  <a:schemeClr val="bg2">
                    <a:lumMod val="10000"/>
                  </a:schemeClr>
                </a:solidFill>
              </a:rPr>
              <a:t>způsobilosti k </a:t>
            </a:r>
            <a:r>
              <a:rPr lang="cs-CZ" sz="2000" dirty="0">
                <a:solidFill>
                  <a:schemeClr val="bg2">
                    <a:lumMod val="10000"/>
                  </a:schemeClr>
                </a:solidFill>
              </a:rPr>
              <a:t>právním úkonům </a:t>
            </a:r>
            <a:r>
              <a:rPr lang="cs-CZ" sz="2000" dirty="0">
                <a:solidFill>
                  <a:srgbClr val="0070C0"/>
                </a:solidFill>
              </a:rPr>
              <a:t>bez souhlasu zákonného </a:t>
            </a:r>
            <a:r>
              <a:rPr lang="cs-CZ" sz="2000" dirty="0" smtClean="0">
                <a:solidFill>
                  <a:srgbClr val="0070C0"/>
                </a:solidFill>
              </a:rPr>
              <a:t>zástupce</a:t>
            </a:r>
            <a:r>
              <a:rPr lang="cs-CZ" sz="2000" dirty="0" smtClean="0">
                <a:solidFill>
                  <a:schemeClr val="bg2">
                    <a:lumMod val="10000"/>
                  </a:schemeClr>
                </a:solidFill>
              </a:rPr>
              <a:t> </a:t>
            </a:r>
            <a:r>
              <a:rPr lang="cs-CZ" sz="2000" b="1" dirty="0" smtClean="0">
                <a:solidFill>
                  <a:schemeClr val="bg2">
                    <a:lumMod val="10000"/>
                  </a:schemeClr>
                </a:solidFill>
              </a:rPr>
              <a:t>hospitalizovat</a:t>
            </a:r>
            <a:r>
              <a:rPr lang="cs-CZ" sz="2000" dirty="0">
                <a:solidFill>
                  <a:schemeClr val="bg2">
                    <a:lumMod val="10000"/>
                  </a:schemeClr>
                </a:solidFill>
              </a:rPr>
              <a:t>, </a:t>
            </a:r>
            <a:r>
              <a:rPr lang="cs-CZ" sz="2000" dirty="0" smtClean="0">
                <a:solidFill>
                  <a:schemeClr val="bg2">
                    <a:lumMod val="10000"/>
                  </a:schemeClr>
                </a:solidFill>
              </a:rPr>
              <a:t>jestliže</a:t>
            </a:r>
          </a:p>
          <a:p>
            <a:pPr marL="68580" indent="0" algn="just">
              <a:buNone/>
            </a:pPr>
            <a:r>
              <a:rPr lang="cs-CZ" sz="2000" dirty="0">
                <a:solidFill>
                  <a:schemeClr val="bg2">
                    <a:lumMod val="10000"/>
                  </a:schemeClr>
                </a:solidFill>
              </a:rPr>
              <a:t>b) ohrožuje bezprostředně a závažným </a:t>
            </a:r>
            <a:r>
              <a:rPr lang="cs-CZ" sz="2000" dirty="0" smtClean="0">
                <a:solidFill>
                  <a:schemeClr val="bg2">
                    <a:lumMod val="10000"/>
                  </a:schemeClr>
                </a:solidFill>
              </a:rPr>
              <a:t>způsobem sebe </a:t>
            </a:r>
            <a:r>
              <a:rPr lang="cs-CZ" sz="2000" dirty="0">
                <a:solidFill>
                  <a:schemeClr val="bg2">
                    <a:lumMod val="10000"/>
                  </a:schemeClr>
                </a:solidFill>
              </a:rPr>
              <a:t>nebo své okolí a jeví známky duševní </a:t>
            </a:r>
            <a:r>
              <a:rPr lang="cs-CZ" sz="2000" dirty="0" smtClean="0">
                <a:solidFill>
                  <a:schemeClr val="bg2">
                    <a:lumMod val="10000"/>
                  </a:schemeClr>
                </a:solidFill>
              </a:rPr>
              <a:t>poruchy nebo </a:t>
            </a:r>
            <a:r>
              <a:rPr lang="cs-CZ" sz="2000" dirty="0">
                <a:solidFill>
                  <a:schemeClr val="bg2">
                    <a:lumMod val="10000"/>
                  </a:schemeClr>
                </a:solidFill>
              </a:rPr>
              <a:t>touto poruchou trpí nebo je pod </a:t>
            </a:r>
            <a:r>
              <a:rPr lang="cs-CZ" sz="2000" dirty="0" smtClean="0">
                <a:solidFill>
                  <a:schemeClr val="bg2">
                    <a:lumMod val="10000"/>
                  </a:schemeClr>
                </a:solidFill>
              </a:rPr>
              <a:t>vlivem návykové </a:t>
            </a:r>
            <a:r>
              <a:rPr lang="cs-CZ" sz="2000" dirty="0">
                <a:solidFill>
                  <a:schemeClr val="bg2">
                    <a:lumMod val="10000"/>
                  </a:schemeClr>
                </a:solidFill>
              </a:rPr>
              <a:t>látky, pokud hrozbu pro pacienta </a:t>
            </a:r>
            <a:r>
              <a:rPr lang="cs-CZ" sz="2000" dirty="0" smtClean="0">
                <a:solidFill>
                  <a:schemeClr val="bg2">
                    <a:lumMod val="10000"/>
                  </a:schemeClr>
                </a:solidFill>
              </a:rPr>
              <a:t>nebo jeho </a:t>
            </a:r>
            <a:r>
              <a:rPr lang="cs-CZ" sz="2000" dirty="0">
                <a:solidFill>
                  <a:schemeClr val="bg2">
                    <a:lumMod val="10000"/>
                  </a:schemeClr>
                </a:solidFill>
              </a:rPr>
              <a:t>okolí nelze odvrátit jinak, nebo</a:t>
            </a:r>
          </a:p>
          <a:p>
            <a:pPr marL="68580" indent="0" algn="just">
              <a:buNone/>
            </a:pPr>
            <a:r>
              <a:rPr lang="cs-CZ" sz="2000" dirty="0">
                <a:solidFill>
                  <a:schemeClr val="bg2">
                    <a:lumMod val="10000"/>
                  </a:schemeClr>
                </a:solidFill>
              </a:rPr>
              <a:t>c) jeho zdravotní stav vyžaduje poskytnutí </a:t>
            </a:r>
            <a:r>
              <a:rPr lang="cs-CZ" sz="2000" dirty="0" smtClean="0">
                <a:solidFill>
                  <a:schemeClr val="bg2">
                    <a:lumMod val="10000"/>
                  </a:schemeClr>
                </a:solidFill>
              </a:rPr>
              <a:t>neodkladné péče </a:t>
            </a:r>
            <a:r>
              <a:rPr lang="cs-CZ" sz="2000" dirty="0">
                <a:solidFill>
                  <a:schemeClr val="bg2">
                    <a:lumMod val="10000"/>
                  </a:schemeClr>
                </a:solidFill>
              </a:rPr>
              <a:t>a zároveň neumožňuje, aby </a:t>
            </a:r>
            <a:r>
              <a:rPr lang="cs-CZ" sz="2000" dirty="0" smtClean="0">
                <a:solidFill>
                  <a:schemeClr val="bg2">
                    <a:lumMod val="10000"/>
                  </a:schemeClr>
                </a:solidFill>
              </a:rPr>
              <a:t>vyslovil souhlas</a:t>
            </a:r>
            <a:r>
              <a:rPr lang="cs-CZ" sz="2000" dirty="0">
                <a:solidFill>
                  <a:schemeClr val="bg2">
                    <a:lumMod val="10000"/>
                  </a:schemeClr>
                </a:solidFill>
              </a:rPr>
              <a:t>.</a:t>
            </a:r>
          </a:p>
        </p:txBody>
      </p:sp>
      <p:sp>
        <p:nvSpPr>
          <p:cNvPr id="4" name="TextovéPole 3"/>
          <p:cNvSpPr txBox="1"/>
          <p:nvPr/>
        </p:nvSpPr>
        <p:spPr>
          <a:xfrm>
            <a:off x="4644008" y="40432"/>
            <a:ext cx="3312368" cy="523220"/>
          </a:xfrm>
          <a:prstGeom prst="rect">
            <a:avLst/>
          </a:prstGeom>
          <a:noFill/>
        </p:spPr>
        <p:txBody>
          <a:bodyPr wrap="square" rtlCol="0">
            <a:spAutoFit/>
          </a:bodyPr>
          <a:lstStyle/>
          <a:p>
            <a:r>
              <a:rPr lang="cs-CZ" sz="2800" dirty="0" smtClean="0"/>
              <a:t>§ 38 / 1 písm. b), c)</a:t>
            </a:r>
            <a:endParaRPr lang="cs-CZ" sz="2800" dirty="0"/>
          </a:p>
        </p:txBody>
      </p:sp>
      <p:sp>
        <p:nvSpPr>
          <p:cNvPr id="7" name="Nadpis 1"/>
          <p:cNvSpPr>
            <a:spLocks noGrp="1"/>
          </p:cNvSpPr>
          <p:nvPr>
            <p:ph type="title"/>
          </p:nvPr>
        </p:nvSpPr>
        <p:spPr>
          <a:xfrm>
            <a:off x="899592" y="1027664"/>
            <a:ext cx="7344816" cy="1143000"/>
          </a:xfrm>
        </p:spPr>
        <p:txBody>
          <a:bodyPr>
            <a:normAutofit fontScale="90000"/>
          </a:bodyPr>
          <a:lstStyle/>
          <a:p>
            <a:r>
              <a:rPr lang="cs-CZ" b="1" dirty="0" smtClean="0"/>
              <a:t>ČÁST ČTVRTÁ</a:t>
            </a:r>
            <a:r>
              <a:rPr lang="cs-CZ" dirty="0"/>
              <a:t/>
            </a:r>
            <a:br>
              <a:rPr lang="cs-CZ" dirty="0"/>
            </a:br>
            <a:r>
              <a:rPr lang="pt-BR" sz="3100" dirty="0"/>
              <a:t>POSTAVENÍ PACIENTA A JINÝCH </a:t>
            </a:r>
            <a:r>
              <a:rPr lang="pt-BR" sz="3100" dirty="0" smtClean="0"/>
              <a:t>OSOB</a:t>
            </a:r>
            <a:r>
              <a:rPr lang="cs-CZ" sz="3100" dirty="0" smtClean="0"/>
              <a:t> </a:t>
            </a:r>
            <a:r>
              <a:rPr lang="pt-BR" sz="3100" dirty="0" smtClean="0"/>
              <a:t>V </a:t>
            </a:r>
            <a:r>
              <a:rPr lang="pt-BR" sz="3100" dirty="0"/>
              <a:t>SOUVISLOSTI S POSKYTOVÁNÍM </a:t>
            </a:r>
            <a:r>
              <a:rPr lang="pt-BR" sz="3100" dirty="0" smtClean="0"/>
              <a:t>ZDR</a:t>
            </a:r>
            <a:r>
              <a:rPr lang="cs-CZ" sz="3100" dirty="0" smtClean="0"/>
              <a:t>.</a:t>
            </a:r>
            <a:r>
              <a:rPr lang="pt-BR" sz="3100" dirty="0" smtClean="0"/>
              <a:t> </a:t>
            </a:r>
            <a:r>
              <a:rPr lang="pt-BR" sz="3100" dirty="0"/>
              <a:t>SLUŽEB </a:t>
            </a:r>
            <a:endParaRPr lang="cs-CZ" sz="3600" dirty="0"/>
          </a:p>
        </p:txBody>
      </p:sp>
    </p:spTree>
    <p:extLst>
      <p:ext uri="{BB962C8B-B14F-4D97-AF65-F5344CB8AC3E}">
        <p14:creationId xmlns="" xmlns:p14="http://schemas.microsoft.com/office/powerpoint/2010/main" val="10811651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647564" y="2132856"/>
            <a:ext cx="7848872" cy="4104456"/>
          </a:xfrm>
        </p:spPr>
        <p:txBody>
          <a:bodyPr>
            <a:noAutofit/>
          </a:bodyPr>
          <a:lstStyle/>
          <a:p>
            <a:pPr marL="68580" indent="0" algn="ctr">
              <a:buNone/>
            </a:pPr>
            <a:r>
              <a:rPr lang="cs-CZ" b="1" dirty="0">
                <a:solidFill>
                  <a:schemeClr val="bg2">
                    <a:lumMod val="10000"/>
                  </a:schemeClr>
                </a:solidFill>
              </a:rPr>
              <a:t>Hospitalizace pacienta a </a:t>
            </a:r>
            <a:r>
              <a:rPr lang="cs-CZ" b="1" dirty="0" smtClean="0">
                <a:solidFill>
                  <a:schemeClr val="bg2">
                    <a:lumMod val="10000"/>
                  </a:schemeClr>
                </a:solidFill>
              </a:rPr>
              <a:t>poskytování zdravotních </a:t>
            </a:r>
            <a:r>
              <a:rPr lang="cs-CZ" b="1" dirty="0">
                <a:solidFill>
                  <a:schemeClr val="bg2">
                    <a:lumMod val="10000"/>
                  </a:schemeClr>
                </a:solidFill>
              </a:rPr>
              <a:t>služeb bez </a:t>
            </a:r>
            <a:r>
              <a:rPr lang="cs-CZ" b="1" dirty="0" smtClean="0">
                <a:solidFill>
                  <a:schemeClr val="bg2">
                    <a:lumMod val="10000"/>
                  </a:schemeClr>
                </a:solidFill>
              </a:rPr>
              <a:t>souhlasu a </a:t>
            </a:r>
            <a:r>
              <a:rPr lang="cs-CZ" b="1" dirty="0">
                <a:solidFill>
                  <a:schemeClr val="bg2">
                    <a:lumMod val="10000"/>
                  </a:schemeClr>
                </a:solidFill>
              </a:rPr>
              <a:t>použití omezovacích prostředků</a:t>
            </a:r>
          </a:p>
          <a:p>
            <a:pPr marL="68580" indent="0" algn="ctr">
              <a:buNone/>
            </a:pPr>
            <a:r>
              <a:rPr lang="cs-CZ" b="1" dirty="0">
                <a:solidFill>
                  <a:schemeClr val="bg2">
                    <a:lumMod val="10000"/>
                  </a:schemeClr>
                </a:solidFill>
              </a:rPr>
              <a:t>§ 38</a:t>
            </a:r>
          </a:p>
          <a:p>
            <a:pPr marL="68580" indent="0" algn="just">
              <a:buNone/>
            </a:pPr>
            <a:r>
              <a:rPr lang="cs-CZ" dirty="0">
                <a:solidFill>
                  <a:schemeClr val="tx1"/>
                </a:solidFill>
              </a:rPr>
              <a:t>(1) </a:t>
            </a:r>
            <a:r>
              <a:rPr lang="cs-CZ" dirty="0" smtClean="0">
                <a:solidFill>
                  <a:schemeClr val="tx1"/>
                </a:solidFill>
              </a:rPr>
              <a:t>Pacienta lze bez souhlasu hospitalizovat, jestliže</a:t>
            </a:r>
          </a:p>
          <a:p>
            <a:pPr>
              <a:buNone/>
            </a:pPr>
            <a:r>
              <a:rPr lang="cs-CZ" dirty="0" smtClean="0">
                <a:solidFill>
                  <a:schemeClr val="tx1"/>
                </a:solidFill>
              </a:rPr>
              <a:t>	b)  ohrožuje závažným způsobem sebe nebo své okolí a jeví známky </a:t>
            </a:r>
          </a:p>
          <a:p>
            <a:pPr>
              <a:buNone/>
            </a:pPr>
            <a:r>
              <a:rPr lang="cs-CZ" dirty="0" smtClean="0">
                <a:solidFill>
                  <a:schemeClr val="tx1"/>
                </a:solidFill>
              </a:rPr>
              <a:t>	1. duševní poruchy nebo touto poruchou trpí nebo </a:t>
            </a:r>
          </a:p>
          <a:p>
            <a:pPr>
              <a:buNone/>
            </a:pPr>
            <a:r>
              <a:rPr lang="cs-CZ" dirty="0" smtClean="0">
                <a:solidFill>
                  <a:schemeClr val="tx1"/>
                </a:solidFill>
              </a:rPr>
              <a:t>	2. vlivu návykové látky nebo je pod vlivem takové látky</a:t>
            </a:r>
            <a:endParaRPr lang="cs-CZ" dirty="0">
              <a:solidFill>
                <a:schemeClr val="tx1"/>
              </a:solidFill>
            </a:endParaRPr>
          </a:p>
        </p:txBody>
      </p:sp>
      <p:sp>
        <p:nvSpPr>
          <p:cNvPr id="4" name="TextovéPole 3"/>
          <p:cNvSpPr txBox="1"/>
          <p:nvPr/>
        </p:nvSpPr>
        <p:spPr>
          <a:xfrm>
            <a:off x="4644008" y="40432"/>
            <a:ext cx="3312368" cy="523220"/>
          </a:xfrm>
          <a:prstGeom prst="rect">
            <a:avLst/>
          </a:prstGeom>
          <a:noFill/>
        </p:spPr>
        <p:txBody>
          <a:bodyPr wrap="square" rtlCol="0">
            <a:spAutoFit/>
          </a:bodyPr>
          <a:lstStyle/>
          <a:p>
            <a:r>
              <a:rPr lang="cs-CZ" sz="2800" dirty="0" smtClean="0"/>
              <a:t>§ 38 / 1 písm. b)</a:t>
            </a:r>
            <a:endParaRPr lang="cs-CZ" sz="2800" dirty="0"/>
          </a:p>
        </p:txBody>
      </p:sp>
      <p:sp>
        <p:nvSpPr>
          <p:cNvPr id="7" name="Nadpis 1"/>
          <p:cNvSpPr>
            <a:spLocks noGrp="1"/>
          </p:cNvSpPr>
          <p:nvPr>
            <p:ph type="title"/>
          </p:nvPr>
        </p:nvSpPr>
        <p:spPr>
          <a:xfrm>
            <a:off x="899592" y="692696"/>
            <a:ext cx="7344816" cy="1143000"/>
          </a:xfrm>
        </p:spPr>
        <p:txBody>
          <a:bodyPr>
            <a:normAutofit/>
          </a:bodyPr>
          <a:lstStyle/>
          <a:p>
            <a:r>
              <a:rPr lang="cs-CZ" b="1" dirty="0" smtClean="0"/>
              <a:t>Nový návrh:</a:t>
            </a:r>
            <a:r>
              <a:rPr lang="pt-BR" sz="3100" dirty="0" smtClean="0"/>
              <a:t> </a:t>
            </a:r>
            <a:endParaRPr lang="cs-CZ" sz="3600" dirty="0"/>
          </a:p>
        </p:txBody>
      </p:sp>
    </p:spTree>
    <p:extLst>
      <p:ext uri="{BB962C8B-B14F-4D97-AF65-F5344CB8AC3E}">
        <p14:creationId xmlns="" xmlns:p14="http://schemas.microsoft.com/office/powerpoint/2010/main" val="10811651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647564" y="2132856"/>
            <a:ext cx="7848872" cy="4104456"/>
          </a:xfrm>
        </p:spPr>
        <p:txBody>
          <a:bodyPr>
            <a:noAutofit/>
          </a:bodyPr>
          <a:lstStyle/>
          <a:p>
            <a:pPr algn="just"/>
            <a:r>
              <a:rPr lang="cs-CZ" dirty="0" smtClean="0">
                <a:solidFill>
                  <a:schemeClr val="tx1"/>
                </a:solidFill>
              </a:rPr>
              <a:t>Jednoznačněji a způsobem odpovídajícím potřebám praxe se upřesňuje vymezení hospitalizace pacienta bez souhlasu podle  § 38 odst. 1 písm. b) zákona. Podle navržené právní úpravy lze pacienta bez souhlasu hospitalizovat též, jeví-li známky vlivu návykové látky. Dosavadní znění, podle něhož je možné pacienta hospitalizovat pouze, pokud byl zcela zřejmě pod vlivem návykové látky, přinášelo v praxi problémy vzhledem k tomu, že mnohdy nebylo možno v terénu definitivně, pouze na základě klinického zhodnocení zdravotního stavu, potvrdit, že je pacient pod vlivem návykové látky. </a:t>
            </a:r>
            <a:endParaRPr lang="cs-CZ" dirty="0">
              <a:solidFill>
                <a:schemeClr val="tx1"/>
              </a:solidFill>
            </a:endParaRPr>
          </a:p>
        </p:txBody>
      </p:sp>
      <p:sp>
        <p:nvSpPr>
          <p:cNvPr id="4" name="TextovéPole 3"/>
          <p:cNvSpPr txBox="1"/>
          <p:nvPr/>
        </p:nvSpPr>
        <p:spPr>
          <a:xfrm>
            <a:off x="4644008" y="40432"/>
            <a:ext cx="3312368" cy="523220"/>
          </a:xfrm>
          <a:prstGeom prst="rect">
            <a:avLst/>
          </a:prstGeom>
          <a:noFill/>
        </p:spPr>
        <p:txBody>
          <a:bodyPr wrap="square" rtlCol="0">
            <a:spAutoFit/>
          </a:bodyPr>
          <a:lstStyle/>
          <a:p>
            <a:r>
              <a:rPr lang="cs-CZ" sz="2800" dirty="0" smtClean="0"/>
              <a:t>§ 38 / 1 písm. b)</a:t>
            </a:r>
            <a:endParaRPr lang="cs-CZ" sz="2800" dirty="0"/>
          </a:p>
        </p:txBody>
      </p:sp>
      <p:sp>
        <p:nvSpPr>
          <p:cNvPr id="7" name="Nadpis 1"/>
          <p:cNvSpPr>
            <a:spLocks noGrp="1"/>
          </p:cNvSpPr>
          <p:nvPr>
            <p:ph type="title"/>
          </p:nvPr>
        </p:nvSpPr>
        <p:spPr>
          <a:xfrm>
            <a:off x="899592" y="692696"/>
            <a:ext cx="7344816" cy="1143000"/>
          </a:xfrm>
        </p:spPr>
        <p:txBody>
          <a:bodyPr>
            <a:normAutofit/>
          </a:bodyPr>
          <a:lstStyle/>
          <a:p>
            <a:r>
              <a:rPr lang="cs-CZ" b="1" dirty="0" smtClean="0"/>
              <a:t>Zdůvodnění MZČR:</a:t>
            </a:r>
            <a:r>
              <a:rPr lang="pt-BR" sz="3100" dirty="0" smtClean="0"/>
              <a:t> </a:t>
            </a:r>
            <a:endParaRPr lang="cs-CZ" sz="3600" dirty="0"/>
          </a:p>
        </p:txBody>
      </p:sp>
    </p:spTree>
    <p:extLst>
      <p:ext uri="{BB962C8B-B14F-4D97-AF65-F5344CB8AC3E}">
        <p14:creationId xmlns="" xmlns:p14="http://schemas.microsoft.com/office/powerpoint/2010/main" val="10811651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647564" y="2132856"/>
            <a:ext cx="7848872" cy="4104456"/>
          </a:xfrm>
        </p:spPr>
        <p:txBody>
          <a:bodyPr>
            <a:noAutofit/>
          </a:bodyPr>
          <a:lstStyle/>
          <a:p>
            <a:pPr algn="just"/>
            <a:r>
              <a:rPr lang="cs-CZ" dirty="0" smtClean="0">
                <a:solidFill>
                  <a:schemeClr val="tx1"/>
                </a:solidFill>
              </a:rPr>
              <a:t>Dále byla vypuštěna podmínka, že pacient musí „bezprostředně“ ohrožovat sebe nebo své okolí. Pokud například duševně nemocný pacient ohrožuje rodinu, tak podle dosavadního znění může být bez souhlasu hospitalizován pouze v těch případech, kdy přímo, tedy před zraky zdravotnických pracovníků a většinou i Policie ČR ohrožuje sebe nebo své okolí (např. jinou osobu). Pokud se pacient do příjezdu zdravotnických pracovníků přechodně zklidní, tak již podle dosavadního znění ustanovení § 38 odst. 1 písm. b) není splněna podmínka bezprostředního ohrožení.  </a:t>
            </a:r>
            <a:endParaRPr lang="cs-CZ" dirty="0">
              <a:solidFill>
                <a:schemeClr val="tx1"/>
              </a:solidFill>
            </a:endParaRPr>
          </a:p>
        </p:txBody>
      </p:sp>
      <p:sp>
        <p:nvSpPr>
          <p:cNvPr id="4" name="TextovéPole 3"/>
          <p:cNvSpPr txBox="1"/>
          <p:nvPr/>
        </p:nvSpPr>
        <p:spPr>
          <a:xfrm>
            <a:off x="4644008" y="40432"/>
            <a:ext cx="3312368" cy="523220"/>
          </a:xfrm>
          <a:prstGeom prst="rect">
            <a:avLst/>
          </a:prstGeom>
          <a:noFill/>
        </p:spPr>
        <p:txBody>
          <a:bodyPr wrap="square" rtlCol="0">
            <a:spAutoFit/>
          </a:bodyPr>
          <a:lstStyle/>
          <a:p>
            <a:r>
              <a:rPr lang="cs-CZ" sz="2800" dirty="0" smtClean="0"/>
              <a:t>§ 38 / 1 písm. b)</a:t>
            </a:r>
            <a:endParaRPr lang="cs-CZ" sz="2800" dirty="0"/>
          </a:p>
        </p:txBody>
      </p:sp>
      <p:sp>
        <p:nvSpPr>
          <p:cNvPr id="7" name="Nadpis 1"/>
          <p:cNvSpPr>
            <a:spLocks noGrp="1"/>
          </p:cNvSpPr>
          <p:nvPr>
            <p:ph type="title"/>
          </p:nvPr>
        </p:nvSpPr>
        <p:spPr>
          <a:xfrm>
            <a:off x="899592" y="692696"/>
            <a:ext cx="7344816" cy="1143000"/>
          </a:xfrm>
        </p:spPr>
        <p:txBody>
          <a:bodyPr>
            <a:normAutofit/>
          </a:bodyPr>
          <a:lstStyle/>
          <a:p>
            <a:r>
              <a:rPr lang="cs-CZ" b="1" dirty="0" smtClean="0"/>
              <a:t>Zdůvodnění MZČR:</a:t>
            </a:r>
            <a:r>
              <a:rPr lang="pt-BR" sz="3100" dirty="0" smtClean="0"/>
              <a:t> </a:t>
            </a:r>
            <a:endParaRPr lang="cs-CZ" sz="3600" dirty="0"/>
          </a:p>
        </p:txBody>
      </p:sp>
    </p:spTree>
    <p:extLst>
      <p:ext uri="{BB962C8B-B14F-4D97-AF65-F5344CB8AC3E}">
        <p14:creationId xmlns="" xmlns:p14="http://schemas.microsoft.com/office/powerpoint/2010/main" val="10811651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647564" y="2132856"/>
            <a:ext cx="7848872" cy="4104456"/>
          </a:xfrm>
        </p:spPr>
        <p:txBody>
          <a:bodyPr>
            <a:noAutofit/>
          </a:bodyPr>
          <a:lstStyle/>
          <a:p>
            <a:pPr marL="68580" indent="0" algn="ctr">
              <a:buNone/>
            </a:pPr>
            <a:r>
              <a:rPr lang="cs-CZ" b="1" dirty="0">
                <a:solidFill>
                  <a:schemeClr val="bg2">
                    <a:lumMod val="10000"/>
                  </a:schemeClr>
                </a:solidFill>
              </a:rPr>
              <a:t>Poskytování zdravotních služeb se souhlasem</a:t>
            </a:r>
          </a:p>
          <a:p>
            <a:pPr marL="68580" indent="0" algn="ctr">
              <a:buNone/>
            </a:pPr>
            <a:r>
              <a:rPr lang="cs-CZ" b="1" dirty="0">
                <a:solidFill>
                  <a:schemeClr val="bg2">
                    <a:lumMod val="10000"/>
                  </a:schemeClr>
                </a:solidFill>
              </a:rPr>
              <a:t>§ 34</a:t>
            </a:r>
          </a:p>
          <a:p>
            <a:pPr marL="68580" indent="0" algn="just">
              <a:buNone/>
            </a:pPr>
            <a:r>
              <a:rPr lang="cs-CZ" dirty="0">
                <a:solidFill>
                  <a:schemeClr val="bg2">
                    <a:lumMod val="10000"/>
                  </a:schemeClr>
                </a:solidFill>
              </a:rPr>
              <a:t>(3) Pokud u plánované péče po podání </a:t>
            </a:r>
            <a:r>
              <a:rPr lang="cs-CZ" dirty="0" smtClean="0">
                <a:solidFill>
                  <a:schemeClr val="bg2">
                    <a:lumMod val="10000"/>
                  </a:schemeClr>
                </a:solidFill>
              </a:rPr>
              <a:t>informace o </a:t>
            </a:r>
            <a:r>
              <a:rPr lang="cs-CZ" dirty="0">
                <a:solidFill>
                  <a:schemeClr val="bg2">
                    <a:lumMod val="10000"/>
                  </a:schemeClr>
                </a:solidFill>
              </a:rPr>
              <a:t>zdravotním stavu uplynula doba delší než 30 </a:t>
            </a:r>
            <a:r>
              <a:rPr lang="cs-CZ" dirty="0" smtClean="0">
                <a:solidFill>
                  <a:schemeClr val="bg2">
                    <a:lumMod val="10000"/>
                  </a:schemeClr>
                </a:solidFill>
              </a:rPr>
              <a:t>dnů, musí </a:t>
            </a:r>
            <a:r>
              <a:rPr lang="cs-CZ" dirty="0">
                <a:solidFill>
                  <a:schemeClr val="bg2">
                    <a:lumMod val="10000"/>
                  </a:schemeClr>
                </a:solidFill>
              </a:rPr>
              <a:t>být tato informace podána opakovaně a </a:t>
            </a:r>
            <a:r>
              <a:rPr lang="cs-CZ" dirty="0" smtClean="0">
                <a:solidFill>
                  <a:schemeClr val="bg2">
                    <a:lumMod val="10000"/>
                  </a:schemeClr>
                </a:solidFill>
              </a:rPr>
              <a:t>pacient musí </a:t>
            </a:r>
            <a:r>
              <a:rPr lang="cs-CZ" dirty="0">
                <a:solidFill>
                  <a:schemeClr val="bg2">
                    <a:lumMod val="10000"/>
                  </a:schemeClr>
                </a:solidFill>
              </a:rPr>
              <a:t>svůj souhlas podle odstavce 1 potvrdit.</a:t>
            </a:r>
          </a:p>
        </p:txBody>
      </p:sp>
      <p:sp>
        <p:nvSpPr>
          <p:cNvPr id="4" name="TextovéPole 3"/>
          <p:cNvSpPr txBox="1"/>
          <p:nvPr/>
        </p:nvSpPr>
        <p:spPr>
          <a:xfrm>
            <a:off x="4644008" y="40432"/>
            <a:ext cx="3312368" cy="523220"/>
          </a:xfrm>
          <a:prstGeom prst="rect">
            <a:avLst/>
          </a:prstGeom>
          <a:noFill/>
        </p:spPr>
        <p:txBody>
          <a:bodyPr wrap="square" rtlCol="0">
            <a:spAutoFit/>
          </a:bodyPr>
          <a:lstStyle/>
          <a:p>
            <a:r>
              <a:rPr lang="cs-CZ" sz="2800" dirty="0" smtClean="0"/>
              <a:t>§ 34 / 3</a:t>
            </a:r>
            <a:endParaRPr lang="cs-CZ" sz="2800" dirty="0"/>
          </a:p>
        </p:txBody>
      </p:sp>
      <p:sp>
        <p:nvSpPr>
          <p:cNvPr id="7" name="Nadpis 1"/>
          <p:cNvSpPr>
            <a:spLocks noGrp="1"/>
          </p:cNvSpPr>
          <p:nvPr>
            <p:ph type="title"/>
          </p:nvPr>
        </p:nvSpPr>
        <p:spPr>
          <a:xfrm>
            <a:off x="899592" y="1027664"/>
            <a:ext cx="7344816" cy="1143000"/>
          </a:xfrm>
        </p:spPr>
        <p:txBody>
          <a:bodyPr>
            <a:normAutofit fontScale="90000"/>
          </a:bodyPr>
          <a:lstStyle/>
          <a:p>
            <a:r>
              <a:rPr lang="cs-CZ" b="1" dirty="0" smtClean="0"/>
              <a:t>ČÁST ČTVRTÁ</a:t>
            </a:r>
            <a:r>
              <a:rPr lang="cs-CZ" dirty="0"/>
              <a:t/>
            </a:r>
            <a:br>
              <a:rPr lang="cs-CZ" dirty="0"/>
            </a:br>
            <a:r>
              <a:rPr lang="pt-BR" sz="3100" dirty="0"/>
              <a:t>POSTAVENÍ PACIENTA A JINÝCH </a:t>
            </a:r>
            <a:r>
              <a:rPr lang="pt-BR" sz="3100" dirty="0" smtClean="0"/>
              <a:t>OSOB</a:t>
            </a:r>
            <a:r>
              <a:rPr lang="cs-CZ" sz="3100" dirty="0" smtClean="0"/>
              <a:t> </a:t>
            </a:r>
            <a:r>
              <a:rPr lang="pt-BR" sz="3100" dirty="0" smtClean="0"/>
              <a:t>V </a:t>
            </a:r>
            <a:r>
              <a:rPr lang="pt-BR" sz="3100" dirty="0"/>
              <a:t>SOUVISLOSTI S POSKYTOVÁNÍM </a:t>
            </a:r>
            <a:r>
              <a:rPr lang="pt-BR" sz="3100" dirty="0" smtClean="0"/>
              <a:t>ZDR</a:t>
            </a:r>
            <a:r>
              <a:rPr lang="cs-CZ" sz="3100" dirty="0" smtClean="0"/>
              <a:t>.</a:t>
            </a:r>
            <a:r>
              <a:rPr lang="pt-BR" sz="3100" dirty="0" smtClean="0"/>
              <a:t> </a:t>
            </a:r>
            <a:r>
              <a:rPr lang="pt-BR" sz="3100" dirty="0"/>
              <a:t>SLUŽEB </a:t>
            </a:r>
            <a:endParaRPr lang="cs-CZ" sz="3600" dirty="0"/>
          </a:p>
        </p:txBody>
      </p:sp>
    </p:spTree>
    <p:extLst>
      <p:ext uri="{BB962C8B-B14F-4D97-AF65-F5344CB8AC3E}">
        <p14:creationId xmlns="" xmlns:p14="http://schemas.microsoft.com/office/powerpoint/2010/main" val="41374947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647564" y="2132856"/>
            <a:ext cx="7848872" cy="4104456"/>
          </a:xfrm>
        </p:spPr>
        <p:txBody>
          <a:bodyPr>
            <a:noAutofit/>
          </a:bodyPr>
          <a:lstStyle/>
          <a:p>
            <a:pPr algn="just"/>
            <a:r>
              <a:rPr lang="cs-CZ" sz="2600" dirty="0" smtClean="0">
                <a:solidFill>
                  <a:schemeClr val="tx1"/>
                </a:solidFill>
              </a:rPr>
              <a:t>Vypuštěna byla též podmínka, že pacienta lze bez souhlasu hospitalizovat, pokud nebylo možno hrozbu pro pacienta nebo jeho okolí odvrátit jinak. V praxi bylo splnění této podmínky též nereálné a nebylo zřejmé, jakým jiným způsobem by bylo možno hrozbu odvrátit. Původní představa byla, že by k pacientovi byl přivolán ambulantní psychiatr, který by se jej pokusil zklidnit. Zajištění takového postupu, kdy k pacientovi je obvykle přivolána zdravotnická záchranná služba, není v praxi reálně proveditelné.</a:t>
            </a:r>
            <a:endParaRPr lang="cs-CZ" sz="2600" dirty="0">
              <a:solidFill>
                <a:schemeClr val="tx1"/>
              </a:solidFill>
            </a:endParaRPr>
          </a:p>
        </p:txBody>
      </p:sp>
      <p:sp>
        <p:nvSpPr>
          <p:cNvPr id="4" name="TextovéPole 3"/>
          <p:cNvSpPr txBox="1"/>
          <p:nvPr/>
        </p:nvSpPr>
        <p:spPr>
          <a:xfrm>
            <a:off x="4644008" y="40432"/>
            <a:ext cx="3312368" cy="523220"/>
          </a:xfrm>
          <a:prstGeom prst="rect">
            <a:avLst/>
          </a:prstGeom>
          <a:noFill/>
        </p:spPr>
        <p:txBody>
          <a:bodyPr wrap="square" rtlCol="0">
            <a:spAutoFit/>
          </a:bodyPr>
          <a:lstStyle/>
          <a:p>
            <a:r>
              <a:rPr lang="cs-CZ" sz="2800" dirty="0" smtClean="0"/>
              <a:t>§ 38 / 1 písm. b)</a:t>
            </a:r>
            <a:endParaRPr lang="cs-CZ" sz="2800" dirty="0"/>
          </a:p>
        </p:txBody>
      </p:sp>
      <p:sp>
        <p:nvSpPr>
          <p:cNvPr id="7" name="Nadpis 1"/>
          <p:cNvSpPr>
            <a:spLocks noGrp="1"/>
          </p:cNvSpPr>
          <p:nvPr>
            <p:ph type="title"/>
          </p:nvPr>
        </p:nvSpPr>
        <p:spPr>
          <a:xfrm>
            <a:off x="899592" y="692696"/>
            <a:ext cx="7344816" cy="1143000"/>
          </a:xfrm>
        </p:spPr>
        <p:txBody>
          <a:bodyPr>
            <a:normAutofit/>
          </a:bodyPr>
          <a:lstStyle/>
          <a:p>
            <a:r>
              <a:rPr lang="cs-CZ" b="1" dirty="0" smtClean="0"/>
              <a:t>Zdůvodnění MZČR:</a:t>
            </a:r>
            <a:r>
              <a:rPr lang="pt-BR" sz="3100" dirty="0" smtClean="0"/>
              <a:t> </a:t>
            </a:r>
            <a:endParaRPr lang="cs-CZ" sz="3600" dirty="0"/>
          </a:p>
        </p:txBody>
      </p:sp>
    </p:spTree>
    <p:extLst>
      <p:ext uri="{BB962C8B-B14F-4D97-AF65-F5344CB8AC3E}">
        <p14:creationId xmlns="" xmlns:p14="http://schemas.microsoft.com/office/powerpoint/2010/main" val="10811651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539552" y="1196752"/>
            <a:ext cx="7920880" cy="5447645"/>
          </a:xfrm>
          <a:prstGeom prst="rect">
            <a:avLst/>
          </a:prstGeom>
          <a:noFill/>
        </p:spPr>
        <p:txBody>
          <a:bodyPr wrap="square" rtlCol="0">
            <a:spAutoFit/>
          </a:bodyPr>
          <a:lstStyle/>
          <a:p>
            <a:pPr algn="r"/>
            <a:r>
              <a:rPr lang="cs-CZ" sz="4800" b="1" dirty="0" smtClean="0">
                <a:effectLst>
                  <a:outerShdw blurRad="50800" dist="38100" algn="l" rotWithShape="0">
                    <a:prstClr val="black">
                      <a:alpha val="40000"/>
                    </a:prstClr>
                  </a:outerShdw>
                </a:effectLst>
              </a:rPr>
              <a:t>Děkuji za pozornost</a:t>
            </a:r>
          </a:p>
          <a:p>
            <a:endParaRPr lang="cs-CZ" sz="2400" dirty="0" smtClean="0"/>
          </a:p>
          <a:p>
            <a:endParaRPr lang="cs-CZ" sz="2400" dirty="0"/>
          </a:p>
          <a:p>
            <a:endParaRPr lang="cs-CZ" sz="2400" dirty="0" smtClean="0"/>
          </a:p>
          <a:p>
            <a:endParaRPr lang="cs-CZ" sz="2400" dirty="0"/>
          </a:p>
          <a:p>
            <a:r>
              <a:rPr lang="cs-CZ" sz="3200" b="1" dirty="0" smtClean="0">
                <a:effectLst>
                  <a:outerShdw blurRad="50800" dist="38100" dir="10800000" algn="r" rotWithShape="0">
                    <a:prstClr val="black">
                      <a:alpha val="40000"/>
                    </a:prstClr>
                  </a:outerShdw>
                </a:effectLst>
              </a:rPr>
              <a:t>JUDr. Petr Šustek, Ph.D., advokátní kancelář</a:t>
            </a:r>
          </a:p>
          <a:p>
            <a:endParaRPr lang="cs-CZ" sz="2400" dirty="0"/>
          </a:p>
          <a:p>
            <a:endParaRPr lang="cs-CZ" sz="2800" dirty="0" smtClean="0"/>
          </a:p>
          <a:p>
            <a:r>
              <a:rPr lang="cs-CZ" sz="2800" dirty="0" smtClean="0"/>
              <a:t>Veleslavínova 59/3, Praha 1</a:t>
            </a:r>
          </a:p>
          <a:p>
            <a:r>
              <a:rPr lang="cs-CZ" sz="2800" b="1" dirty="0" smtClean="0"/>
              <a:t>Tel:</a:t>
            </a:r>
            <a:r>
              <a:rPr lang="cs-CZ" sz="2800" dirty="0" smtClean="0"/>
              <a:t> +420 222 316 362</a:t>
            </a:r>
          </a:p>
          <a:p>
            <a:endParaRPr lang="cs-CZ" sz="3200" b="1" dirty="0" smtClean="0"/>
          </a:p>
          <a:p>
            <a:r>
              <a:rPr lang="cs-CZ" sz="3200" b="1" dirty="0" smtClean="0"/>
              <a:t>E-mail: </a:t>
            </a:r>
            <a:r>
              <a:rPr lang="cs-CZ" sz="3200" dirty="0" err="1" smtClean="0"/>
              <a:t>sustek</a:t>
            </a:r>
            <a:r>
              <a:rPr lang="cs-CZ" sz="3200" dirty="0" smtClean="0"/>
              <a:t>@</a:t>
            </a:r>
            <a:r>
              <a:rPr lang="cs-CZ" sz="3200" dirty="0" err="1" smtClean="0"/>
              <a:t>aksu.cz</a:t>
            </a:r>
            <a:endParaRPr lang="cs-CZ" sz="3200" dirty="0"/>
          </a:p>
        </p:txBody>
      </p:sp>
    </p:spTree>
    <p:extLst>
      <p:ext uri="{BB962C8B-B14F-4D97-AF65-F5344CB8AC3E}">
        <p14:creationId xmlns="" xmlns:p14="http://schemas.microsoft.com/office/powerpoint/2010/main" val="21738240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647564" y="2132856"/>
            <a:ext cx="7848872" cy="4104456"/>
          </a:xfrm>
        </p:spPr>
        <p:txBody>
          <a:bodyPr>
            <a:noAutofit/>
          </a:bodyPr>
          <a:lstStyle/>
          <a:p>
            <a:pPr marL="68580" indent="0" algn="ctr">
              <a:buNone/>
            </a:pPr>
            <a:r>
              <a:rPr lang="cs-CZ" sz="2800" b="1" dirty="0">
                <a:solidFill>
                  <a:schemeClr val="bg2">
                    <a:lumMod val="10000"/>
                  </a:schemeClr>
                </a:solidFill>
              </a:rPr>
              <a:t>Poskytování zdravotních služeb se souhlasem</a:t>
            </a:r>
          </a:p>
          <a:p>
            <a:pPr marL="68580" indent="0" algn="ctr">
              <a:buNone/>
            </a:pPr>
            <a:r>
              <a:rPr lang="cs-CZ" sz="2800" b="1" dirty="0">
                <a:solidFill>
                  <a:schemeClr val="bg2">
                    <a:lumMod val="10000"/>
                  </a:schemeClr>
                </a:solidFill>
              </a:rPr>
              <a:t>§ 34</a:t>
            </a:r>
          </a:p>
          <a:p>
            <a:pPr marL="68580" indent="0" algn="just">
              <a:buNone/>
            </a:pPr>
            <a:r>
              <a:rPr lang="cs-CZ" sz="2800" dirty="0">
                <a:solidFill>
                  <a:schemeClr val="bg2">
                    <a:lumMod val="10000"/>
                  </a:schemeClr>
                </a:solidFill>
              </a:rPr>
              <a:t>(3) </a:t>
            </a:r>
            <a:r>
              <a:rPr lang="cs-CZ" sz="2800" dirty="0" smtClean="0">
                <a:solidFill>
                  <a:schemeClr val="bg2">
                    <a:lumMod val="10000"/>
                  </a:schemeClr>
                </a:solidFill>
              </a:rPr>
              <a:t>Ustanovení se zrušuje.</a:t>
            </a:r>
            <a:r>
              <a:rPr lang="cs-CZ" dirty="0" smtClean="0">
                <a:solidFill>
                  <a:schemeClr val="bg2">
                    <a:lumMod val="10000"/>
                  </a:schemeClr>
                </a:solidFill>
              </a:rPr>
              <a:t> </a:t>
            </a:r>
            <a:r>
              <a:rPr lang="cs-CZ" sz="4800" dirty="0" smtClean="0">
                <a:solidFill>
                  <a:schemeClr val="bg2">
                    <a:lumMod val="10000"/>
                  </a:schemeClr>
                </a:solidFill>
                <a:sym typeface="Wingdings" pitchFamily="2" charset="2"/>
              </a:rPr>
              <a:t></a:t>
            </a:r>
            <a:endParaRPr lang="cs-CZ" dirty="0" smtClean="0">
              <a:solidFill>
                <a:schemeClr val="bg2">
                  <a:lumMod val="10000"/>
                </a:schemeClr>
              </a:solidFill>
              <a:sym typeface="Wingdings" pitchFamily="2" charset="2"/>
            </a:endParaRPr>
          </a:p>
          <a:p>
            <a:pPr marL="68580" indent="0" algn="just">
              <a:buNone/>
            </a:pPr>
            <a:endParaRPr lang="cs-CZ" dirty="0">
              <a:solidFill>
                <a:schemeClr val="bg2">
                  <a:lumMod val="10000"/>
                </a:schemeClr>
              </a:solidFill>
            </a:endParaRPr>
          </a:p>
        </p:txBody>
      </p:sp>
      <p:sp>
        <p:nvSpPr>
          <p:cNvPr id="4" name="TextovéPole 3"/>
          <p:cNvSpPr txBox="1"/>
          <p:nvPr/>
        </p:nvSpPr>
        <p:spPr>
          <a:xfrm>
            <a:off x="4644008" y="40432"/>
            <a:ext cx="3312368" cy="523220"/>
          </a:xfrm>
          <a:prstGeom prst="rect">
            <a:avLst/>
          </a:prstGeom>
          <a:noFill/>
        </p:spPr>
        <p:txBody>
          <a:bodyPr wrap="square" rtlCol="0">
            <a:spAutoFit/>
          </a:bodyPr>
          <a:lstStyle/>
          <a:p>
            <a:r>
              <a:rPr lang="cs-CZ" sz="2800" dirty="0" smtClean="0"/>
              <a:t>§ 34 / 3</a:t>
            </a:r>
            <a:endParaRPr lang="cs-CZ" sz="2800" dirty="0"/>
          </a:p>
        </p:txBody>
      </p:sp>
      <p:sp>
        <p:nvSpPr>
          <p:cNvPr id="7" name="Nadpis 1"/>
          <p:cNvSpPr>
            <a:spLocks noGrp="1"/>
          </p:cNvSpPr>
          <p:nvPr>
            <p:ph type="title"/>
          </p:nvPr>
        </p:nvSpPr>
        <p:spPr>
          <a:xfrm>
            <a:off x="827584" y="836712"/>
            <a:ext cx="7344816" cy="1143000"/>
          </a:xfrm>
        </p:spPr>
        <p:txBody>
          <a:bodyPr>
            <a:normAutofit/>
          </a:bodyPr>
          <a:lstStyle/>
          <a:p>
            <a:r>
              <a:rPr lang="cs-CZ" b="1" dirty="0" smtClean="0"/>
              <a:t>Nový návrh:</a:t>
            </a:r>
            <a:endParaRPr lang="cs-CZ" sz="3600" dirty="0"/>
          </a:p>
        </p:txBody>
      </p:sp>
    </p:spTree>
    <p:extLst>
      <p:ext uri="{BB962C8B-B14F-4D97-AF65-F5344CB8AC3E}">
        <p14:creationId xmlns="" xmlns:p14="http://schemas.microsoft.com/office/powerpoint/2010/main" val="41374947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647564" y="2132856"/>
            <a:ext cx="7848872" cy="4104456"/>
          </a:xfrm>
        </p:spPr>
        <p:txBody>
          <a:bodyPr>
            <a:noAutofit/>
          </a:bodyPr>
          <a:lstStyle/>
          <a:p>
            <a:pPr marL="68580" indent="0" algn="ctr">
              <a:buNone/>
            </a:pPr>
            <a:endParaRPr lang="cs-CZ" dirty="0" smtClean="0"/>
          </a:p>
          <a:p>
            <a:pPr marL="68580" indent="0" algn="just">
              <a:buNone/>
            </a:pPr>
            <a:r>
              <a:rPr lang="cs-CZ" sz="2800" dirty="0" smtClean="0">
                <a:solidFill>
                  <a:schemeClr val="tx1"/>
                </a:solidFill>
              </a:rPr>
              <a:t>Zrušuje se ustanovení § 34 odst. 3, protože v praxi toto ustanovení přineslo poměrně velké aplikační problémy. Nebylo zcela zřejmé, zda například v případě dialýzy, která může být svým charakterem považována jak za péči akutní, tak plánovanou, bude nutné vždy po 30 dnech podávat pacientovi informaci o jeho zdravotním stavu. </a:t>
            </a:r>
            <a:endParaRPr lang="cs-CZ" sz="2800" b="1" dirty="0">
              <a:solidFill>
                <a:schemeClr val="tx1"/>
              </a:solidFill>
            </a:endParaRPr>
          </a:p>
        </p:txBody>
      </p:sp>
      <p:sp>
        <p:nvSpPr>
          <p:cNvPr id="4" name="TextovéPole 3"/>
          <p:cNvSpPr txBox="1"/>
          <p:nvPr/>
        </p:nvSpPr>
        <p:spPr>
          <a:xfrm>
            <a:off x="4644008" y="40432"/>
            <a:ext cx="3312368" cy="523220"/>
          </a:xfrm>
          <a:prstGeom prst="rect">
            <a:avLst/>
          </a:prstGeom>
          <a:noFill/>
        </p:spPr>
        <p:txBody>
          <a:bodyPr wrap="square" rtlCol="0">
            <a:spAutoFit/>
          </a:bodyPr>
          <a:lstStyle/>
          <a:p>
            <a:r>
              <a:rPr lang="cs-CZ" sz="2800" dirty="0" smtClean="0"/>
              <a:t>§ 34 / 3</a:t>
            </a:r>
            <a:endParaRPr lang="cs-CZ" sz="2800" dirty="0"/>
          </a:p>
        </p:txBody>
      </p:sp>
      <p:sp>
        <p:nvSpPr>
          <p:cNvPr id="7" name="Nadpis 1"/>
          <p:cNvSpPr>
            <a:spLocks noGrp="1"/>
          </p:cNvSpPr>
          <p:nvPr>
            <p:ph type="title"/>
          </p:nvPr>
        </p:nvSpPr>
        <p:spPr>
          <a:xfrm>
            <a:off x="899592" y="1027664"/>
            <a:ext cx="7344816" cy="1143000"/>
          </a:xfrm>
        </p:spPr>
        <p:txBody>
          <a:bodyPr>
            <a:normAutofit/>
          </a:bodyPr>
          <a:lstStyle/>
          <a:p>
            <a:r>
              <a:rPr lang="cs-CZ" b="1" dirty="0" smtClean="0"/>
              <a:t>Zdůvodnění MZČR:</a:t>
            </a:r>
            <a:endParaRPr lang="cs-CZ" sz="3600" dirty="0"/>
          </a:p>
        </p:txBody>
      </p:sp>
    </p:spTree>
    <p:extLst>
      <p:ext uri="{BB962C8B-B14F-4D97-AF65-F5344CB8AC3E}">
        <p14:creationId xmlns="" xmlns:p14="http://schemas.microsoft.com/office/powerpoint/2010/main" val="41374947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647564" y="2132856"/>
            <a:ext cx="7848872" cy="4104456"/>
          </a:xfrm>
        </p:spPr>
        <p:txBody>
          <a:bodyPr>
            <a:noAutofit/>
          </a:bodyPr>
          <a:lstStyle/>
          <a:p>
            <a:pPr marL="68580" indent="0" algn="ctr">
              <a:buNone/>
            </a:pPr>
            <a:r>
              <a:rPr lang="cs-CZ" b="1" dirty="0">
                <a:solidFill>
                  <a:schemeClr val="bg2">
                    <a:lumMod val="10000"/>
                  </a:schemeClr>
                </a:solidFill>
              </a:rPr>
              <a:t>Poskytování zdravotních služeb se souhlasem</a:t>
            </a:r>
          </a:p>
          <a:p>
            <a:pPr marL="68580" indent="0" algn="ctr">
              <a:buNone/>
            </a:pPr>
            <a:r>
              <a:rPr lang="cs-CZ" b="1" dirty="0">
                <a:solidFill>
                  <a:schemeClr val="bg2">
                    <a:lumMod val="10000"/>
                  </a:schemeClr>
                </a:solidFill>
              </a:rPr>
              <a:t>§ 35</a:t>
            </a:r>
          </a:p>
          <a:p>
            <a:pPr marL="68580" indent="0" algn="just">
              <a:buNone/>
            </a:pPr>
            <a:r>
              <a:rPr lang="cs-CZ" sz="2200" dirty="0">
                <a:solidFill>
                  <a:schemeClr val="bg2">
                    <a:lumMod val="10000"/>
                  </a:schemeClr>
                </a:solidFill>
              </a:rPr>
              <a:t>(1) </a:t>
            </a:r>
            <a:r>
              <a:rPr lang="cs-CZ" sz="2200" dirty="0">
                <a:solidFill>
                  <a:srgbClr val="0070C0"/>
                </a:solidFill>
              </a:rPr>
              <a:t>Nezletilému pacientovi </a:t>
            </a:r>
            <a:r>
              <a:rPr lang="cs-CZ" sz="2200" dirty="0">
                <a:solidFill>
                  <a:schemeClr val="bg2">
                    <a:lumMod val="10000"/>
                  </a:schemeClr>
                </a:solidFill>
              </a:rPr>
              <a:t>a </a:t>
            </a:r>
            <a:r>
              <a:rPr lang="cs-CZ" sz="2200" dirty="0">
                <a:solidFill>
                  <a:srgbClr val="0070C0"/>
                </a:solidFill>
              </a:rPr>
              <a:t>pacientovi </a:t>
            </a:r>
            <a:r>
              <a:rPr lang="cs-CZ" sz="2200" dirty="0" smtClean="0">
                <a:solidFill>
                  <a:srgbClr val="0070C0"/>
                </a:solidFill>
              </a:rPr>
              <a:t>zbavenému způsobilosti </a:t>
            </a:r>
            <a:r>
              <a:rPr lang="cs-CZ" sz="2200" dirty="0">
                <a:solidFill>
                  <a:srgbClr val="0070C0"/>
                </a:solidFill>
              </a:rPr>
              <a:t>k právním úkonům </a:t>
            </a:r>
            <a:r>
              <a:rPr lang="cs-CZ" sz="2200" dirty="0">
                <a:solidFill>
                  <a:schemeClr val="bg2">
                    <a:lumMod val="10000"/>
                  </a:schemeClr>
                </a:solidFill>
              </a:rPr>
              <a:t>se </a:t>
            </a:r>
            <a:r>
              <a:rPr lang="cs-CZ" sz="2200" dirty="0" smtClean="0">
                <a:solidFill>
                  <a:schemeClr val="bg2">
                    <a:lumMod val="10000"/>
                  </a:schemeClr>
                </a:solidFill>
              </a:rPr>
              <a:t>zdravotní služby </a:t>
            </a:r>
            <a:r>
              <a:rPr lang="cs-CZ" sz="2200" dirty="0">
                <a:solidFill>
                  <a:schemeClr val="bg2">
                    <a:lumMod val="10000"/>
                  </a:schemeClr>
                </a:solidFill>
              </a:rPr>
              <a:t>poskytují se souhlasem jeho zákonného </a:t>
            </a:r>
            <a:r>
              <a:rPr lang="cs-CZ" sz="2200" dirty="0" smtClean="0">
                <a:solidFill>
                  <a:schemeClr val="bg2">
                    <a:lumMod val="10000"/>
                  </a:schemeClr>
                </a:solidFill>
              </a:rPr>
              <a:t>zástupce, s </a:t>
            </a:r>
            <a:r>
              <a:rPr lang="cs-CZ" sz="2200" dirty="0">
                <a:solidFill>
                  <a:schemeClr val="bg2">
                    <a:lumMod val="10000"/>
                  </a:schemeClr>
                </a:solidFill>
              </a:rPr>
              <a:t>výjimkou případů, kdy lze zdravotní </a:t>
            </a:r>
            <a:r>
              <a:rPr lang="cs-CZ" sz="2200" dirty="0" smtClean="0">
                <a:solidFill>
                  <a:schemeClr val="bg2">
                    <a:lumMod val="10000"/>
                  </a:schemeClr>
                </a:solidFill>
              </a:rPr>
              <a:t>služby poskytovat </a:t>
            </a:r>
            <a:r>
              <a:rPr lang="cs-CZ" sz="2200" dirty="0">
                <a:solidFill>
                  <a:schemeClr val="bg2">
                    <a:lumMod val="10000"/>
                  </a:schemeClr>
                </a:solidFill>
              </a:rPr>
              <a:t>bez souhlasu. Vždy je však třeba zjistit </a:t>
            </a:r>
            <a:r>
              <a:rPr lang="cs-CZ" sz="2200" dirty="0" smtClean="0">
                <a:solidFill>
                  <a:schemeClr val="bg2">
                    <a:lumMod val="10000"/>
                  </a:schemeClr>
                </a:solidFill>
              </a:rPr>
              <a:t>názor nezletilého </a:t>
            </a:r>
            <a:r>
              <a:rPr lang="cs-CZ" sz="2200" dirty="0">
                <a:solidFill>
                  <a:schemeClr val="bg2">
                    <a:lumMod val="10000"/>
                  </a:schemeClr>
                </a:solidFill>
              </a:rPr>
              <a:t>pacienta, který je s ohledem na svůj </a:t>
            </a:r>
            <a:r>
              <a:rPr lang="cs-CZ" sz="2200" dirty="0" smtClean="0">
                <a:solidFill>
                  <a:schemeClr val="bg2">
                    <a:lumMod val="10000"/>
                  </a:schemeClr>
                </a:solidFill>
              </a:rPr>
              <a:t>věk schopen </a:t>
            </a:r>
            <a:r>
              <a:rPr lang="cs-CZ" sz="2200" dirty="0">
                <a:solidFill>
                  <a:schemeClr val="bg2">
                    <a:lumMod val="10000"/>
                  </a:schemeClr>
                </a:solidFill>
              </a:rPr>
              <a:t>vnímat situaci a vyjadřovat se, a názor </a:t>
            </a:r>
            <a:r>
              <a:rPr lang="cs-CZ" sz="2200" dirty="0" smtClean="0">
                <a:solidFill>
                  <a:schemeClr val="bg2">
                    <a:lumMod val="10000"/>
                  </a:schemeClr>
                </a:solidFill>
              </a:rPr>
              <a:t>pacienta zbaveného </a:t>
            </a:r>
            <a:r>
              <a:rPr lang="cs-CZ" sz="2200" dirty="0">
                <a:solidFill>
                  <a:schemeClr val="bg2">
                    <a:lumMod val="10000"/>
                  </a:schemeClr>
                </a:solidFill>
              </a:rPr>
              <a:t>způsobilosti k právním úkonům. </a:t>
            </a:r>
            <a:r>
              <a:rPr lang="cs-CZ" sz="2200" dirty="0" smtClean="0">
                <a:solidFill>
                  <a:schemeClr val="bg2">
                    <a:lumMod val="10000"/>
                  </a:schemeClr>
                </a:solidFill>
              </a:rPr>
              <a:t>Vyjádří-li pacient </a:t>
            </a:r>
            <a:r>
              <a:rPr lang="cs-CZ" sz="2200" dirty="0">
                <a:solidFill>
                  <a:schemeClr val="bg2">
                    <a:lumMod val="10000"/>
                  </a:schemeClr>
                </a:solidFill>
              </a:rPr>
              <a:t>uvedený ve větě druhé svůj názor, </a:t>
            </a:r>
            <a:r>
              <a:rPr lang="cs-CZ" sz="2200" dirty="0" smtClean="0">
                <a:solidFill>
                  <a:schemeClr val="bg2">
                    <a:lumMod val="10000"/>
                  </a:schemeClr>
                </a:solidFill>
              </a:rPr>
              <a:t>zaznamená se </a:t>
            </a:r>
            <a:r>
              <a:rPr lang="cs-CZ" sz="2200" dirty="0">
                <a:solidFill>
                  <a:schemeClr val="bg2">
                    <a:lumMod val="10000"/>
                  </a:schemeClr>
                </a:solidFill>
              </a:rPr>
              <a:t>do zdravotnické dokumentace; do zdravotnické </a:t>
            </a:r>
            <a:r>
              <a:rPr lang="cs-CZ" sz="2200" dirty="0" smtClean="0">
                <a:solidFill>
                  <a:schemeClr val="bg2">
                    <a:lumMod val="10000"/>
                  </a:schemeClr>
                </a:solidFill>
              </a:rPr>
              <a:t>dokumentace se </a:t>
            </a:r>
            <a:r>
              <a:rPr lang="cs-CZ" sz="2200" dirty="0">
                <a:solidFill>
                  <a:schemeClr val="bg2">
                    <a:lumMod val="10000"/>
                  </a:schemeClr>
                </a:solidFill>
              </a:rPr>
              <a:t>rovněž zaznamená důvod, pro který </a:t>
            </a:r>
            <a:r>
              <a:rPr lang="cs-CZ" sz="2200" dirty="0" smtClean="0">
                <a:solidFill>
                  <a:schemeClr val="bg2">
                    <a:lumMod val="10000"/>
                  </a:schemeClr>
                </a:solidFill>
              </a:rPr>
              <a:t>nemohl být </a:t>
            </a:r>
            <a:r>
              <a:rPr lang="cs-CZ" sz="2200" dirty="0">
                <a:solidFill>
                  <a:schemeClr val="bg2">
                    <a:lumMod val="10000"/>
                  </a:schemeClr>
                </a:solidFill>
              </a:rPr>
              <a:t>názor pacienta zjištěn.</a:t>
            </a:r>
          </a:p>
        </p:txBody>
      </p:sp>
      <p:sp>
        <p:nvSpPr>
          <p:cNvPr id="4" name="TextovéPole 3"/>
          <p:cNvSpPr txBox="1"/>
          <p:nvPr/>
        </p:nvSpPr>
        <p:spPr>
          <a:xfrm>
            <a:off x="4644008" y="40432"/>
            <a:ext cx="3312368" cy="523220"/>
          </a:xfrm>
          <a:prstGeom prst="rect">
            <a:avLst/>
          </a:prstGeom>
          <a:noFill/>
        </p:spPr>
        <p:txBody>
          <a:bodyPr wrap="square" rtlCol="0">
            <a:spAutoFit/>
          </a:bodyPr>
          <a:lstStyle/>
          <a:p>
            <a:r>
              <a:rPr lang="cs-CZ" sz="2800" dirty="0" smtClean="0"/>
              <a:t>§ 35 / 1</a:t>
            </a:r>
            <a:endParaRPr lang="cs-CZ" sz="2800" dirty="0"/>
          </a:p>
        </p:txBody>
      </p:sp>
      <p:sp>
        <p:nvSpPr>
          <p:cNvPr id="7" name="Nadpis 1"/>
          <p:cNvSpPr>
            <a:spLocks noGrp="1"/>
          </p:cNvSpPr>
          <p:nvPr>
            <p:ph type="title"/>
          </p:nvPr>
        </p:nvSpPr>
        <p:spPr>
          <a:xfrm>
            <a:off x="899592" y="1027664"/>
            <a:ext cx="7344816" cy="1143000"/>
          </a:xfrm>
        </p:spPr>
        <p:txBody>
          <a:bodyPr>
            <a:normAutofit fontScale="90000"/>
          </a:bodyPr>
          <a:lstStyle/>
          <a:p>
            <a:r>
              <a:rPr lang="cs-CZ" b="1" dirty="0" smtClean="0"/>
              <a:t>ČÁST ČTVRTÁ</a:t>
            </a:r>
            <a:r>
              <a:rPr lang="cs-CZ" dirty="0"/>
              <a:t/>
            </a:r>
            <a:br>
              <a:rPr lang="cs-CZ" dirty="0"/>
            </a:br>
            <a:r>
              <a:rPr lang="pt-BR" sz="3100" dirty="0"/>
              <a:t>POSTAVENÍ PACIENTA A JINÝCH </a:t>
            </a:r>
            <a:r>
              <a:rPr lang="pt-BR" sz="3100" dirty="0" smtClean="0"/>
              <a:t>OSOB</a:t>
            </a:r>
            <a:r>
              <a:rPr lang="cs-CZ" sz="3100" dirty="0" smtClean="0"/>
              <a:t> </a:t>
            </a:r>
            <a:r>
              <a:rPr lang="pt-BR" sz="3100" dirty="0" smtClean="0"/>
              <a:t>V </a:t>
            </a:r>
            <a:r>
              <a:rPr lang="pt-BR" sz="3100" dirty="0"/>
              <a:t>SOUVISLOSTI S POSKYTOVÁNÍM </a:t>
            </a:r>
            <a:r>
              <a:rPr lang="pt-BR" sz="3100" dirty="0" smtClean="0"/>
              <a:t>ZDR</a:t>
            </a:r>
            <a:r>
              <a:rPr lang="cs-CZ" sz="3100" dirty="0" smtClean="0"/>
              <a:t>.</a:t>
            </a:r>
            <a:r>
              <a:rPr lang="pt-BR" sz="3100" dirty="0" smtClean="0"/>
              <a:t> </a:t>
            </a:r>
            <a:r>
              <a:rPr lang="pt-BR" sz="3100" dirty="0"/>
              <a:t>SLUŽEB </a:t>
            </a:r>
            <a:endParaRPr lang="cs-CZ" sz="3600" dirty="0"/>
          </a:p>
        </p:txBody>
      </p:sp>
    </p:spTree>
    <p:extLst>
      <p:ext uri="{BB962C8B-B14F-4D97-AF65-F5344CB8AC3E}">
        <p14:creationId xmlns="" xmlns:p14="http://schemas.microsoft.com/office/powerpoint/2010/main" val="38263055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647564" y="2132856"/>
            <a:ext cx="7848872" cy="4104456"/>
          </a:xfrm>
        </p:spPr>
        <p:txBody>
          <a:bodyPr>
            <a:noAutofit/>
          </a:bodyPr>
          <a:lstStyle/>
          <a:p>
            <a:pPr marL="68580" indent="0" algn="ctr">
              <a:buNone/>
            </a:pPr>
            <a:r>
              <a:rPr lang="cs-CZ" b="1" dirty="0">
                <a:solidFill>
                  <a:schemeClr val="bg2">
                    <a:lumMod val="10000"/>
                  </a:schemeClr>
                </a:solidFill>
              </a:rPr>
              <a:t>Poskytování zdravotních služeb se souhlasem</a:t>
            </a:r>
          </a:p>
          <a:p>
            <a:pPr marL="68580" indent="0" algn="ctr">
              <a:buNone/>
            </a:pPr>
            <a:r>
              <a:rPr lang="cs-CZ" b="1" dirty="0">
                <a:solidFill>
                  <a:schemeClr val="bg2">
                    <a:lumMod val="10000"/>
                  </a:schemeClr>
                </a:solidFill>
              </a:rPr>
              <a:t>§ 35</a:t>
            </a:r>
          </a:p>
          <a:p>
            <a:pPr marL="68580" indent="0" algn="just">
              <a:buNone/>
            </a:pPr>
            <a:r>
              <a:rPr lang="cs-CZ" sz="2200" dirty="0">
                <a:solidFill>
                  <a:schemeClr val="bg2">
                    <a:lumMod val="10000"/>
                  </a:schemeClr>
                </a:solidFill>
              </a:rPr>
              <a:t>(2) Jde-li o </a:t>
            </a:r>
            <a:r>
              <a:rPr lang="cs-CZ" sz="2200" b="1" dirty="0">
                <a:solidFill>
                  <a:schemeClr val="bg2">
                    <a:lumMod val="10000"/>
                  </a:schemeClr>
                </a:solidFill>
              </a:rPr>
              <a:t>nezletilého pacienta</a:t>
            </a:r>
            <a:r>
              <a:rPr lang="cs-CZ" sz="2200" dirty="0">
                <a:solidFill>
                  <a:schemeClr val="bg2">
                    <a:lumMod val="10000"/>
                  </a:schemeClr>
                </a:solidFill>
              </a:rPr>
              <a:t>,</a:t>
            </a:r>
          </a:p>
          <a:p>
            <a:pPr marL="68580" indent="0" algn="just">
              <a:buNone/>
            </a:pPr>
            <a:r>
              <a:rPr lang="cs-CZ" sz="2200" dirty="0">
                <a:solidFill>
                  <a:schemeClr val="bg2">
                    <a:lumMod val="10000"/>
                  </a:schemeClr>
                </a:solidFill>
              </a:rPr>
              <a:t>a) jehož zákonnými zástupci jsou </a:t>
            </a:r>
            <a:r>
              <a:rPr lang="cs-CZ" sz="2200" dirty="0">
                <a:solidFill>
                  <a:srgbClr val="0070C0"/>
                </a:solidFill>
              </a:rPr>
              <a:t>rodiče</a:t>
            </a:r>
            <a:r>
              <a:rPr lang="cs-CZ" sz="2200" dirty="0">
                <a:solidFill>
                  <a:schemeClr val="bg2">
                    <a:lumMod val="10000"/>
                  </a:schemeClr>
                </a:solidFill>
              </a:rPr>
              <a:t>, vyžaduje se</a:t>
            </a:r>
          </a:p>
          <a:p>
            <a:pPr marL="525780" indent="-457200" algn="just">
              <a:buFont typeface="+mj-lt"/>
              <a:buAutoNum type="arabicPeriod"/>
            </a:pPr>
            <a:r>
              <a:rPr lang="cs-CZ" sz="2200" dirty="0" smtClean="0">
                <a:solidFill>
                  <a:schemeClr val="bg2">
                    <a:lumMod val="10000"/>
                  </a:schemeClr>
                </a:solidFill>
              </a:rPr>
              <a:t>souhlas </a:t>
            </a:r>
            <a:r>
              <a:rPr lang="cs-CZ" sz="2200" dirty="0">
                <a:solidFill>
                  <a:schemeClr val="bg2">
                    <a:lumMod val="10000"/>
                  </a:schemeClr>
                </a:solidFill>
              </a:rPr>
              <a:t>obou rodičů, a to k poskytnutí </a:t>
            </a:r>
            <a:r>
              <a:rPr lang="cs-CZ" sz="2200" dirty="0" smtClean="0">
                <a:solidFill>
                  <a:schemeClr val="bg2">
                    <a:lumMod val="10000"/>
                  </a:schemeClr>
                </a:solidFill>
              </a:rPr>
              <a:t>zdravotních služeb</a:t>
            </a:r>
            <a:r>
              <a:rPr lang="cs-CZ" sz="2200" dirty="0">
                <a:solidFill>
                  <a:schemeClr val="bg2">
                    <a:lumMod val="10000"/>
                  </a:schemeClr>
                </a:solidFill>
              </a:rPr>
              <a:t>, které mohou podstatným </a:t>
            </a:r>
            <a:r>
              <a:rPr lang="cs-CZ" sz="2200" dirty="0" smtClean="0">
                <a:solidFill>
                  <a:schemeClr val="bg2">
                    <a:lumMod val="10000"/>
                  </a:schemeClr>
                </a:solidFill>
              </a:rPr>
              <a:t>způsobem negativně </a:t>
            </a:r>
            <a:r>
              <a:rPr lang="cs-CZ" sz="2200" dirty="0">
                <a:solidFill>
                  <a:schemeClr val="bg2">
                    <a:lumMod val="10000"/>
                  </a:schemeClr>
                </a:solidFill>
              </a:rPr>
              <a:t>ovlivnit další zdravotní stav </a:t>
            </a:r>
            <a:r>
              <a:rPr lang="cs-CZ" sz="2200" dirty="0" smtClean="0">
                <a:solidFill>
                  <a:schemeClr val="bg2">
                    <a:lumMod val="10000"/>
                  </a:schemeClr>
                </a:solidFill>
              </a:rPr>
              <a:t>pacienta nebo </a:t>
            </a:r>
            <a:r>
              <a:rPr lang="cs-CZ" sz="2200" dirty="0">
                <a:solidFill>
                  <a:schemeClr val="bg2">
                    <a:lumMod val="10000"/>
                  </a:schemeClr>
                </a:solidFill>
              </a:rPr>
              <a:t>kvalitu jeho života,</a:t>
            </a:r>
          </a:p>
          <a:p>
            <a:pPr marL="525780" indent="-457200" algn="just">
              <a:buFont typeface="+mj-lt"/>
              <a:buAutoNum type="arabicPeriod"/>
            </a:pPr>
            <a:r>
              <a:rPr lang="cs-CZ" sz="2200" dirty="0" smtClean="0">
                <a:solidFill>
                  <a:schemeClr val="bg2">
                    <a:lumMod val="10000"/>
                  </a:schemeClr>
                </a:solidFill>
              </a:rPr>
              <a:t>souhlas </a:t>
            </a:r>
            <a:r>
              <a:rPr lang="cs-CZ" sz="2200" dirty="0">
                <a:solidFill>
                  <a:schemeClr val="bg2">
                    <a:lumMod val="10000"/>
                  </a:schemeClr>
                </a:solidFill>
              </a:rPr>
              <a:t>alespoň jednoho z rodičů, a to k </a:t>
            </a:r>
            <a:r>
              <a:rPr lang="cs-CZ" sz="2200" dirty="0" smtClean="0">
                <a:solidFill>
                  <a:schemeClr val="bg2">
                    <a:lumMod val="10000"/>
                  </a:schemeClr>
                </a:solidFill>
              </a:rPr>
              <a:t>poskytnutí zdravotních </a:t>
            </a:r>
            <a:r>
              <a:rPr lang="cs-CZ" sz="2200" dirty="0">
                <a:solidFill>
                  <a:schemeClr val="bg2">
                    <a:lumMod val="10000"/>
                  </a:schemeClr>
                </a:solidFill>
              </a:rPr>
              <a:t>služeb, které nejsou </a:t>
            </a:r>
            <a:r>
              <a:rPr lang="cs-CZ" sz="2200" dirty="0" smtClean="0">
                <a:solidFill>
                  <a:schemeClr val="bg2">
                    <a:lumMod val="10000"/>
                  </a:schemeClr>
                </a:solidFill>
              </a:rPr>
              <a:t>zdravotními službami </a:t>
            </a:r>
            <a:r>
              <a:rPr lang="cs-CZ" sz="2200" dirty="0">
                <a:solidFill>
                  <a:schemeClr val="bg2">
                    <a:lumMod val="10000"/>
                  </a:schemeClr>
                </a:solidFill>
              </a:rPr>
              <a:t>podle bodu 1, nebo k </a:t>
            </a:r>
            <a:r>
              <a:rPr lang="cs-CZ" sz="2200" dirty="0" smtClean="0">
                <a:solidFill>
                  <a:schemeClr val="bg2">
                    <a:lumMod val="10000"/>
                  </a:schemeClr>
                </a:solidFill>
              </a:rPr>
              <a:t>postupu podle </a:t>
            </a:r>
            <a:r>
              <a:rPr lang="cs-CZ" sz="2200" dirty="0">
                <a:solidFill>
                  <a:schemeClr val="bg2">
                    <a:lumMod val="10000"/>
                  </a:schemeClr>
                </a:solidFill>
              </a:rPr>
              <a:t>písmene b</a:t>
            </a:r>
            <a:r>
              <a:rPr lang="cs-CZ" sz="2200" dirty="0" smtClean="0">
                <a:solidFill>
                  <a:schemeClr val="bg2">
                    <a:lumMod val="10000"/>
                  </a:schemeClr>
                </a:solidFill>
              </a:rPr>
              <a:t>); tím </a:t>
            </a:r>
            <a:r>
              <a:rPr lang="cs-CZ" sz="2200" dirty="0">
                <a:solidFill>
                  <a:schemeClr val="bg2">
                    <a:lumMod val="10000"/>
                  </a:schemeClr>
                </a:solidFill>
              </a:rPr>
              <a:t>není dotčena možnost poskytovat </a:t>
            </a:r>
            <a:r>
              <a:rPr lang="cs-CZ" sz="2200" dirty="0" smtClean="0">
                <a:solidFill>
                  <a:schemeClr val="bg2">
                    <a:lumMod val="10000"/>
                  </a:schemeClr>
                </a:solidFill>
              </a:rPr>
              <a:t>zdravotní péči </a:t>
            </a:r>
            <a:r>
              <a:rPr lang="cs-CZ" sz="2200" dirty="0">
                <a:solidFill>
                  <a:schemeClr val="bg2">
                    <a:lumMod val="10000"/>
                  </a:schemeClr>
                </a:solidFill>
              </a:rPr>
              <a:t>bez souhlasu podle § 38,</a:t>
            </a:r>
          </a:p>
        </p:txBody>
      </p:sp>
      <p:sp>
        <p:nvSpPr>
          <p:cNvPr id="4" name="TextovéPole 3"/>
          <p:cNvSpPr txBox="1"/>
          <p:nvPr/>
        </p:nvSpPr>
        <p:spPr>
          <a:xfrm>
            <a:off x="4644008" y="40432"/>
            <a:ext cx="3312368" cy="523220"/>
          </a:xfrm>
          <a:prstGeom prst="rect">
            <a:avLst/>
          </a:prstGeom>
          <a:noFill/>
        </p:spPr>
        <p:txBody>
          <a:bodyPr wrap="square" rtlCol="0">
            <a:spAutoFit/>
          </a:bodyPr>
          <a:lstStyle/>
          <a:p>
            <a:r>
              <a:rPr lang="cs-CZ" sz="2800" dirty="0" smtClean="0"/>
              <a:t>§ 35 / 2 písm. </a:t>
            </a:r>
            <a:r>
              <a:rPr lang="cs-CZ" sz="2800" dirty="0"/>
              <a:t>a</a:t>
            </a:r>
            <a:r>
              <a:rPr lang="cs-CZ" sz="2800" dirty="0" smtClean="0"/>
              <a:t>)</a:t>
            </a:r>
            <a:endParaRPr lang="cs-CZ" sz="2800" dirty="0"/>
          </a:p>
        </p:txBody>
      </p:sp>
      <p:sp>
        <p:nvSpPr>
          <p:cNvPr id="7" name="Nadpis 1"/>
          <p:cNvSpPr>
            <a:spLocks noGrp="1"/>
          </p:cNvSpPr>
          <p:nvPr>
            <p:ph type="title"/>
          </p:nvPr>
        </p:nvSpPr>
        <p:spPr>
          <a:xfrm>
            <a:off x="899592" y="1027664"/>
            <a:ext cx="7344816" cy="1143000"/>
          </a:xfrm>
        </p:spPr>
        <p:txBody>
          <a:bodyPr>
            <a:normAutofit fontScale="90000"/>
          </a:bodyPr>
          <a:lstStyle/>
          <a:p>
            <a:r>
              <a:rPr lang="cs-CZ" b="1" dirty="0" smtClean="0"/>
              <a:t>ČÁST ČTVRTÁ</a:t>
            </a:r>
            <a:r>
              <a:rPr lang="cs-CZ" dirty="0"/>
              <a:t/>
            </a:r>
            <a:br>
              <a:rPr lang="cs-CZ" dirty="0"/>
            </a:br>
            <a:r>
              <a:rPr lang="pt-BR" sz="3100" dirty="0"/>
              <a:t>POSTAVENÍ PACIENTA A JINÝCH </a:t>
            </a:r>
            <a:r>
              <a:rPr lang="pt-BR" sz="3100" dirty="0" smtClean="0"/>
              <a:t>OSOB</a:t>
            </a:r>
            <a:r>
              <a:rPr lang="cs-CZ" sz="3100" dirty="0" smtClean="0"/>
              <a:t> </a:t>
            </a:r>
            <a:r>
              <a:rPr lang="pt-BR" sz="3100" dirty="0" smtClean="0"/>
              <a:t>V </a:t>
            </a:r>
            <a:r>
              <a:rPr lang="pt-BR" sz="3100" dirty="0"/>
              <a:t>SOUVISLOSTI S POSKYTOVÁNÍM </a:t>
            </a:r>
            <a:r>
              <a:rPr lang="pt-BR" sz="3100" dirty="0" smtClean="0"/>
              <a:t>ZDR</a:t>
            </a:r>
            <a:r>
              <a:rPr lang="cs-CZ" sz="3100" dirty="0" smtClean="0"/>
              <a:t>.</a:t>
            </a:r>
            <a:r>
              <a:rPr lang="pt-BR" sz="3100" dirty="0" smtClean="0"/>
              <a:t> </a:t>
            </a:r>
            <a:r>
              <a:rPr lang="pt-BR" sz="3100" dirty="0"/>
              <a:t>SLUŽEB </a:t>
            </a:r>
            <a:endParaRPr lang="cs-CZ" sz="3600" dirty="0"/>
          </a:p>
        </p:txBody>
      </p:sp>
    </p:spTree>
    <p:extLst>
      <p:ext uri="{BB962C8B-B14F-4D97-AF65-F5344CB8AC3E}">
        <p14:creationId xmlns="" xmlns:p14="http://schemas.microsoft.com/office/powerpoint/2010/main" val="4211170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647564" y="2132856"/>
            <a:ext cx="7848872" cy="4104456"/>
          </a:xfrm>
        </p:spPr>
        <p:txBody>
          <a:bodyPr>
            <a:noAutofit/>
          </a:bodyPr>
          <a:lstStyle/>
          <a:p>
            <a:pPr marL="68580" indent="0" algn="ctr">
              <a:buNone/>
            </a:pPr>
            <a:r>
              <a:rPr lang="cs-CZ" b="1" dirty="0">
                <a:solidFill>
                  <a:schemeClr val="bg2">
                    <a:lumMod val="10000"/>
                  </a:schemeClr>
                </a:solidFill>
              </a:rPr>
              <a:t>Poskytování zdravotních služeb se souhlasem</a:t>
            </a:r>
          </a:p>
          <a:p>
            <a:pPr marL="68580" indent="0" algn="ctr">
              <a:buNone/>
            </a:pPr>
            <a:r>
              <a:rPr lang="cs-CZ" b="1" dirty="0">
                <a:solidFill>
                  <a:schemeClr val="bg2">
                    <a:lumMod val="10000"/>
                  </a:schemeClr>
                </a:solidFill>
              </a:rPr>
              <a:t>§ 35</a:t>
            </a:r>
          </a:p>
          <a:p>
            <a:pPr marL="68580" indent="0" algn="just">
              <a:buNone/>
            </a:pPr>
            <a:r>
              <a:rPr lang="cs-CZ" sz="2200" dirty="0">
                <a:solidFill>
                  <a:schemeClr val="bg2">
                    <a:lumMod val="10000"/>
                  </a:schemeClr>
                </a:solidFill>
              </a:rPr>
              <a:t>(2) Jde-li o </a:t>
            </a:r>
            <a:r>
              <a:rPr lang="cs-CZ" sz="2200" b="1" dirty="0">
                <a:solidFill>
                  <a:schemeClr val="bg2">
                    <a:lumMod val="10000"/>
                  </a:schemeClr>
                </a:solidFill>
              </a:rPr>
              <a:t>nezletilého pacienta</a:t>
            </a:r>
            <a:r>
              <a:rPr lang="cs-CZ" sz="2200" dirty="0">
                <a:solidFill>
                  <a:schemeClr val="bg2">
                    <a:lumMod val="10000"/>
                  </a:schemeClr>
                </a:solidFill>
              </a:rPr>
              <a:t>,</a:t>
            </a:r>
          </a:p>
          <a:p>
            <a:pPr marL="68580" indent="0" algn="just">
              <a:buNone/>
            </a:pPr>
            <a:r>
              <a:rPr lang="cs-CZ" sz="2200" dirty="0" smtClean="0">
                <a:solidFill>
                  <a:schemeClr val="bg2">
                    <a:lumMod val="10000"/>
                  </a:schemeClr>
                </a:solidFill>
              </a:rPr>
              <a:t>b) </a:t>
            </a:r>
            <a:r>
              <a:rPr lang="cs-CZ" sz="2200" dirty="0">
                <a:solidFill>
                  <a:schemeClr val="bg2">
                    <a:lumMod val="10000"/>
                  </a:schemeClr>
                </a:solidFill>
              </a:rPr>
              <a:t>který </a:t>
            </a:r>
            <a:r>
              <a:rPr lang="cs-CZ" sz="2200" dirty="0">
                <a:solidFill>
                  <a:srgbClr val="0070C0"/>
                </a:solidFill>
              </a:rPr>
              <a:t>dovršil 15 let věku</a:t>
            </a:r>
            <a:r>
              <a:rPr lang="cs-CZ" sz="2200" dirty="0">
                <a:solidFill>
                  <a:schemeClr val="bg2">
                    <a:lumMod val="10000"/>
                  </a:schemeClr>
                </a:solidFill>
              </a:rPr>
              <a:t>, lze mu zdravotní </a:t>
            </a:r>
            <a:r>
              <a:rPr lang="cs-CZ" sz="2200" dirty="0" smtClean="0">
                <a:solidFill>
                  <a:schemeClr val="bg2">
                    <a:lumMod val="10000"/>
                  </a:schemeClr>
                </a:solidFill>
              </a:rPr>
              <a:t>služby poskytované </a:t>
            </a:r>
            <a:r>
              <a:rPr lang="cs-CZ" sz="2200" dirty="0">
                <a:solidFill>
                  <a:schemeClr val="bg2">
                    <a:lumMod val="10000"/>
                  </a:schemeClr>
                </a:solidFill>
              </a:rPr>
              <a:t>registrujícím poskytovatelem </a:t>
            </a:r>
            <a:r>
              <a:rPr lang="cs-CZ" sz="2200" dirty="0" smtClean="0">
                <a:solidFill>
                  <a:schemeClr val="bg2">
                    <a:lumMod val="10000"/>
                  </a:schemeClr>
                </a:solidFill>
              </a:rPr>
              <a:t>poskytovat bez </a:t>
            </a:r>
            <a:r>
              <a:rPr lang="cs-CZ" sz="2200" dirty="0">
                <a:solidFill>
                  <a:schemeClr val="bg2">
                    <a:lumMod val="10000"/>
                  </a:schemeClr>
                </a:solidFill>
              </a:rPr>
              <a:t>zjišťování souhlasu zákonného </a:t>
            </a:r>
            <a:r>
              <a:rPr lang="cs-CZ" sz="2200" dirty="0" smtClean="0">
                <a:solidFill>
                  <a:schemeClr val="bg2">
                    <a:lumMod val="10000"/>
                  </a:schemeClr>
                </a:solidFill>
              </a:rPr>
              <a:t>zástupce, pokud </a:t>
            </a:r>
            <a:r>
              <a:rPr lang="cs-CZ" sz="2200" dirty="0">
                <a:solidFill>
                  <a:schemeClr val="bg2">
                    <a:lumMod val="10000"/>
                  </a:schemeClr>
                </a:solidFill>
              </a:rPr>
              <a:t>zákonný zástupce s takovým postupem </a:t>
            </a:r>
            <a:r>
              <a:rPr lang="cs-CZ" sz="2200" dirty="0" smtClean="0">
                <a:solidFill>
                  <a:schemeClr val="bg2">
                    <a:lumMod val="10000"/>
                  </a:schemeClr>
                </a:solidFill>
              </a:rPr>
              <a:t>vyjádří písemný </a:t>
            </a:r>
            <a:r>
              <a:rPr lang="cs-CZ" sz="2200" dirty="0">
                <a:solidFill>
                  <a:schemeClr val="bg2">
                    <a:lumMod val="10000"/>
                  </a:schemeClr>
                </a:solidFill>
              </a:rPr>
              <a:t>souhlas, který může podmínit </a:t>
            </a:r>
            <a:r>
              <a:rPr lang="cs-CZ" sz="2200" dirty="0" smtClean="0">
                <a:solidFill>
                  <a:schemeClr val="bg2">
                    <a:lumMod val="10000"/>
                  </a:schemeClr>
                </a:solidFill>
              </a:rPr>
              <a:t>následným informováním </a:t>
            </a:r>
            <a:r>
              <a:rPr lang="cs-CZ" sz="2200" dirty="0">
                <a:solidFill>
                  <a:schemeClr val="bg2">
                    <a:lumMod val="10000"/>
                  </a:schemeClr>
                </a:solidFill>
              </a:rPr>
              <a:t>o poskytnutých </a:t>
            </a:r>
            <a:r>
              <a:rPr lang="cs-CZ" sz="2200" dirty="0" smtClean="0">
                <a:solidFill>
                  <a:schemeClr val="bg2">
                    <a:lumMod val="10000"/>
                  </a:schemeClr>
                </a:solidFill>
              </a:rPr>
              <a:t>zdravotních službách</a:t>
            </a:r>
            <a:r>
              <a:rPr lang="cs-CZ" sz="2200" dirty="0">
                <a:solidFill>
                  <a:schemeClr val="bg2">
                    <a:lumMod val="10000"/>
                  </a:schemeClr>
                </a:solidFill>
              </a:rPr>
              <a:t>; písemný souhlas zákonného </a:t>
            </a:r>
            <a:r>
              <a:rPr lang="cs-CZ" sz="2200" dirty="0" smtClean="0">
                <a:solidFill>
                  <a:schemeClr val="bg2">
                    <a:lumMod val="10000"/>
                  </a:schemeClr>
                </a:solidFill>
              </a:rPr>
              <a:t>zástupce je </a:t>
            </a:r>
            <a:r>
              <a:rPr lang="cs-CZ" sz="2200" dirty="0">
                <a:solidFill>
                  <a:schemeClr val="bg2">
                    <a:lumMod val="10000"/>
                  </a:schemeClr>
                </a:solidFill>
              </a:rPr>
              <a:t>součástí zdravotnické dokumentace </a:t>
            </a:r>
            <a:r>
              <a:rPr lang="cs-CZ" sz="2200" dirty="0" smtClean="0">
                <a:solidFill>
                  <a:schemeClr val="bg2">
                    <a:lumMod val="10000"/>
                  </a:schemeClr>
                </a:solidFill>
              </a:rPr>
              <a:t>vedené o </a:t>
            </a:r>
            <a:r>
              <a:rPr lang="cs-CZ" sz="2200" dirty="0">
                <a:solidFill>
                  <a:schemeClr val="bg2">
                    <a:lumMod val="10000"/>
                  </a:schemeClr>
                </a:solidFill>
              </a:rPr>
              <a:t>nezletilém pacientovi.</a:t>
            </a:r>
          </a:p>
        </p:txBody>
      </p:sp>
      <p:sp>
        <p:nvSpPr>
          <p:cNvPr id="4" name="TextovéPole 3"/>
          <p:cNvSpPr txBox="1"/>
          <p:nvPr/>
        </p:nvSpPr>
        <p:spPr>
          <a:xfrm>
            <a:off x="4644008" y="40432"/>
            <a:ext cx="3312368" cy="523220"/>
          </a:xfrm>
          <a:prstGeom prst="rect">
            <a:avLst/>
          </a:prstGeom>
          <a:noFill/>
        </p:spPr>
        <p:txBody>
          <a:bodyPr wrap="square" rtlCol="0">
            <a:spAutoFit/>
          </a:bodyPr>
          <a:lstStyle/>
          <a:p>
            <a:r>
              <a:rPr lang="cs-CZ" sz="2800" dirty="0" smtClean="0"/>
              <a:t>§ 35 / 2 písm. b)</a:t>
            </a:r>
            <a:endParaRPr lang="cs-CZ" sz="2800" dirty="0"/>
          </a:p>
        </p:txBody>
      </p:sp>
      <p:sp>
        <p:nvSpPr>
          <p:cNvPr id="7" name="Nadpis 1"/>
          <p:cNvSpPr>
            <a:spLocks noGrp="1"/>
          </p:cNvSpPr>
          <p:nvPr>
            <p:ph type="title"/>
          </p:nvPr>
        </p:nvSpPr>
        <p:spPr>
          <a:xfrm>
            <a:off x="899592" y="1027664"/>
            <a:ext cx="7344816" cy="1143000"/>
          </a:xfrm>
        </p:spPr>
        <p:txBody>
          <a:bodyPr>
            <a:normAutofit fontScale="90000"/>
          </a:bodyPr>
          <a:lstStyle/>
          <a:p>
            <a:r>
              <a:rPr lang="cs-CZ" b="1" dirty="0" smtClean="0"/>
              <a:t>ČÁST ČTVRTÁ</a:t>
            </a:r>
            <a:r>
              <a:rPr lang="cs-CZ" dirty="0"/>
              <a:t/>
            </a:r>
            <a:br>
              <a:rPr lang="cs-CZ" dirty="0"/>
            </a:br>
            <a:r>
              <a:rPr lang="pt-BR" sz="3100" dirty="0"/>
              <a:t>POSTAVENÍ PACIENTA A JINÝCH </a:t>
            </a:r>
            <a:r>
              <a:rPr lang="pt-BR" sz="3100" dirty="0" smtClean="0"/>
              <a:t>OSOB</a:t>
            </a:r>
            <a:r>
              <a:rPr lang="cs-CZ" sz="3100" dirty="0" smtClean="0"/>
              <a:t> </a:t>
            </a:r>
            <a:r>
              <a:rPr lang="pt-BR" sz="3100" dirty="0" smtClean="0"/>
              <a:t>V </a:t>
            </a:r>
            <a:r>
              <a:rPr lang="pt-BR" sz="3100" dirty="0"/>
              <a:t>SOUVISLOSTI S POSKYTOVÁNÍM </a:t>
            </a:r>
            <a:r>
              <a:rPr lang="pt-BR" sz="3100" dirty="0" smtClean="0"/>
              <a:t>ZDR</a:t>
            </a:r>
            <a:r>
              <a:rPr lang="cs-CZ" sz="3100" dirty="0" smtClean="0"/>
              <a:t>.</a:t>
            </a:r>
            <a:r>
              <a:rPr lang="pt-BR" sz="3100" dirty="0" smtClean="0"/>
              <a:t> </a:t>
            </a:r>
            <a:r>
              <a:rPr lang="pt-BR" sz="3100" dirty="0"/>
              <a:t>SLUŽEB </a:t>
            </a:r>
            <a:endParaRPr lang="cs-CZ" sz="3600" dirty="0"/>
          </a:p>
        </p:txBody>
      </p:sp>
    </p:spTree>
    <p:extLst>
      <p:ext uri="{BB962C8B-B14F-4D97-AF65-F5344CB8AC3E}">
        <p14:creationId xmlns="" xmlns:p14="http://schemas.microsoft.com/office/powerpoint/2010/main" val="1783583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647564" y="2132856"/>
            <a:ext cx="7848872" cy="4104456"/>
          </a:xfrm>
        </p:spPr>
        <p:txBody>
          <a:bodyPr>
            <a:noAutofit/>
          </a:bodyPr>
          <a:lstStyle/>
          <a:p>
            <a:pPr marL="68580" indent="0" algn="ctr">
              <a:buNone/>
            </a:pPr>
            <a:r>
              <a:rPr lang="cs-CZ" b="1" dirty="0">
                <a:solidFill>
                  <a:schemeClr val="bg2">
                    <a:lumMod val="10000"/>
                  </a:schemeClr>
                </a:solidFill>
              </a:rPr>
              <a:t>Poskytování zdravotních služeb se souhlasem</a:t>
            </a:r>
          </a:p>
          <a:p>
            <a:pPr marL="68580" indent="0" algn="ctr">
              <a:buNone/>
            </a:pPr>
            <a:r>
              <a:rPr lang="cs-CZ" b="1" dirty="0">
                <a:solidFill>
                  <a:schemeClr val="bg2">
                    <a:lumMod val="10000"/>
                  </a:schemeClr>
                </a:solidFill>
              </a:rPr>
              <a:t>§ 35</a:t>
            </a:r>
          </a:p>
          <a:p>
            <a:pPr marL="68580" indent="0" algn="just">
              <a:buNone/>
            </a:pPr>
            <a:r>
              <a:rPr lang="cs-CZ" sz="2200" dirty="0">
                <a:solidFill>
                  <a:schemeClr val="bg2">
                    <a:lumMod val="10000"/>
                  </a:schemeClr>
                </a:solidFill>
              </a:rPr>
              <a:t>(3) </a:t>
            </a:r>
            <a:r>
              <a:rPr lang="cs-CZ" sz="2200" b="1" dirty="0">
                <a:solidFill>
                  <a:schemeClr val="bg2">
                    <a:lumMod val="10000"/>
                  </a:schemeClr>
                </a:solidFill>
              </a:rPr>
              <a:t>Poskytovatel</a:t>
            </a:r>
            <a:r>
              <a:rPr lang="cs-CZ" sz="2200" dirty="0">
                <a:solidFill>
                  <a:schemeClr val="bg2">
                    <a:lumMod val="10000"/>
                  </a:schemeClr>
                </a:solidFill>
              </a:rPr>
              <a:t> </a:t>
            </a:r>
            <a:r>
              <a:rPr lang="cs-CZ" sz="2200" b="1" dirty="0">
                <a:solidFill>
                  <a:schemeClr val="bg2">
                    <a:lumMod val="10000"/>
                  </a:schemeClr>
                </a:solidFill>
              </a:rPr>
              <a:t>oznámí</a:t>
            </a:r>
            <a:r>
              <a:rPr lang="cs-CZ" sz="2200" dirty="0">
                <a:solidFill>
                  <a:schemeClr val="bg2">
                    <a:lumMod val="10000"/>
                  </a:schemeClr>
                </a:solidFill>
              </a:rPr>
              <a:t> soudu </a:t>
            </a:r>
            <a:r>
              <a:rPr lang="cs-CZ" sz="2200" dirty="0">
                <a:solidFill>
                  <a:srgbClr val="0070C0"/>
                </a:solidFill>
              </a:rPr>
              <a:t>do 24 hodin </a:t>
            </a:r>
            <a:r>
              <a:rPr lang="cs-CZ" sz="2200" dirty="0" smtClean="0">
                <a:solidFill>
                  <a:schemeClr val="bg2">
                    <a:lumMod val="10000"/>
                  </a:schemeClr>
                </a:solidFill>
              </a:rPr>
              <a:t>za účelem </a:t>
            </a:r>
            <a:r>
              <a:rPr lang="cs-CZ" sz="2200" dirty="0">
                <a:solidFill>
                  <a:schemeClr val="bg2">
                    <a:lumMod val="10000"/>
                  </a:schemeClr>
                </a:solidFill>
              </a:rPr>
              <a:t>ustanovení opatrovníka, že</a:t>
            </a:r>
          </a:p>
          <a:p>
            <a:pPr marL="525780" indent="-457200" algn="just">
              <a:buSzPct val="100000"/>
              <a:buFont typeface="+mj-lt"/>
              <a:buAutoNum type="alphaLcParenR"/>
            </a:pPr>
            <a:r>
              <a:rPr lang="cs-CZ" sz="2200" dirty="0" smtClean="0">
                <a:solidFill>
                  <a:schemeClr val="bg2">
                    <a:lumMod val="10000"/>
                  </a:schemeClr>
                </a:solidFill>
              </a:rPr>
              <a:t>nelze </a:t>
            </a:r>
            <a:r>
              <a:rPr lang="cs-CZ" sz="2200" dirty="0">
                <a:solidFill>
                  <a:schemeClr val="bg2">
                    <a:lumMod val="10000"/>
                  </a:schemeClr>
                </a:solidFill>
              </a:rPr>
              <a:t>získat k poskytnutí zdravotních služeb </a:t>
            </a:r>
            <a:r>
              <a:rPr lang="cs-CZ" sz="2200" dirty="0" smtClean="0">
                <a:solidFill>
                  <a:schemeClr val="bg2">
                    <a:lumMod val="10000"/>
                  </a:schemeClr>
                </a:solidFill>
              </a:rPr>
              <a:t>souhlas obou </a:t>
            </a:r>
            <a:r>
              <a:rPr lang="cs-CZ" sz="2200" dirty="0">
                <a:solidFill>
                  <a:schemeClr val="bg2">
                    <a:lumMod val="10000"/>
                  </a:schemeClr>
                </a:solidFill>
              </a:rPr>
              <a:t>rodičů podle odstavce 2 písm. a) bodu </a:t>
            </a:r>
            <a:r>
              <a:rPr lang="cs-CZ" sz="2200" dirty="0" smtClean="0">
                <a:solidFill>
                  <a:schemeClr val="bg2">
                    <a:lumMod val="10000"/>
                  </a:schemeClr>
                </a:solidFill>
              </a:rPr>
              <a:t>1, nebo</a:t>
            </a:r>
            <a:endParaRPr lang="cs-CZ" sz="2200" dirty="0">
              <a:solidFill>
                <a:schemeClr val="bg2">
                  <a:lumMod val="10000"/>
                </a:schemeClr>
              </a:solidFill>
            </a:endParaRPr>
          </a:p>
          <a:p>
            <a:pPr marL="525780" indent="-457200" algn="just">
              <a:buSzPct val="100000"/>
              <a:buFont typeface="+mj-lt"/>
              <a:buAutoNum type="alphaLcParenR"/>
            </a:pPr>
            <a:r>
              <a:rPr lang="cs-CZ" sz="2200" dirty="0" smtClean="0">
                <a:solidFill>
                  <a:schemeClr val="bg2">
                    <a:lumMod val="10000"/>
                  </a:schemeClr>
                </a:solidFill>
              </a:rPr>
              <a:t>názor </a:t>
            </a:r>
            <a:r>
              <a:rPr lang="cs-CZ" sz="2200" dirty="0">
                <a:solidFill>
                  <a:schemeClr val="bg2">
                    <a:lumMod val="10000"/>
                  </a:schemeClr>
                </a:solidFill>
              </a:rPr>
              <a:t>pacienta uvedeného v odstavci 1 na </a:t>
            </a:r>
            <a:r>
              <a:rPr lang="cs-CZ" sz="2200" dirty="0" smtClean="0">
                <a:solidFill>
                  <a:schemeClr val="bg2">
                    <a:lumMod val="10000"/>
                  </a:schemeClr>
                </a:solidFill>
              </a:rPr>
              <a:t>poskytnutí zdravotních </a:t>
            </a:r>
            <a:r>
              <a:rPr lang="cs-CZ" sz="2200" dirty="0">
                <a:solidFill>
                  <a:schemeClr val="bg2">
                    <a:lumMod val="10000"/>
                  </a:schemeClr>
                </a:solidFill>
              </a:rPr>
              <a:t>služeb, které mohou </a:t>
            </a:r>
            <a:r>
              <a:rPr lang="cs-CZ" sz="2200" dirty="0" smtClean="0">
                <a:solidFill>
                  <a:schemeClr val="bg2">
                    <a:lumMod val="10000"/>
                  </a:schemeClr>
                </a:solidFill>
              </a:rPr>
              <a:t>podstatným způsobem </a:t>
            </a:r>
            <a:r>
              <a:rPr lang="cs-CZ" sz="2200" dirty="0">
                <a:solidFill>
                  <a:schemeClr val="bg2">
                    <a:lumMod val="10000"/>
                  </a:schemeClr>
                </a:solidFill>
              </a:rPr>
              <a:t>negativně ovlivnit jeho další </a:t>
            </a:r>
            <a:r>
              <a:rPr lang="cs-CZ" sz="2200" dirty="0" smtClean="0">
                <a:solidFill>
                  <a:schemeClr val="bg2">
                    <a:lumMod val="10000"/>
                  </a:schemeClr>
                </a:solidFill>
              </a:rPr>
              <a:t>zdravotní stav </a:t>
            </a:r>
            <a:r>
              <a:rPr lang="cs-CZ" sz="2200" dirty="0">
                <a:solidFill>
                  <a:schemeClr val="bg2">
                    <a:lumMod val="10000"/>
                  </a:schemeClr>
                </a:solidFill>
              </a:rPr>
              <a:t>nebo kvalitu života a které nelze </a:t>
            </a:r>
            <a:r>
              <a:rPr lang="cs-CZ" sz="2200" dirty="0" smtClean="0">
                <a:solidFill>
                  <a:schemeClr val="bg2">
                    <a:lumMod val="10000"/>
                  </a:schemeClr>
                </a:solidFill>
              </a:rPr>
              <a:t>poskytnout bez </a:t>
            </a:r>
            <a:r>
              <a:rPr lang="cs-CZ" sz="2200" dirty="0">
                <a:solidFill>
                  <a:schemeClr val="bg2">
                    <a:lumMod val="10000"/>
                  </a:schemeClr>
                </a:solidFill>
              </a:rPr>
              <a:t>souhlasu, je v rozporu s názorem jeho </a:t>
            </a:r>
            <a:r>
              <a:rPr lang="cs-CZ" sz="2200" dirty="0" smtClean="0">
                <a:solidFill>
                  <a:schemeClr val="bg2">
                    <a:lumMod val="10000"/>
                  </a:schemeClr>
                </a:solidFill>
              </a:rPr>
              <a:t>zákonného zástupce</a:t>
            </a:r>
            <a:r>
              <a:rPr lang="cs-CZ" sz="2200" dirty="0">
                <a:solidFill>
                  <a:schemeClr val="bg2">
                    <a:lumMod val="10000"/>
                  </a:schemeClr>
                </a:solidFill>
              </a:rPr>
              <a:t>.</a:t>
            </a:r>
          </a:p>
        </p:txBody>
      </p:sp>
      <p:sp>
        <p:nvSpPr>
          <p:cNvPr id="4" name="TextovéPole 3"/>
          <p:cNvSpPr txBox="1"/>
          <p:nvPr/>
        </p:nvSpPr>
        <p:spPr>
          <a:xfrm>
            <a:off x="4644008" y="40432"/>
            <a:ext cx="3312368" cy="523220"/>
          </a:xfrm>
          <a:prstGeom prst="rect">
            <a:avLst/>
          </a:prstGeom>
          <a:noFill/>
        </p:spPr>
        <p:txBody>
          <a:bodyPr wrap="square" rtlCol="0">
            <a:spAutoFit/>
          </a:bodyPr>
          <a:lstStyle/>
          <a:p>
            <a:r>
              <a:rPr lang="cs-CZ" sz="2800" dirty="0" smtClean="0"/>
              <a:t>§ 35 / 3</a:t>
            </a:r>
            <a:endParaRPr lang="cs-CZ" sz="2800" dirty="0"/>
          </a:p>
        </p:txBody>
      </p:sp>
      <p:sp>
        <p:nvSpPr>
          <p:cNvPr id="7" name="Nadpis 1"/>
          <p:cNvSpPr>
            <a:spLocks noGrp="1"/>
          </p:cNvSpPr>
          <p:nvPr>
            <p:ph type="title"/>
          </p:nvPr>
        </p:nvSpPr>
        <p:spPr>
          <a:xfrm>
            <a:off x="899592" y="1027664"/>
            <a:ext cx="7344816" cy="1143000"/>
          </a:xfrm>
        </p:spPr>
        <p:txBody>
          <a:bodyPr>
            <a:normAutofit fontScale="90000"/>
          </a:bodyPr>
          <a:lstStyle/>
          <a:p>
            <a:r>
              <a:rPr lang="cs-CZ" b="1" dirty="0" smtClean="0"/>
              <a:t>ČÁST ČTVRTÁ</a:t>
            </a:r>
            <a:r>
              <a:rPr lang="cs-CZ" dirty="0"/>
              <a:t/>
            </a:r>
            <a:br>
              <a:rPr lang="cs-CZ" dirty="0"/>
            </a:br>
            <a:r>
              <a:rPr lang="pt-BR" sz="3100" dirty="0"/>
              <a:t>POSTAVENÍ PACIENTA A JINÝCH </a:t>
            </a:r>
            <a:r>
              <a:rPr lang="pt-BR" sz="3100" dirty="0" smtClean="0"/>
              <a:t>OSOB</a:t>
            </a:r>
            <a:r>
              <a:rPr lang="cs-CZ" sz="3100" dirty="0" smtClean="0"/>
              <a:t> </a:t>
            </a:r>
            <a:r>
              <a:rPr lang="pt-BR" sz="3100" dirty="0" smtClean="0"/>
              <a:t>V </a:t>
            </a:r>
            <a:r>
              <a:rPr lang="pt-BR" sz="3100" dirty="0"/>
              <a:t>SOUVISLOSTI S POSKYTOVÁNÍM </a:t>
            </a:r>
            <a:r>
              <a:rPr lang="pt-BR" sz="3100" dirty="0" smtClean="0"/>
              <a:t>ZDR</a:t>
            </a:r>
            <a:r>
              <a:rPr lang="cs-CZ" sz="3100" dirty="0" smtClean="0"/>
              <a:t>.</a:t>
            </a:r>
            <a:r>
              <a:rPr lang="pt-BR" sz="3100" dirty="0" smtClean="0"/>
              <a:t> </a:t>
            </a:r>
            <a:r>
              <a:rPr lang="pt-BR" sz="3100" dirty="0"/>
              <a:t>SLUŽEB </a:t>
            </a:r>
            <a:endParaRPr lang="cs-CZ" sz="3600" dirty="0"/>
          </a:p>
        </p:txBody>
      </p:sp>
    </p:spTree>
    <p:extLst>
      <p:ext uri="{BB962C8B-B14F-4D97-AF65-F5344CB8AC3E}">
        <p14:creationId xmlns="" xmlns:p14="http://schemas.microsoft.com/office/powerpoint/2010/main" val="31545528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611560" y="1844824"/>
            <a:ext cx="7848872" cy="4104456"/>
          </a:xfrm>
        </p:spPr>
        <p:txBody>
          <a:bodyPr>
            <a:noAutofit/>
          </a:bodyPr>
          <a:lstStyle/>
          <a:p>
            <a:pPr marL="68580" indent="0" algn="ctr">
              <a:buNone/>
            </a:pPr>
            <a:r>
              <a:rPr lang="cs-CZ" b="1" dirty="0">
                <a:solidFill>
                  <a:schemeClr val="bg2">
                    <a:lumMod val="10000"/>
                  </a:schemeClr>
                </a:solidFill>
              </a:rPr>
              <a:t>Poskytování zdravotních služeb se souhlasem</a:t>
            </a:r>
          </a:p>
          <a:p>
            <a:pPr marL="68580" indent="0" algn="ctr">
              <a:buNone/>
            </a:pPr>
            <a:r>
              <a:rPr lang="cs-CZ" b="1" dirty="0">
                <a:solidFill>
                  <a:schemeClr val="bg2">
                    <a:lumMod val="10000"/>
                  </a:schemeClr>
                </a:solidFill>
              </a:rPr>
              <a:t>§ 35</a:t>
            </a:r>
          </a:p>
          <a:p>
            <a:pPr marL="68580" indent="0" algn="just">
              <a:buNone/>
            </a:pPr>
            <a:r>
              <a:rPr lang="cs-CZ" sz="2200" dirty="0">
                <a:solidFill>
                  <a:schemeClr val="bg2">
                    <a:lumMod val="10000"/>
                  </a:schemeClr>
                </a:solidFill>
              </a:rPr>
              <a:t>(1) </a:t>
            </a:r>
            <a:r>
              <a:rPr lang="cs-CZ" sz="2000" dirty="0" smtClean="0">
                <a:solidFill>
                  <a:schemeClr val="tx1"/>
                </a:solidFill>
              </a:rPr>
              <a:t>Při poskytování zdravotních služeb nezletilému pacientovi je třeba zjistit jeho názor na poskytnutí zamýšlených zdravotních služeb, jestliže je to přiměřené rozumové a volní vyspělosti jeho věku. Tento názor musí být zohledněn jako faktor, jehož závažnost narůstá úměrně s věkem a stupněm rozumové a volní vyspělosti nezletilého pacienta. Pro vyslovení souhlasu s poskytnutím zdravotních služeb nezletilému pacientovi se použijí právní předpisy upravující způsobilost fyzických osob k právním úkonům</a:t>
            </a:r>
            <a:r>
              <a:rPr lang="cs-CZ" sz="2000" baseline="30000" dirty="0" smtClean="0">
                <a:solidFill>
                  <a:schemeClr val="tx1"/>
                </a:solidFill>
              </a:rPr>
              <a:t>49)</a:t>
            </a:r>
            <a:r>
              <a:rPr lang="cs-CZ" sz="2000" dirty="0" smtClean="0">
                <a:solidFill>
                  <a:schemeClr val="tx1"/>
                </a:solidFill>
              </a:rPr>
              <a:t> s tím, že nezletilému pacientovi lze</a:t>
            </a:r>
            <a:r>
              <a:rPr lang="cs-CZ" sz="2000" b="1" dirty="0" smtClean="0">
                <a:solidFill>
                  <a:schemeClr val="tx1"/>
                </a:solidFill>
              </a:rPr>
              <a:t> </a:t>
            </a:r>
            <a:r>
              <a:rPr lang="cs-CZ" sz="2000" dirty="0" smtClean="0">
                <a:solidFill>
                  <a:schemeClr val="tx1"/>
                </a:solidFill>
              </a:rPr>
              <a:t>zamýšlené zdravotní služby poskytnout na základě jeho souhlasu, jestliže je provedení takového úkonu přiměřené jeho rozumové a volní vyspělosti odpovídající jeho věku.</a:t>
            </a:r>
            <a:r>
              <a:rPr lang="cs-CZ" sz="2000" b="1" dirty="0" smtClean="0">
                <a:solidFill>
                  <a:schemeClr val="tx1"/>
                </a:solidFill>
              </a:rPr>
              <a:t> </a:t>
            </a:r>
            <a:r>
              <a:rPr lang="cs-CZ" sz="2000" dirty="0" smtClean="0">
                <a:solidFill>
                  <a:schemeClr val="tx1"/>
                </a:solidFill>
              </a:rPr>
              <a:t> Tím není dotčena možnost poskytování zdravotních služeb bez souhlasu. </a:t>
            </a:r>
            <a:endParaRPr lang="cs-CZ" sz="2200" dirty="0">
              <a:solidFill>
                <a:schemeClr val="tx1"/>
              </a:solidFill>
            </a:endParaRPr>
          </a:p>
        </p:txBody>
      </p:sp>
      <p:sp>
        <p:nvSpPr>
          <p:cNvPr id="4" name="TextovéPole 3"/>
          <p:cNvSpPr txBox="1"/>
          <p:nvPr/>
        </p:nvSpPr>
        <p:spPr>
          <a:xfrm>
            <a:off x="4644008" y="40432"/>
            <a:ext cx="3312368" cy="523220"/>
          </a:xfrm>
          <a:prstGeom prst="rect">
            <a:avLst/>
          </a:prstGeom>
          <a:noFill/>
        </p:spPr>
        <p:txBody>
          <a:bodyPr wrap="square" rtlCol="0">
            <a:spAutoFit/>
          </a:bodyPr>
          <a:lstStyle/>
          <a:p>
            <a:r>
              <a:rPr lang="cs-CZ" sz="2800" dirty="0" smtClean="0"/>
              <a:t>§ 35 / 1</a:t>
            </a:r>
            <a:endParaRPr lang="cs-CZ" sz="2800" dirty="0"/>
          </a:p>
        </p:txBody>
      </p:sp>
      <p:sp>
        <p:nvSpPr>
          <p:cNvPr id="7" name="Nadpis 1"/>
          <p:cNvSpPr>
            <a:spLocks noGrp="1"/>
          </p:cNvSpPr>
          <p:nvPr>
            <p:ph type="title"/>
          </p:nvPr>
        </p:nvSpPr>
        <p:spPr>
          <a:xfrm>
            <a:off x="899592" y="764704"/>
            <a:ext cx="7344816" cy="1143000"/>
          </a:xfrm>
        </p:spPr>
        <p:txBody>
          <a:bodyPr>
            <a:normAutofit/>
          </a:bodyPr>
          <a:lstStyle/>
          <a:p>
            <a:r>
              <a:rPr lang="cs-CZ" b="1" dirty="0" smtClean="0"/>
              <a:t>Nový návrh:</a:t>
            </a:r>
            <a:r>
              <a:rPr lang="pt-BR" sz="3100" dirty="0" smtClean="0"/>
              <a:t> </a:t>
            </a:r>
            <a:endParaRPr lang="cs-CZ" sz="3600" dirty="0"/>
          </a:p>
        </p:txBody>
      </p:sp>
    </p:spTree>
    <p:extLst>
      <p:ext uri="{BB962C8B-B14F-4D97-AF65-F5344CB8AC3E}">
        <p14:creationId xmlns="" xmlns:p14="http://schemas.microsoft.com/office/powerpoint/2010/main" val="382630551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Vlastní 5">
      <a:dk1>
        <a:srgbClr val="002060"/>
      </a:dk1>
      <a:lt1>
        <a:sysClr val="window" lastClr="FFFFFF"/>
      </a:lt1>
      <a:dk2>
        <a:srgbClr val="5A6378"/>
      </a:dk2>
      <a:lt2>
        <a:srgbClr val="D4D4D6"/>
      </a:lt2>
      <a:accent1>
        <a:srgbClr val="073345"/>
      </a:accent1>
      <a:accent2>
        <a:srgbClr val="97BAFF"/>
      </a:accent2>
      <a:accent3>
        <a:srgbClr val="9D9DA2"/>
      </a:accent3>
      <a:accent4>
        <a:srgbClr val="10688B"/>
      </a:accent4>
      <a:accent5>
        <a:srgbClr val="0A455D"/>
      </a:accent5>
      <a:accent6>
        <a:srgbClr val="92D6F2"/>
      </a:accent6>
      <a:hlink>
        <a:srgbClr val="168BBA"/>
      </a:hlink>
      <a:folHlink>
        <a:srgbClr val="7030A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765</TotalTime>
  <Words>1046</Words>
  <Application>Microsoft Office PowerPoint</Application>
  <PresentationFormat>Předvádění na obrazovce (4:3)</PresentationFormat>
  <Paragraphs>117</Paragraphs>
  <Slides>21</Slides>
  <Notes>0</Notes>
  <HiddenSlides>0</HiddenSlides>
  <MMClips>0</MMClips>
  <ScaleCrop>false</ScaleCrop>
  <HeadingPairs>
    <vt:vector size="4" baseType="variant">
      <vt:variant>
        <vt:lpstr>Motiv</vt:lpstr>
      </vt:variant>
      <vt:variant>
        <vt:i4>1</vt:i4>
      </vt:variant>
      <vt:variant>
        <vt:lpstr>Nadpisy snímků</vt:lpstr>
      </vt:variant>
      <vt:variant>
        <vt:i4>21</vt:i4>
      </vt:variant>
    </vt:vector>
  </HeadingPairs>
  <TitlesOfParts>
    <vt:vector size="22" baseType="lpstr">
      <vt:lpstr>Austin</vt:lpstr>
      <vt:lpstr>ZÁKON O ZDRAVOTNÍCH SLUŽBÁCH –  „ technická novela“</vt:lpstr>
      <vt:lpstr>ČÁST ČTVRTÁ POSTAVENÍ PACIENTA A JINÝCH OSOB V SOUVISLOSTI S POSKYTOVÁNÍM ZDR. SLUŽEB </vt:lpstr>
      <vt:lpstr>Nový návrh:</vt:lpstr>
      <vt:lpstr>Zdůvodnění MZČR:</vt:lpstr>
      <vt:lpstr>ČÁST ČTVRTÁ POSTAVENÍ PACIENTA A JINÝCH OSOB V SOUVISLOSTI S POSKYTOVÁNÍM ZDR. SLUŽEB </vt:lpstr>
      <vt:lpstr>ČÁST ČTVRTÁ POSTAVENÍ PACIENTA A JINÝCH OSOB V SOUVISLOSTI S POSKYTOVÁNÍM ZDR. SLUŽEB </vt:lpstr>
      <vt:lpstr>ČÁST ČTVRTÁ POSTAVENÍ PACIENTA A JINÝCH OSOB V SOUVISLOSTI S POSKYTOVÁNÍM ZDR. SLUŽEB </vt:lpstr>
      <vt:lpstr>ČÁST ČTVRTÁ POSTAVENÍ PACIENTA A JINÝCH OSOB V SOUVISLOSTI S POSKYTOVÁNÍM ZDR. SLUŽEB </vt:lpstr>
      <vt:lpstr>Nový návrh: </vt:lpstr>
      <vt:lpstr>Nový návrh: </vt:lpstr>
      <vt:lpstr>Nový návrh:</vt:lpstr>
      <vt:lpstr>Nový návrh:</vt:lpstr>
      <vt:lpstr>Zdůvodnění MZČR</vt:lpstr>
      <vt:lpstr>Zdůvodnění MZČR</vt:lpstr>
      <vt:lpstr>Zdůvodnění MZČR</vt:lpstr>
      <vt:lpstr>ČÁST ČTVRTÁ POSTAVENÍ PACIENTA A JINÝCH OSOB V SOUVISLOSTI S POSKYTOVÁNÍM ZDR. SLUŽEB </vt:lpstr>
      <vt:lpstr>Nový návrh: </vt:lpstr>
      <vt:lpstr>Zdůvodnění MZČR: </vt:lpstr>
      <vt:lpstr>Zdůvodnění MZČR: </vt:lpstr>
      <vt:lpstr>Zdůvodnění MZČR: </vt:lpstr>
      <vt:lpstr>Snímek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Novinky ve zdravotnické legislativě</dc:title>
  <dc:creator>AK</dc:creator>
  <cp:lastModifiedBy>VAIO</cp:lastModifiedBy>
  <cp:revision>90</cp:revision>
  <dcterms:created xsi:type="dcterms:W3CDTF">2012-02-06T12:38:49Z</dcterms:created>
  <dcterms:modified xsi:type="dcterms:W3CDTF">2012-11-27T15:41:12Z</dcterms:modified>
</cp:coreProperties>
</file>