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10"/>
  </p:notesMasterIdLst>
  <p:handoutMasterIdLst>
    <p:handoutMasterId r:id="rId11"/>
  </p:handoutMasterIdLst>
  <p:sldIdLst>
    <p:sldId id="349" r:id="rId2"/>
    <p:sldId id="422" r:id="rId3"/>
    <p:sldId id="411" r:id="rId4"/>
    <p:sldId id="427" r:id="rId5"/>
    <p:sldId id="420" r:id="rId6"/>
    <p:sldId id="426" r:id="rId7"/>
    <p:sldId id="421" r:id="rId8"/>
    <p:sldId id="423" r:id="rId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F7F7F"/>
    <a:srgbClr val="A59283"/>
    <a:srgbClr val="917B69"/>
    <a:srgbClr val="615953"/>
    <a:srgbClr val="F9F3E7"/>
    <a:srgbClr val="EFECEB"/>
    <a:srgbClr val="F2EFEE"/>
    <a:srgbClr val="E8E8E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89" autoAdjust="0"/>
    <p:restoredTop sz="92101" autoAdjust="0"/>
  </p:normalViewPr>
  <p:slideViewPr>
    <p:cSldViewPr snapToGrid="0">
      <p:cViewPr>
        <p:scale>
          <a:sx n="75" d="100"/>
          <a:sy n="75" d="100"/>
        </p:scale>
        <p:origin x="-1122" y="-72"/>
      </p:cViewPr>
      <p:guideLst>
        <p:guide orient="horz" pos="4083"/>
        <p:guide orient="horz" pos="3963"/>
        <p:guide orient="horz" pos="852"/>
        <p:guide orient="horz" pos="858"/>
        <p:guide orient="horz" pos="631"/>
        <p:guide/>
        <p:guide pos="5378"/>
        <p:guide pos="2873"/>
        <p:guide pos="4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F278CE-4F29-4C0C-8549-B3BF430AA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4002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716585"/>
            <a:ext cx="5436909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13D50BE3-7B63-4F74-A846-78120FB61B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2812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6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14300" indent="-112713" algn="l" rtl="0" eaLnBrk="0" fontAlgn="base" hangingPunct="0">
      <a:lnSpc>
        <a:spcPct val="95000"/>
      </a:lnSpc>
      <a:spcBef>
        <a:spcPct val="4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47663" indent="-119063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66738" indent="-1047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798513" indent="-117475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36596-D14A-479C-B247-A3B9EA81442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4335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7079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427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9796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D50BE3-7B63-4F74-A846-78120FB61B9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797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viderColorBox"/>
          <p:cNvSpPr>
            <a:spLocks noChangeArrowheads="1"/>
          </p:cNvSpPr>
          <p:nvPr/>
        </p:nvSpPr>
        <p:spPr bwMode="auto">
          <a:xfrm>
            <a:off x="0" y="1128713"/>
            <a:ext cx="1497013" cy="2286000"/>
          </a:xfrm>
          <a:prstGeom prst="rect">
            <a:avLst/>
          </a:prstGeom>
          <a:solidFill>
            <a:srgbClr val="923222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pic>
        <p:nvPicPr>
          <p:cNvPr id="6" name="Picture 8" descr="NV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3" y="5702300"/>
            <a:ext cx="22098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419225" y="4221163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412875" y="3573463"/>
            <a:ext cx="7413625" cy="535531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3200">
                <a:solidFill>
                  <a:schemeClr val="accent4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pic>
        <p:nvPicPr>
          <p:cNvPr id="7" name="Logo" descr="NV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  <p:pic>
        <p:nvPicPr>
          <p:cNvPr id="8" name="Logo" descr="NV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1875" y="5703888"/>
            <a:ext cx="2209800" cy="774700"/>
          </a:xfrm>
          <a:prstGeom prst="rect">
            <a:avLst/>
          </a:prstGeom>
          <a:noFill/>
        </p:spPr>
      </p:pic>
    </p:spTree>
  </p:cSld>
  <p:clrMapOvr>
    <a:masterClrMapping/>
  </p:clrMapOvr>
  <p:transition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 baseline="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1346200"/>
            <a:ext cx="8334405" cy="4940320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insert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xmlns="" val="794468683"/>
      </p:ext>
    </p:extLst>
  </p:cSld>
  <p:clrMapOvr>
    <a:masterClrMapping/>
  </p:clrMapOvr>
  <p:transition/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27050" y="1346200"/>
            <a:ext cx="4160838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40289" y="1346200"/>
            <a:ext cx="3998912" cy="4945063"/>
          </a:xfrm>
        </p:spPr>
        <p:txBody>
          <a:bodyPr/>
          <a:lstStyle>
            <a:lvl1pPr marL="233363" marR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 sz="2800"/>
            </a:lvl1pPr>
            <a:lvl2pPr marL="398463" marR="0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 sz="2400"/>
            </a:lvl2pPr>
            <a:lvl3pPr marL="577850" marR="0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 sz="2000"/>
            </a:lvl3pPr>
            <a:lvl4pPr marL="752475" marR="0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/>
            </a:lvl4pPr>
            <a:lvl5pPr marL="917575" marR="0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3363" marR="0" lvl="0" indent="-233363" algn="l" defTabSz="914400" rtl="0" eaLnBrk="1" fontAlgn="base" latinLnBrk="0" hangingPunct="1">
              <a:lnSpc>
                <a:spcPct val="95000"/>
              </a:lnSpc>
              <a:spcBef>
                <a:spcPct val="75000"/>
              </a:spcBef>
              <a:spcAft>
                <a:spcPct val="0"/>
              </a:spcAft>
              <a:buClr>
                <a:srgbClr val="FCAF17"/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98463" marR="0" lvl="1" indent="-163513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917B69"/>
              </a:buClr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Second level</a:t>
            </a:r>
          </a:p>
          <a:p>
            <a:pPr marL="577850" marR="0" lvl="2" indent="-177800" algn="l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Third level</a:t>
            </a:r>
          </a:p>
          <a:p>
            <a:pPr marL="752475" marR="0" lvl="3" indent="-173038" algn="l" defTabSz="914400" rtl="0" eaLnBrk="1" fontAlgn="base" latinLnBrk="0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Fourth level</a:t>
            </a:r>
          </a:p>
          <a:p>
            <a:pPr marL="917575" marR="0" lvl="4" indent="-16351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1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  <p:sp>
        <p:nvSpPr>
          <p:cNvPr id="10" name="Textplatzhalter 9" descr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0" y="738554"/>
            <a:ext cx="8311392" cy="367571"/>
          </a:xfrm>
        </p:spPr>
        <p:txBody>
          <a:bodyPr anchor="b" anchorCtr="0">
            <a:noAutofit/>
          </a:bodyPr>
          <a:lstStyle>
            <a:lvl1pPr marL="0" indent="0">
              <a:lnSpc>
                <a:spcPct val="95000"/>
              </a:lnSpc>
              <a:buNone/>
              <a:defRPr sz="2000" b="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Subtitle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305999"/>
            <a:ext cx="8318530" cy="802800"/>
          </a:xfrm>
          <a:prstGeom prst="rect">
            <a:avLst/>
          </a:prstGeom>
        </p:spPr>
        <p:txBody>
          <a:bodyPr tIns="126000" anchor="t" anchorCtr="0"/>
          <a:lstStyle>
            <a:lvl1pPr>
              <a:lnSpc>
                <a:spcPct val="75000"/>
              </a:lnSpc>
              <a:defRPr>
                <a:solidFill>
                  <a:schemeClr val="accent4"/>
                </a:solidFill>
              </a:defRPr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</p:spTree>
  </p:cSld>
  <p:clrMapOvr>
    <a:masterClrMapping/>
  </p:clrMapOvr>
  <p:transition/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Ovr>
    <a:masterClrMapping/>
  </p:clrMapOvr>
  <p:transition/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ChangeArrowheads="1"/>
          </p:cNvSpPr>
          <p:nvPr/>
        </p:nvSpPr>
        <p:spPr bwMode="gray">
          <a:xfrm>
            <a:off x="0" y="1125538"/>
            <a:ext cx="9140825" cy="63500"/>
          </a:xfrm>
          <a:prstGeom prst="rect">
            <a:avLst/>
          </a:prstGeom>
          <a:solidFill>
            <a:srgbClr val="6A554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noProof="0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527051" y="1346200"/>
            <a:ext cx="831215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29" name="Logo" descr="NVS 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2338" y="6343650"/>
            <a:ext cx="12922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7248" y="6403150"/>
            <a:ext cx="6477000" cy="25082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16" y="6403150"/>
            <a:ext cx="400035" cy="247031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rgbClr val="7F7F7F"/>
                </a:solidFill>
              </a:defRPr>
            </a:lvl1pPr>
          </a:lstStyle>
          <a:p>
            <a:fld id="{E66AA3EA-0569-43EF-BBA3-83FDB109D582}" type="slidenum">
              <a:rPr lang="en-US" noProof="0" smtClean="0"/>
              <a:pPr/>
              <a:t>‹#›</a:t>
            </a:fld>
            <a:endParaRPr lang="en-US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86" r:id="rId2"/>
    <p:sldLayoutId id="2147483879" r:id="rId3"/>
    <p:sldLayoutId id="2147483881" r:id="rId4"/>
    <p:sldLayoutId id="2147483882" r:id="rId5"/>
  </p:sldLayoutIdLst>
  <p:transition/>
  <p:hf hd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accent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folHlink"/>
          </a:solidFill>
          <a:latin typeface="Arial" charset="0"/>
        </a:defRPr>
      </a:lvl9pPr>
    </p:titleStyle>
    <p:bodyStyle>
      <a:lvl1pPr marL="233363" indent="-233363" algn="l" rtl="0" eaLnBrk="1" fontAlgn="base" hangingPunct="1">
        <a:lnSpc>
          <a:spcPct val="95000"/>
        </a:lnSpc>
        <a:spcBef>
          <a:spcPct val="75000"/>
        </a:spcBef>
        <a:spcAft>
          <a:spcPct val="0"/>
        </a:spcAft>
        <a:buClr>
          <a:schemeClr val="accent1"/>
        </a:buClr>
        <a:buSzPct val="110000"/>
        <a:buFont typeface="Wingdings" pitchFamily="2" charset="2"/>
        <a:buChar char="§"/>
        <a:defRPr sz="2400">
          <a:solidFill>
            <a:schemeClr val="accent6"/>
          </a:solidFill>
          <a:latin typeface="+mn-lt"/>
          <a:ea typeface="+mn-ea"/>
          <a:cs typeface="+mn-cs"/>
        </a:defRPr>
      </a:lvl1pPr>
      <a:lvl2pPr marL="398463" indent="-163513" algn="l" rtl="0" eaLnBrk="1" fontAlgn="base" hangingPunct="1">
        <a:lnSpc>
          <a:spcPct val="95000"/>
        </a:lnSpc>
        <a:spcBef>
          <a:spcPct val="40000"/>
        </a:spcBef>
        <a:spcAft>
          <a:spcPct val="0"/>
        </a:spcAft>
        <a:buClr>
          <a:srgbClr val="917B69"/>
        </a:buClr>
        <a:buFont typeface="Arial" charset="0"/>
        <a:buChar char="•"/>
        <a:defRPr sz="2000">
          <a:solidFill>
            <a:schemeClr val="accent6"/>
          </a:solidFill>
          <a:latin typeface="+mn-lt"/>
        </a:defRPr>
      </a:lvl2pPr>
      <a:lvl3pPr marL="577850" indent="-1778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Tx/>
        <a:buFont typeface="Arial" charset="0"/>
        <a:buChar char="-"/>
        <a:defRPr>
          <a:solidFill>
            <a:schemeClr val="accent6"/>
          </a:solidFill>
          <a:latin typeface="+mn-lt"/>
        </a:defRPr>
      </a:lvl3pPr>
      <a:lvl4pPr marL="752475" indent="-173038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Tx/>
        <a:buFont typeface="Arial" charset="0"/>
        <a:buChar char="•"/>
        <a:defRPr sz="1600">
          <a:solidFill>
            <a:schemeClr val="accent6"/>
          </a:solidFill>
          <a:latin typeface="+mn-lt"/>
        </a:defRPr>
      </a:lvl4pPr>
      <a:lvl5pPr marL="9175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6"/>
          </a:solidFill>
          <a:latin typeface="+mn-lt"/>
        </a:defRPr>
      </a:lvl5pPr>
      <a:lvl6pPr marL="13747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18319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2891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2746375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ividerColorBox"/>
          <p:cNvSpPr>
            <a:spLocks noChangeArrowheads="1"/>
          </p:cNvSpPr>
          <p:nvPr/>
        </p:nvSpPr>
        <p:spPr bwMode="auto">
          <a:xfrm>
            <a:off x="0" y="1128713"/>
            <a:ext cx="1497013" cy="2286000"/>
          </a:xfrm>
          <a:prstGeom prst="rect">
            <a:avLst/>
          </a:prstGeom>
          <a:solidFill>
            <a:srgbClr val="923222"/>
          </a:solidFill>
          <a:ln w="1270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6" name="Rectangle 34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cs-CZ" i="1" dirty="0" smtClean="0"/>
          </a:p>
          <a:p>
            <a:r>
              <a:rPr lang="en-US" i="1" dirty="0" smtClean="0"/>
              <a:t>Heidrun Irschik</a:t>
            </a:r>
            <a:r>
              <a:rPr lang="cs-CZ" i="1" dirty="0" smtClean="0"/>
              <a:t>-</a:t>
            </a:r>
            <a:r>
              <a:rPr lang="cs-CZ" i="1" dirty="0" err="1" smtClean="0"/>
              <a:t>Hadjieff</a:t>
            </a:r>
            <a:endParaRPr lang="en-US" i="1" dirty="0" smtClean="0"/>
          </a:p>
          <a:p>
            <a:r>
              <a:rPr lang="cs-CZ" sz="1200" i="1" dirty="0" smtClean="0"/>
              <a:t>Praha, 27.11.2012</a:t>
            </a:r>
            <a:endParaRPr lang="en-US" sz="1200" i="1" dirty="0"/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cs-CZ" sz="3600" dirty="0" smtClean="0"/>
              <a:t>Efektivní nemocnice 2012</a:t>
            </a:r>
            <a:endParaRPr lang="en-US" sz="3600" dirty="0"/>
          </a:p>
        </p:txBody>
      </p:sp>
      <p:pic>
        <p:nvPicPr>
          <p:cNvPr id="7" name="Picture 5" descr="lrr_first_p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125" y="1120775"/>
            <a:ext cx="7635875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67899"/>
            <a:ext cx="8318530" cy="802800"/>
          </a:xfrm>
        </p:spPr>
        <p:txBody>
          <a:bodyPr/>
          <a:lstStyle/>
          <a:p>
            <a:r>
              <a:rPr lang="cs-CZ" dirty="0" smtClean="0"/>
              <a:t>Právě probíhá mnoho změn.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2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Využijme této příležitosti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1341" y="1346200"/>
            <a:ext cx="8334405" cy="4940320"/>
          </a:xfrm>
        </p:spPr>
        <p:txBody>
          <a:bodyPr/>
          <a:lstStyle/>
          <a:p>
            <a:r>
              <a:rPr lang="en-US" dirty="0"/>
              <a:t>“Be a surfer. Watch the ocean. Figure out where the big waves are breaking and adjust accordingly.” 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331" name="Picture 3" descr="article-1083842-026379BF000005DC-39_468x302_popu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44" t="4569" r="-84" b="13100"/>
          <a:stretch/>
        </p:blipFill>
        <p:spPr bwMode="gray">
          <a:xfrm>
            <a:off x="-14288" y="1201478"/>
            <a:ext cx="9170988" cy="573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8291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Novartis R&amp;D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95423" y="6283768"/>
            <a:ext cx="6477000" cy="250825"/>
          </a:xfrm>
        </p:spPr>
        <p:txBody>
          <a:bodyPr/>
          <a:lstStyle/>
          <a:p>
            <a:r>
              <a:rPr lang="en-US" noProof="0" dirty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3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b="1" dirty="0" smtClean="0"/>
              <a:t>Nejvyšší investice do výzkumu ve farmaceutickém průmyslu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R&amp;D </a:t>
            </a:r>
            <a:r>
              <a:rPr lang="cs-CZ" dirty="0" smtClean="0"/>
              <a:t>v rámci průmyslu zpomaluje</a:t>
            </a:r>
            <a:endParaRPr lang="de-AT" dirty="0" smtClean="0"/>
          </a:p>
          <a:p>
            <a:r>
              <a:rPr lang="cs-CZ" dirty="0" smtClean="0"/>
              <a:t>Náklady za</a:t>
            </a:r>
            <a:r>
              <a:rPr lang="de-AT" dirty="0" smtClean="0"/>
              <a:t> NME</a:t>
            </a:r>
            <a:r>
              <a:rPr lang="cs-CZ" dirty="0" smtClean="0"/>
              <a:t> -</a:t>
            </a:r>
            <a:r>
              <a:rPr lang="de-AT" dirty="0" smtClean="0"/>
              <a:t> n</a:t>
            </a:r>
            <a:r>
              <a:rPr lang="cs-CZ" dirty="0" err="1" smtClean="0"/>
              <a:t>ové</a:t>
            </a:r>
            <a:r>
              <a:rPr lang="de-AT" dirty="0" smtClean="0"/>
              <a:t> </a:t>
            </a:r>
            <a:r>
              <a:rPr lang="de-AT" dirty="0" err="1" smtClean="0"/>
              <a:t>mole</a:t>
            </a:r>
            <a:r>
              <a:rPr lang="cs-CZ" dirty="0" smtClean="0"/>
              <a:t>k</a:t>
            </a:r>
            <a:r>
              <a:rPr lang="de-AT" dirty="0" err="1" smtClean="0"/>
              <a:t>ul</a:t>
            </a:r>
            <a:r>
              <a:rPr lang="cs-CZ" dirty="0" err="1" smtClean="0"/>
              <a:t>ární</a:t>
            </a:r>
            <a:r>
              <a:rPr lang="cs-CZ" dirty="0" smtClean="0"/>
              <a:t> </a:t>
            </a:r>
            <a:r>
              <a:rPr lang="de-AT" dirty="0" smtClean="0"/>
              <a:t> </a:t>
            </a:r>
            <a:r>
              <a:rPr lang="de-AT" dirty="0" err="1" smtClean="0"/>
              <a:t>entity</a:t>
            </a:r>
            <a:r>
              <a:rPr lang="cs-CZ" dirty="0" smtClean="0"/>
              <a:t> - </a:t>
            </a:r>
            <a:r>
              <a:rPr lang="de-AT" dirty="0" smtClean="0"/>
              <a:t> </a:t>
            </a:r>
            <a:r>
              <a:rPr lang="cs-CZ" dirty="0" smtClean="0"/>
              <a:t>narůstají</a:t>
            </a:r>
            <a:endParaRPr lang="de-AT" dirty="0" smtClean="0"/>
          </a:p>
          <a:p>
            <a:r>
              <a:rPr lang="de-AT" dirty="0" smtClean="0"/>
              <a:t>Novartis </a:t>
            </a:r>
            <a:r>
              <a:rPr lang="cs-CZ" dirty="0" smtClean="0"/>
              <a:t>nejvyšší</a:t>
            </a:r>
            <a:r>
              <a:rPr lang="de-AT" dirty="0" smtClean="0"/>
              <a:t> R</a:t>
            </a:r>
            <a:r>
              <a:rPr lang="cs-CZ" dirty="0" smtClean="0"/>
              <a:t>&amp;</a:t>
            </a:r>
            <a:r>
              <a:rPr lang="de-AT" dirty="0" smtClean="0"/>
              <a:t>D </a:t>
            </a:r>
            <a:r>
              <a:rPr lang="cs-CZ" dirty="0" smtClean="0"/>
              <a:t>náklady</a:t>
            </a:r>
            <a:r>
              <a:rPr lang="de-AT" dirty="0" smtClean="0"/>
              <a:t>, 20+ % </a:t>
            </a:r>
            <a:r>
              <a:rPr lang="cs-CZ" dirty="0" smtClean="0"/>
              <a:t>z celkových prodejů</a:t>
            </a:r>
            <a:endParaRPr lang="de-AT" dirty="0" smtClean="0"/>
          </a:p>
          <a:p>
            <a:r>
              <a:rPr lang="cs-CZ" dirty="0" smtClean="0"/>
              <a:t>Rozsáhlá vývojová řada</a:t>
            </a:r>
            <a:endParaRPr lang="de-AT" dirty="0" smtClean="0"/>
          </a:p>
          <a:p>
            <a:r>
              <a:rPr lang="de-AT" dirty="0" smtClean="0"/>
              <a:t>Novartis </a:t>
            </a:r>
            <a:r>
              <a:rPr lang="de-AT" dirty="0" err="1" smtClean="0"/>
              <a:t>Pharma</a:t>
            </a:r>
            <a:r>
              <a:rPr lang="de-AT" dirty="0" smtClean="0"/>
              <a:t> n</a:t>
            </a:r>
            <a:r>
              <a:rPr lang="cs-CZ" dirty="0" err="1" smtClean="0"/>
              <a:t>ově</a:t>
            </a:r>
            <a:r>
              <a:rPr lang="de-AT" dirty="0" smtClean="0"/>
              <a:t> </a:t>
            </a:r>
            <a:r>
              <a:rPr lang="cs-CZ" dirty="0" smtClean="0"/>
              <a:t>rozdělena na tři oblasti:</a:t>
            </a: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5423" y="5054600"/>
            <a:ext cx="2310806" cy="168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Primární péče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cs-CZ" sz="1600" dirty="0" smtClean="0"/>
              <a:t>Kardiovaskulární onemocnění</a:t>
            </a:r>
            <a:endParaRPr lang="en-US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Diabetes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Re</a:t>
            </a:r>
            <a:r>
              <a:rPr lang="cs-CZ" sz="1600" dirty="0" err="1" smtClean="0"/>
              <a:t>spirační</a:t>
            </a:r>
            <a:r>
              <a:rPr lang="cs-CZ" sz="1600" dirty="0" smtClean="0"/>
              <a:t> onemocnění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2906229" y="5054599"/>
            <a:ext cx="2380529" cy="1689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Specializovaná    péče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err="1" smtClean="0"/>
              <a:t>Neuro</a:t>
            </a:r>
            <a:r>
              <a:rPr lang="cs-CZ" sz="1600" dirty="0" err="1" smtClean="0"/>
              <a:t>logie</a:t>
            </a:r>
            <a:endParaRPr lang="en-US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O</a:t>
            </a:r>
            <a:r>
              <a:rPr lang="cs-CZ" sz="1600" dirty="0" err="1" smtClean="0"/>
              <a:t>ftalmologie</a:t>
            </a:r>
            <a:endParaRPr lang="en-US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smtClean="0"/>
              <a:t>Transplant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86758" y="5054599"/>
            <a:ext cx="2211572" cy="1676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dirty="0" smtClean="0">
                <a:solidFill>
                  <a:schemeClr val="accent2">
                    <a:lumMod val="50000"/>
                  </a:schemeClr>
                </a:solidFill>
              </a:rPr>
              <a:t> Onkologie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 err="1" smtClean="0"/>
              <a:t>Hematolog</a:t>
            </a:r>
            <a:r>
              <a:rPr lang="cs-CZ" sz="1600" dirty="0" err="1" smtClean="0"/>
              <a:t>ie</a:t>
            </a:r>
            <a:endParaRPr lang="en-US" sz="16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cs-CZ" sz="1600" dirty="0" smtClean="0"/>
              <a:t>Vzácné nádory</a:t>
            </a:r>
            <a:endParaRPr lang="en-US" sz="16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0766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4</a:t>
            </a:fld>
            <a:endParaRPr lang="en-US" noProof="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2" name="Rectangle 1"/>
          <p:cNvSpPr/>
          <p:nvPr/>
        </p:nvSpPr>
        <p:spPr>
          <a:xfrm>
            <a:off x="300000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2012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04753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2013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09506" y="1319546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2014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4259" y="1323644"/>
            <a:ext cx="125235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2015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19012" y="1319546"/>
            <a:ext cx="2618563" cy="296604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>
                <a:solidFill>
                  <a:schemeClr val="tx1"/>
                </a:solidFill>
              </a:rPr>
              <a:t>&gt;2016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0000" y="173067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SJIA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0000" y="204423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Path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myopia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0000" y="232666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PAH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0000" y="5264235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indication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0000" y="2633910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9998" y="5660075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formulation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04753" y="173477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Psoriasis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04753" y="204423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M. </a:t>
            </a:r>
            <a:r>
              <a:rPr lang="cs-CZ" sz="1000" dirty="0" err="1" smtClean="0">
                <a:solidFill>
                  <a:schemeClr val="bg1"/>
                </a:solidFill>
              </a:rPr>
              <a:t>Myeloma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04753" y="234382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Acute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F.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04753" y="264043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Renal</a:t>
            </a:r>
            <a:r>
              <a:rPr lang="cs-CZ" sz="1000" dirty="0" smtClean="0">
                <a:solidFill>
                  <a:schemeClr val="bg1"/>
                </a:solidFill>
              </a:rPr>
              <a:t> cell ca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9997" y="487194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New </a:t>
            </a:r>
            <a:r>
              <a:rPr lang="cs-CZ" sz="1000" dirty="0" err="1" smtClean="0">
                <a:solidFill>
                  <a:schemeClr val="bg1"/>
                </a:solidFill>
              </a:rPr>
              <a:t>molecule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04753" y="293703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Her 2+ BCC 2line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04753" y="353024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Acromegaly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04753" y="323364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HCC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704753" y="383649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CIU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109505" y="1729347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Fragile</a:t>
            </a:r>
            <a:r>
              <a:rPr lang="cs-CZ" sz="1000" dirty="0" smtClean="0">
                <a:solidFill>
                  <a:schemeClr val="bg1"/>
                </a:solidFill>
              </a:rPr>
              <a:t> X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09505" y="2038807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Metabolidc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diseases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109505" y="233839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failure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109505" y="263501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Basal</a:t>
            </a:r>
            <a:r>
              <a:rPr lang="cs-CZ" sz="1000" dirty="0" smtClean="0">
                <a:solidFill>
                  <a:schemeClr val="bg1"/>
                </a:solidFill>
              </a:rPr>
              <a:t> cell ca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09505" y="293161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NSCLC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09506" y="414080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Polycytaemia</a:t>
            </a:r>
            <a:r>
              <a:rPr lang="cs-CZ" sz="1000" dirty="0" smtClean="0">
                <a:solidFill>
                  <a:schemeClr val="bg1"/>
                </a:solidFill>
              </a:rPr>
              <a:t> vera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109506" y="3544225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Her 2 + BCC 1 line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09506" y="443740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Hypertension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09505" y="3843067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Arthritis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109506" y="3228218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AML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09504" y="473810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ASM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09506" y="5044876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cKIT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Melanoma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19012" y="174220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Spinal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cord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ínjury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919012" y="205166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19012" y="235125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Multiple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sclerosis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919012" y="264786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919012" y="294447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919013" y="4153658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Alzheimer‘s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919013" y="355708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19013" y="445026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Leukaemia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919012" y="385592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sIBM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919013" y="324107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OHH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919011" y="475096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HCM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919013" y="505773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Malaria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228293" y="174220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Cl. </a:t>
            </a:r>
            <a:r>
              <a:rPr lang="cs-CZ" sz="1000" dirty="0" err="1" smtClean="0">
                <a:solidFill>
                  <a:schemeClr val="bg1"/>
                </a:solidFill>
              </a:rPr>
              <a:t>Dificile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inf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228293" y="2051663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228293" y="2351252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228293" y="2647866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Smoking </a:t>
            </a:r>
            <a:r>
              <a:rPr lang="cs-CZ" sz="1000" dirty="0" err="1" smtClean="0">
                <a:solidFill>
                  <a:schemeClr val="bg1"/>
                </a:solidFill>
              </a:rPr>
              <a:t>cessation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228293" y="2944470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Asthma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228294" y="415365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Multiple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sclerosis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228294" y="3557081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Diabetes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228294" y="445026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228293" y="385592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Prev</a:t>
            </a:r>
            <a:r>
              <a:rPr lang="cs-CZ" sz="1000" dirty="0" smtClean="0">
                <a:solidFill>
                  <a:schemeClr val="bg1"/>
                </a:solidFill>
              </a:rPr>
              <a:t>. CV </a:t>
            </a:r>
            <a:r>
              <a:rPr lang="cs-CZ" sz="1000" dirty="0" err="1" smtClean="0">
                <a:solidFill>
                  <a:schemeClr val="bg1"/>
                </a:solidFill>
              </a:rPr>
              <a:t>diseases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28294" y="3241074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Allergy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228292" y="4750964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CIDP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228294" y="505773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514257" y="1755059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Breast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cancer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14257" y="2064519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Lymphoma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514257" y="2364108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Carcinoid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14257" y="2660722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PD LID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514257" y="3559319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Asthma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514258" y="3253930"/>
            <a:ext cx="1252353" cy="296604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COPD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514259" y="2952820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Heart</a:t>
            </a:r>
            <a:r>
              <a:rPr lang="cs-CZ" sz="1000" dirty="0" smtClean="0">
                <a:solidFill>
                  <a:schemeClr val="bg1"/>
                </a:solidFill>
              </a:rPr>
              <a:t> </a:t>
            </a:r>
            <a:r>
              <a:rPr lang="cs-CZ" sz="1000" dirty="0" err="1" smtClean="0">
                <a:solidFill>
                  <a:schemeClr val="bg1"/>
                </a:solidFill>
              </a:rPr>
              <a:t>failure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919013" y="5363471"/>
            <a:ext cx="1252353" cy="296604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err="1" smtClean="0">
                <a:solidFill>
                  <a:schemeClr val="bg1"/>
                </a:solidFill>
              </a:rPr>
              <a:t>Cushing‘s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228294" y="5358613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CNV and ME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228294" y="5669957"/>
            <a:ext cx="1252353" cy="296604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 smtClean="0">
                <a:solidFill>
                  <a:schemeClr val="bg1"/>
                </a:solidFill>
              </a:rPr>
              <a:t>Solid </a:t>
            </a:r>
            <a:r>
              <a:rPr lang="cs-CZ" sz="1000" dirty="0" err="1" smtClean="0">
                <a:solidFill>
                  <a:schemeClr val="bg1"/>
                </a:solidFill>
              </a:rPr>
              <a:t>tumors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744" y="540048"/>
            <a:ext cx="7503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accent4"/>
                </a:solidFill>
              </a:rPr>
              <a:t>Plánované podání žádostí o registrace  2012 - &gt; 2016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5745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5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cs-CZ" dirty="0" smtClean="0"/>
              <a:t>kutní srdeční selhání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607" y="1393898"/>
            <a:ext cx="8334405" cy="4940320"/>
          </a:xfrm>
        </p:spPr>
        <p:txBody>
          <a:bodyPr/>
          <a:lstStyle/>
          <a:p>
            <a:pPr marL="234950" indent="-234950">
              <a:spcAft>
                <a:spcPts val="800"/>
              </a:spcAft>
            </a:pPr>
            <a:r>
              <a:rPr lang="cs-CZ" dirty="0" smtClean="0">
                <a:cs typeface="Arial" charset="0"/>
              </a:rPr>
              <a:t>Srdeční selhání – roční mortalita 30%</a:t>
            </a:r>
            <a:br>
              <a:rPr lang="cs-CZ" dirty="0" smtClean="0">
                <a:cs typeface="Arial" charset="0"/>
              </a:rPr>
            </a:br>
            <a:r>
              <a:rPr lang="cs-CZ" dirty="0" smtClean="0">
                <a:cs typeface="Arial" charset="0"/>
              </a:rPr>
              <a:t>do</a:t>
            </a:r>
            <a:r>
              <a:rPr lang="en-US" dirty="0" smtClean="0">
                <a:cs typeface="Arial" charset="0"/>
              </a:rPr>
              <a:t> 5 </a:t>
            </a:r>
            <a:r>
              <a:rPr lang="cs-CZ" dirty="0" smtClean="0">
                <a:cs typeface="Arial" charset="0"/>
              </a:rPr>
              <a:t>let</a:t>
            </a:r>
            <a:r>
              <a:rPr lang="en-US" dirty="0" smtClean="0">
                <a:cs typeface="Arial" charset="0"/>
              </a:rPr>
              <a:t> </a:t>
            </a:r>
            <a:r>
              <a:rPr lang="cs-CZ" dirty="0" err="1" smtClean="0">
                <a:cs typeface="Arial" charset="0"/>
              </a:rPr>
              <a:t>úmírá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50-70</a:t>
            </a:r>
            <a:r>
              <a:rPr lang="en-US" dirty="0" smtClean="0">
                <a:cs typeface="Arial" charset="0"/>
              </a:rPr>
              <a:t>%</a:t>
            </a:r>
            <a:r>
              <a:rPr lang="cs-CZ" dirty="0" smtClean="0">
                <a:cs typeface="Arial" charset="0"/>
              </a:rPr>
              <a:t> pacientů</a:t>
            </a:r>
            <a:endParaRPr lang="en-US" dirty="0">
              <a:cs typeface="Arial" charset="0"/>
            </a:endParaRPr>
          </a:p>
          <a:p>
            <a:pPr marL="234950" indent="-234950">
              <a:spcAft>
                <a:spcPts val="800"/>
              </a:spcAft>
            </a:pPr>
            <a:r>
              <a:rPr lang="en-US" dirty="0">
                <a:ea typeface="SimSun" pitchFamily="2" charset="-122"/>
                <a:cs typeface="Arial Unicode MS" pitchFamily="34" charset="-128"/>
              </a:rPr>
              <a:t>65% </a:t>
            </a:r>
            <a:r>
              <a:rPr lang="cs-CZ" dirty="0" smtClean="0">
                <a:ea typeface="SimSun" pitchFamily="2" charset="-122"/>
                <a:cs typeface="Arial Unicode MS" pitchFamily="34" charset="-128"/>
              </a:rPr>
              <a:t>HF</a:t>
            </a:r>
            <a:r>
              <a:rPr lang="en-US" dirty="0" smtClean="0">
                <a:ea typeface="SimSun" pitchFamily="2" charset="-122"/>
                <a:cs typeface="Arial Unicode MS" pitchFamily="34" charset="-128"/>
              </a:rPr>
              <a:t> </a:t>
            </a:r>
            <a:r>
              <a:rPr lang="cs-CZ" dirty="0" smtClean="0">
                <a:ea typeface="SimSun" pitchFamily="2" charset="-122"/>
                <a:cs typeface="Arial Unicode MS" pitchFamily="34" charset="-128"/>
              </a:rPr>
              <a:t>pacientů  (celosvětově)</a:t>
            </a:r>
            <a:r>
              <a:rPr lang="en-US" dirty="0" smtClean="0">
                <a:ea typeface="SimSun" pitchFamily="2" charset="-122"/>
                <a:cs typeface="Arial Unicode MS" pitchFamily="34" charset="-128"/>
              </a:rPr>
              <a:t> </a:t>
            </a:r>
            <a:r>
              <a:rPr lang="cs-CZ" dirty="0" smtClean="0">
                <a:ea typeface="SimSun" pitchFamily="2" charset="-122"/>
                <a:cs typeface="Arial Unicode MS" pitchFamily="34" charset="-128"/>
              </a:rPr>
              <a:t>je hospitalizováno</a:t>
            </a:r>
            <a:r>
              <a:rPr lang="en-US" dirty="0" smtClean="0">
                <a:ea typeface="SimSun" pitchFamily="2" charset="-122"/>
                <a:cs typeface="Arial Unicode MS" pitchFamily="34" charset="-128"/>
              </a:rPr>
              <a:t> </a:t>
            </a:r>
            <a:r>
              <a:rPr lang="en-US" dirty="0">
                <a:ea typeface="SimSun" pitchFamily="2" charset="-122"/>
                <a:cs typeface="Arial Unicode MS" pitchFamily="34" charset="-128"/>
              </a:rPr>
              <a:t>2 </a:t>
            </a:r>
            <a:r>
              <a:rPr lang="cs-CZ" dirty="0" smtClean="0">
                <a:ea typeface="SimSun" pitchFamily="2" charset="-122"/>
                <a:cs typeface="Arial Unicode MS" pitchFamily="34" charset="-128"/>
              </a:rPr>
              <a:t>nebo vícekrát za rok</a:t>
            </a:r>
            <a:endParaRPr lang="en-US" dirty="0">
              <a:ea typeface="SimSun" pitchFamily="2" charset="-122"/>
              <a:cs typeface="Arial Unicode MS" pitchFamily="34" charset="-128"/>
            </a:endParaRPr>
          </a:p>
          <a:p>
            <a:pPr marL="234950" indent="-234950">
              <a:spcAft>
                <a:spcPts val="800"/>
              </a:spcAft>
            </a:pPr>
            <a:r>
              <a:rPr lang="en-GB" dirty="0" smtClean="0"/>
              <a:t>HF </a:t>
            </a:r>
            <a:r>
              <a:rPr lang="cs-CZ" dirty="0" smtClean="0"/>
              <a:t>je jednou z největších nákladových položek plátců: </a:t>
            </a:r>
            <a:r>
              <a:rPr lang="cs-CZ" i="1" dirty="0" smtClean="0"/>
              <a:t>Účet za hospitalizaci</a:t>
            </a:r>
            <a:r>
              <a:rPr lang="en-GB" i="1" dirty="0" smtClean="0"/>
              <a:t> </a:t>
            </a:r>
            <a:r>
              <a:rPr lang="en-GB" i="1" dirty="0"/>
              <a:t>&gt;50% </a:t>
            </a:r>
            <a:r>
              <a:rPr lang="cs-CZ" i="1" dirty="0" smtClean="0"/>
              <a:t>nákladů,</a:t>
            </a:r>
            <a:r>
              <a:rPr lang="en-GB" i="1" dirty="0" smtClean="0"/>
              <a:t> </a:t>
            </a:r>
            <a:r>
              <a:rPr lang="cs-CZ" i="1" dirty="0" smtClean="0"/>
              <a:t>léky</a:t>
            </a:r>
            <a:r>
              <a:rPr lang="en-GB" i="1" dirty="0" smtClean="0"/>
              <a:t> </a:t>
            </a:r>
            <a:r>
              <a:rPr lang="en-GB" i="1" dirty="0"/>
              <a:t>&lt;10</a:t>
            </a:r>
            <a:r>
              <a:rPr lang="en-GB" i="1" dirty="0" smtClean="0"/>
              <a:t>%</a:t>
            </a:r>
          </a:p>
          <a:p>
            <a:pPr marL="234950" indent="-234950">
              <a:spcAft>
                <a:spcPts val="800"/>
              </a:spcAft>
            </a:pPr>
            <a:r>
              <a:rPr lang="en-GB" dirty="0" smtClean="0"/>
              <a:t>N</a:t>
            </a:r>
            <a:r>
              <a:rPr lang="cs-CZ" dirty="0" err="1" smtClean="0"/>
              <a:t>ová</a:t>
            </a:r>
            <a:r>
              <a:rPr lang="cs-CZ" dirty="0" smtClean="0"/>
              <a:t> molekula se očekává příští rok</a:t>
            </a:r>
            <a:endParaRPr lang="en-GB" dirty="0" smtClean="0"/>
          </a:p>
          <a:p>
            <a:pPr marL="400050" lvl="1" indent="-234950">
              <a:spcAft>
                <a:spcPts val="800"/>
              </a:spcAft>
            </a:pPr>
            <a:r>
              <a:rPr lang="cs-CZ" dirty="0" smtClean="0"/>
              <a:t>Snížení mortality</a:t>
            </a:r>
            <a:endParaRPr lang="en-GB" dirty="0" smtClean="0"/>
          </a:p>
          <a:p>
            <a:pPr marL="400050" lvl="1" indent="-234950">
              <a:spcAft>
                <a:spcPts val="800"/>
              </a:spcAft>
            </a:pPr>
            <a:r>
              <a:rPr lang="cs-CZ" dirty="0" smtClean="0"/>
              <a:t>Zkrácení hospitalizací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401686" y="69789"/>
            <a:ext cx="561975" cy="56356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en-GB" sz="1800" b="0" dirty="0">
                <a:solidFill>
                  <a:prstClr val="white"/>
                </a:solidFill>
              </a:rPr>
              <a:t>2</a:t>
            </a:r>
            <a:r>
              <a:rPr lang="en-GB" sz="1800" b="0" baseline="30000" dirty="0">
                <a:solidFill>
                  <a:prstClr val="white"/>
                </a:solidFill>
              </a:rPr>
              <a:t>%</a:t>
            </a:r>
          </a:p>
        </p:txBody>
      </p:sp>
      <p:sp>
        <p:nvSpPr>
          <p:cNvPr id="8" name="Rectangle 7"/>
          <p:cNvSpPr/>
          <p:nvPr/>
        </p:nvSpPr>
        <p:spPr>
          <a:xfrm>
            <a:off x="6678352" y="646180"/>
            <a:ext cx="2124300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cs-CZ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p</a:t>
            </a:r>
            <a:r>
              <a:rPr lang="cs-CZ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opulace </a:t>
            </a:r>
            <a: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 </a:t>
            </a:r>
            <a:br>
              <a:rPr lang="en-GB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</a:br>
            <a:r>
              <a:rPr lang="cs-CZ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postihne srdeční selhání</a:t>
            </a:r>
            <a:endParaRPr lang="en-US" sz="1400" b="0" baseline="300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78352" y="-23708"/>
            <a:ext cx="2041393" cy="115212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1813" y="5192818"/>
            <a:ext cx="2355247" cy="101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2893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Novartis zvýšil  investice v České republice  </a:t>
            </a:r>
            <a:r>
              <a:rPr lang="en-US" dirty="0" smtClean="0"/>
              <a:t>                              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6</a:t>
            </a:fld>
            <a:endParaRPr lang="en-US" noProof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3875" y="942146"/>
            <a:ext cx="8334405" cy="4940320"/>
          </a:xfrm>
        </p:spPr>
        <p:txBody>
          <a:bodyPr/>
          <a:lstStyle/>
          <a:p>
            <a:endParaRPr lang="cs-CZ" sz="1800" dirty="0" smtClean="0"/>
          </a:p>
          <a:p>
            <a:r>
              <a:rPr lang="cs-CZ" sz="1800" dirty="0" smtClean="0"/>
              <a:t>Jako součást</a:t>
            </a:r>
            <a:r>
              <a:rPr lang="de-CH" sz="1800" dirty="0" smtClean="0"/>
              <a:t> </a:t>
            </a:r>
            <a:r>
              <a:rPr lang="de-CH" sz="1800" dirty="0"/>
              <a:t>IT </a:t>
            </a:r>
            <a:r>
              <a:rPr lang="cs-CZ" sz="1800" dirty="0"/>
              <a:t>s</a:t>
            </a:r>
            <a:r>
              <a:rPr lang="de-CH" sz="1800" dirty="0" err="1" smtClean="0"/>
              <a:t>trateg</a:t>
            </a:r>
            <a:r>
              <a:rPr lang="cs-CZ" sz="1800" dirty="0" err="1" smtClean="0"/>
              <a:t>ie</a:t>
            </a:r>
            <a:r>
              <a:rPr lang="de-CH" sz="1800" dirty="0" smtClean="0"/>
              <a:t> </a:t>
            </a:r>
            <a:r>
              <a:rPr lang="cs-CZ" sz="1800" dirty="0" smtClean="0"/>
              <a:t>se společnost </a:t>
            </a:r>
            <a:r>
              <a:rPr lang="de-CH" sz="1800" dirty="0" smtClean="0"/>
              <a:t>Novartis </a:t>
            </a:r>
            <a:r>
              <a:rPr lang="cs-CZ" sz="1800" dirty="0" smtClean="0"/>
              <a:t>rozhodla</a:t>
            </a:r>
            <a:r>
              <a:rPr lang="de-CH" sz="1800" dirty="0" smtClean="0"/>
              <a:t> </a:t>
            </a:r>
            <a:r>
              <a:rPr lang="cs-CZ" sz="1800" dirty="0" smtClean="0"/>
              <a:t>vybudovat jedno ze svých světových </a:t>
            </a:r>
            <a:r>
              <a:rPr lang="de-CH" sz="1800" dirty="0" smtClean="0"/>
              <a:t> </a:t>
            </a:r>
            <a:r>
              <a:rPr lang="de-CH" sz="1800" dirty="0"/>
              <a:t>IT </a:t>
            </a:r>
            <a:r>
              <a:rPr lang="cs-CZ" sz="1800" dirty="0" smtClean="0"/>
              <a:t>center</a:t>
            </a:r>
            <a:r>
              <a:rPr lang="de-CH" sz="1800" dirty="0" smtClean="0"/>
              <a:t> </a:t>
            </a:r>
            <a:r>
              <a:rPr lang="cs-CZ" sz="1800" dirty="0" smtClean="0"/>
              <a:t>v Praze, aby</a:t>
            </a:r>
            <a:r>
              <a:rPr lang="en-US" sz="1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812800" lvl="8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přilákala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 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talent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ze zemí východní Evropy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55600" indent="-285750"/>
            <a:r>
              <a:rPr lang="de-CH" sz="1800" dirty="0" err="1" smtClean="0"/>
              <a:t>Pr</a:t>
            </a:r>
            <a:r>
              <a:rPr lang="cs-CZ" sz="1800" dirty="0" smtClean="0"/>
              <a:t>aha byla zvolena protože:</a:t>
            </a:r>
            <a:endParaRPr lang="de-CH" sz="1800" dirty="0"/>
          </a:p>
          <a:p>
            <a:pPr marL="812800" lvl="8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zdroje jsou signifikantně lepší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 </a:t>
            </a:r>
            <a:r>
              <a:rPr lang="cs-CZ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high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endové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IT dovednosti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(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zejména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IT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oblasti infrastruktury</a:t>
            </a:r>
            <a:r>
              <a:rPr lang="en-US" sz="1200" kern="1200" dirty="0" smtClean="0"/>
              <a:t>)</a:t>
            </a:r>
            <a:endParaRPr lang="en-US" sz="1200" kern="1200" dirty="0"/>
          </a:p>
          <a:p>
            <a:pPr marL="355600" lvl="5" indent="-285750">
              <a:lnSpc>
                <a:spcPct val="95000"/>
              </a:lnSpc>
              <a:spcBef>
                <a:spcPct val="75000"/>
              </a:spcBef>
              <a:buClr>
                <a:schemeClr val="accent1"/>
              </a:buClr>
              <a:buSzPct val="110000"/>
              <a:buFont typeface="Wingdings" pitchFamily="2" charset="2"/>
              <a:buChar char="§"/>
            </a:pPr>
            <a:r>
              <a:rPr lang="cs-CZ" sz="1800" dirty="0" smtClean="0"/>
              <a:t>Dokončení přibližně v roce 2015 -  až</a:t>
            </a:r>
            <a:r>
              <a:rPr lang="de-CH" sz="1800" dirty="0" smtClean="0"/>
              <a:t> </a:t>
            </a:r>
            <a:r>
              <a:rPr lang="en-US" sz="1800" b="1" dirty="0"/>
              <a:t>150 IT </a:t>
            </a:r>
            <a:r>
              <a:rPr lang="cs-CZ" sz="1800" b="1" dirty="0" smtClean="0"/>
              <a:t>specialistů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cs-CZ" dirty="0" smtClean="0"/>
              <a:t>Pracovní pozice založené na zkušenostech a zaměřené na nové zdroje a dodavatele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2077" y="4408789"/>
            <a:ext cx="3487479" cy="234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7873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CSR </a:t>
            </a:r>
            <a:r>
              <a:rPr lang="cs-CZ" dirty="0" smtClean="0"/>
              <a:t>– program společenské odpovědnosti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7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 smtClean="0"/>
              <a:t>Celosvětový komplexní program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2609" y="1282402"/>
            <a:ext cx="8334405" cy="4940320"/>
          </a:xfrm>
        </p:spPr>
        <p:txBody>
          <a:bodyPr/>
          <a:lstStyle/>
          <a:p>
            <a:r>
              <a:rPr lang="cs-CZ" sz="2000" dirty="0" smtClean="0"/>
              <a:t>WIPO - Světová organizace pro duševní vlastnictví</a:t>
            </a:r>
            <a:endParaRPr lang="en-US" sz="2000" dirty="0" smtClean="0"/>
          </a:p>
          <a:p>
            <a:r>
              <a:rPr lang="en-US" sz="2000" dirty="0" smtClean="0"/>
              <a:t>Novartis </a:t>
            </a:r>
            <a:r>
              <a:rPr lang="cs-CZ" sz="2000" dirty="0" smtClean="0"/>
              <a:t>Iniciativa pro léčbu malárie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16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cs-CZ" sz="2000" dirty="0" smtClean="0"/>
              <a:t>Program pro eradikaci lepry</a:t>
            </a:r>
            <a:endParaRPr lang="en-US" sz="2000" dirty="0" smtClean="0"/>
          </a:p>
          <a:p>
            <a:r>
              <a:rPr lang="cs-CZ" sz="2000" dirty="0" smtClean="0"/>
              <a:t>Asistenční programy pro onkologické pacienty</a:t>
            </a:r>
            <a:endParaRPr lang="en-US" sz="2000" dirty="0" smtClean="0"/>
          </a:p>
          <a:p>
            <a:r>
              <a:rPr lang="en-US" sz="2000" dirty="0" smtClean="0"/>
              <a:t>Alcon Eye Care </a:t>
            </a:r>
            <a:r>
              <a:rPr lang="cs-CZ" sz="2000" dirty="0" smtClean="0"/>
              <a:t>– </a:t>
            </a:r>
            <a:r>
              <a:rPr lang="cs-CZ" sz="2000" dirty="0" err="1" smtClean="0"/>
              <a:t>Alcon</a:t>
            </a:r>
            <a:r>
              <a:rPr lang="cs-CZ" sz="2000" dirty="0" smtClean="0"/>
              <a:t> Oční Péče</a:t>
            </a:r>
            <a:endParaRPr lang="en-US" sz="2000" dirty="0" smtClean="0"/>
          </a:p>
          <a:p>
            <a:r>
              <a:rPr lang="cs-CZ" sz="2000" dirty="0" smtClean="0"/>
              <a:t>V České republice – patronát na třemi dětskými domovy - roční příspěvky na vzdělání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4865" y="1435371"/>
            <a:ext cx="1515360" cy="13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8572" y="2222721"/>
            <a:ext cx="45053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0446" y="4621685"/>
            <a:ext cx="1067688" cy="7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622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smtClean="0"/>
              <a:t> | Heidrun Irschik | Nov 27th | Business Use Only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6AA3EA-0569-43EF-BBA3-83FDB109D582}" type="slidenum">
              <a:rPr lang="en-US" noProof="0" smtClean="0"/>
              <a:pPr/>
              <a:t>8</a:t>
            </a:fld>
            <a:endParaRPr lang="en-US" noProof="0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3875" y="1130300"/>
            <a:ext cx="8334405" cy="5156220"/>
          </a:xfrm>
        </p:spPr>
        <p:txBody>
          <a:bodyPr/>
          <a:lstStyle/>
          <a:p>
            <a:endParaRPr lang="en-US" dirty="0" smtClean="0"/>
          </a:p>
          <a:p>
            <a:r>
              <a:rPr lang="cs-CZ" dirty="0" smtClean="0"/>
              <a:t>Přeji Vám úspěšnou konferenci</a:t>
            </a:r>
            <a:r>
              <a:rPr lang="en-US" dirty="0" smtClean="0"/>
              <a:t> 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8316" r="28316"/>
          <a:stretch/>
        </p:blipFill>
        <p:spPr>
          <a:xfrm rot="5400000">
            <a:off x="2431575" y="-207361"/>
            <a:ext cx="4229093" cy="774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0965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CTIONNUMBER" val="1"/>
  <p:tag name="SLIDETYPE" val="NovartisTitle"/>
  <p:tag name="DIVIDERPICTUREPATH" val="C:\Program Files\PPTADDIN.2010.EN\Picturegallery\A_NvsSTD.jp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627tASHEqWUh3A0Zsq4g"/>
</p:tagLst>
</file>

<file path=ppt/theme/theme1.xml><?xml version="1.0" encoding="utf-8"?>
<a:theme xmlns:a="http://schemas.openxmlformats.org/drawingml/2006/main" name="Blank">
  <a:themeElements>
    <a:clrScheme name="NovartisWhit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E44C16"/>
      </a:hlink>
      <a:folHlink>
        <a:srgbClr val="FCAF17"/>
      </a:folHlink>
    </a:clrScheme>
    <a:fontScheme name="Novartis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ovartis">
  <a:themeElements>
    <a:clrScheme name="Novartis">
      <a:dk1>
        <a:srgbClr val="917B69"/>
      </a:dk1>
      <a:lt1>
        <a:srgbClr val="FFFFFF"/>
      </a:lt1>
      <a:dk2>
        <a:srgbClr val="917B69"/>
      </a:dk2>
      <a:lt2>
        <a:srgbClr val="F8F8F8"/>
      </a:lt2>
      <a:accent1>
        <a:srgbClr val="FCAF17"/>
      </a:accent1>
      <a:accent2>
        <a:srgbClr val="EC8026"/>
      </a:accent2>
      <a:accent3>
        <a:srgbClr val="E44C16"/>
      </a:accent3>
      <a:accent4>
        <a:srgbClr val="923222"/>
      </a:accent4>
      <a:accent5>
        <a:srgbClr val="634329"/>
      </a:accent5>
      <a:accent6>
        <a:srgbClr val="000000"/>
      </a:accent6>
      <a:hlink>
        <a:srgbClr val="917B69"/>
      </a:hlink>
      <a:folHlink>
        <a:srgbClr val="917B69"/>
      </a:folHlink>
    </a:clrScheme>
    <a:fontScheme name="Novart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Novart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6666</TotalTime>
  <Words>472</Words>
  <Application>Microsoft Office PowerPoint</Application>
  <PresentationFormat>Předvádění na obrazovce (4:3)</PresentationFormat>
  <Paragraphs>144</Paragraphs>
  <Slides>8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Blank</vt:lpstr>
      <vt:lpstr>Efektivní nemocnice 2012</vt:lpstr>
      <vt:lpstr>Právě probíhá mnoho změn.</vt:lpstr>
      <vt:lpstr>Novartis R&amp;D</vt:lpstr>
      <vt:lpstr>Snímek 4</vt:lpstr>
      <vt:lpstr>AHF</vt:lpstr>
      <vt:lpstr>Novartis zvýšil  investice v České republice                                   </vt:lpstr>
      <vt:lpstr>CSR – program společenské odpovědnosti</vt:lpstr>
      <vt:lpstr>Děkuji za pozornost.</vt:lpstr>
    </vt:vector>
  </TitlesOfParts>
  <Company>Novartis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AD-Tagung SPECIALTY</dc:title>
  <dc:creator>Irschik, Heidrun</dc:creator>
  <cp:lastModifiedBy>Jája a Pája</cp:lastModifiedBy>
  <cp:revision>91</cp:revision>
  <cp:lastPrinted>2012-11-09T10:52:25Z</cp:lastPrinted>
  <dcterms:created xsi:type="dcterms:W3CDTF">2012-09-04T11:50:48Z</dcterms:created>
  <dcterms:modified xsi:type="dcterms:W3CDTF">2012-11-26T09:36:46Z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viderSectionCount">
    <vt:lpwstr>6</vt:lpwstr>
  </property>
  <property fmtid="{D5CDD505-2E9C-101B-9397-08002B2CF9AE}" pid="3" name="ConferenceTitle">
    <vt:lpwstr/>
  </property>
  <property fmtid="{D5CDD505-2E9C-101B-9397-08002B2CF9AE}" pid="4" name="PresenterName">
    <vt:lpwstr>Heidrun Irschik</vt:lpwstr>
  </property>
  <property fmtid="{D5CDD505-2E9C-101B-9397-08002B2CF9AE}" pid="5" name="PresDate">
    <vt:lpwstr>Nov 27th</vt:lpwstr>
  </property>
  <property fmtid="{D5CDD505-2E9C-101B-9397-08002B2CF9AE}" pid="6" name="PresSubject">
    <vt:lpwstr/>
  </property>
  <property fmtid="{D5CDD505-2E9C-101B-9397-08002B2CF9AE}" pid="7" name="ConfidentialityLevel">
    <vt:lpwstr>Business Use Only</vt:lpwstr>
  </property>
  <property fmtid="{D5CDD505-2E9C-101B-9397-08002B2CF9AE}" pid="8" name="HideFooter">
    <vt:bool>false</vt:bool>
  </property>
  <property fmtid="{D5CDD505-2E9C-101B-9397-08002B2CF9AE}" pid="9" name="LegalDisclaimer">
    <vt:lpwstr>LegalDisclaimerNO</vt:lpwstr>
  </property>
</Properties>
</file>