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39"/>
  </p:notesMasterIdLst>
  <p:handoutMasterIdLst>
    <p:handoutMasterId r:id="rId40"/>
  </p:handoutMasterIdLst>
  <p:sldIdLst>
    <p:sldId id="332" r:id="rId2"/>
    <p:sldId id="392" r:id="rId3"/>
    <p:sldId id="382" r:id="rId4"/>
    <p:sldId id="383" r:id="rId5"/>
    <p:sldId id="384" r:id="rId6"/>
    <p:sldId id="434" r:id="rId7"/>
    <p:sldId id="430" r:id="rId8"/>
    <p:sldId id="445" r:id="rId9"/>
    <p:sldId id="385" r:id="rId10"/>
    <p:sldId id="432" r:id="rId11"/>
    <p:sldId id="444" r:id="rId12"/>
    <p:sldId id="386" r:id="rId13"/>
    <p:sldId id="388" r:id="rId14"/>
    <p:sldId id="393" r:id="rId15"/>
    <p:sldId id="427" r:id="rId16"/>
    <p:sldId id="425" r:id="rId17"/>
    <p:sldId id="424" r:id="rId18"/>
    <p:sldId id="426" r:id="rId19"/>
    <p:sldId id="419" r:id="rId20"/>
    <p:sldId id="413" r:id="rId21"/>
    <p:sldId id="414" r:id="rId22"/>
    <p:sldId id="428" r:id="rId23"/>
    <p:sldId id="429" r:id="rId24"/>
    <p:sldId id="412" r:id="rId25"/>
    <p:sldId id="436" r:id="rId26"/>
    <p:sldId id="438" r:id="rId27"/>
    <p:sldId id="439" r:id="rId28"/>
    <p:sldId id="437" r:id="rId29"/>
    <p:sldId id="440" r:id="rId30"/>
    <p:sldId id="441" r:id="rId31"/>
    <p:sldId id="422" r:id="rId32"/>
    <p:sldId id="416" r:id="rId33"/>
    <p:sldId id="417" r:id="rId34"/>
    <p:sldId id="421" r:id="rId35"/>
    <p:sldId id="404" r:id="rId36"/>
    <p:sldId id="423" r:id="rId37"/>
    <p:sldId id="405" r:id="rId38"/>
  </p:sldIdLst>
  <p:sldSz cx="9144000" cy="6858000" type="screen4x3"/>
  <p:notesSz cx="6645275" cy="97774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391" autoAdjust="0"/>
    <p:restoredTop sz="94660"/>
  </p:normalViewPr>
  <p:slideViewPr>
    <p:cSldViewPr>
      <p:cViewPr>
        <p:scale>
          <a:sx n="46" d="100"/>
          <a:sy n="46" d="100"/>
        </p:scale>
        <p:origin x="-1920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3963" y="0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6875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3963" y="9286875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4ED0E6A-EE5B-4722-82EC-C68274CA54B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3963" y="0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7888" y="733425"/>
            <a:ext cx="4889500" cy="3667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163" y="4645025"/>
            <a:ext cx="5314950" cy="439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6875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3963" y="9286875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1AB6A42-2528-4905-8E77-F430099F10A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A351D4-CB89-4294-9D7D-8C264032F80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C9A731-A55C-4132-BB06-00CE4E016B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A025F3-DF21-49BE-99CB-B9AF2FCE5B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700E4-7359-4D23-B85A-366190A3E9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3CD977-2500-4B20-B400-41CD6FFA7E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4DE90-361B-4252-928A-A9B9F0D55CB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6751C-E027-4198-8F32-899D27B3E34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6A7C01-0672-4E17-B0C8-DECACF6B45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1B0BB2-78C4-4C55-8F98-F473131330C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0810C3-3C1D-4E83-9956-69E9A4435D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59FB4D-FFCD-4182-9EFB-05D0BB84785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EFAADC9-2ECD-4299-9E59-0D5D222651E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752600"/>
            <a:ext cx="9144000" cy="2819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k-SK" sz="4000" b="1" smtClean="0"/>
              <a:t/>
            </a:r>
            <a:br>
              <a:rPr lang="sk-SK" sz="4000" b="1" smtClean="0"/>
            </a:br>
            <a:r>
              <a:rPr lang="sk-SK" sz="4900" b="1" err="1" smtClean="0"/>
              <a:t>Vyhodnocení</a:t>
            </a:r>
            <a:r>
              <a:rPr lang="sk-SK" sz="4900" b="1" smtClean="0"/>
              <a:t> </a:t>
            </a:r>
            <a:r>
              <a:rPr lang="sk-SK" sz="4900" b="1" err="1" smtClean="0"/>
              <a:t>celostátního</a:t>
            </a:r>
            <a:r>
              <a:rPr lang="sk-SK" sz="4900" b="1" smtClean="0"/>
              <a:t> projektu</a:t>
            </a:r>
            <a:br>
              <a:rPr lang="sk-SK" sz="4900" b="1" smtClean="0"/>
            </a:br>
            <a:r>
              <a:rPr lang="sk-SK" sz="4900" b="1" smtClean="0"/>
              <a:t/>
            </a:r>
            <a:br>
              <a:rPr lang="sk-SK" sz="4900" b="1" smtClean="0"/>
            </a:br>
            <a:r>
              <a:rPr lang="sk-SK" sz="4900" b="1" smtClean="0"/>
              <a:t>„NEMOCNICE ČR 2012“</a:t>
            </a:r>
            <a:r>
              <a:rPr lang="sk-SK" sz="4000" smtClean="0"/>
              <a:t/>
            </a:r>
            <a:br>
              <a:rPr lang="sk-SK" sz="4000" smtClean="0"/>
            </a:br>
            <a:r>
              <a:rPr lang="sk-SK" sz="4000" b="1" smtClean="0"/>
              <a:t/>
            </a:r>
            <a:br>
              <a:rPr lang="sk-SK" sz="4000" b="1" smtClean="0"/>
            </a:br>
            <a:r>
              <a:rPr lang="sk-SK" sz="4000" b="1" smtClean="0"/>
              <a:t/>
            </a:r>
            <a:br>
              <a:rPr lang="sk-SK" sz="4000" b="1" smtClean="0"/>
            </a:br>
            <a:endParaRPr lang="en-US" b="1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572000"/>
            <a:ext cx="9144000" cy="2286000"/>
          </a:xfrm>
        </p:spPr>
        <p:txBody>
          <a:bodyPr/>
          <a:lstStyle/>
          <a:p>
            <a:pPr eaLnBrk="1" hangingPunct="1"/>
            <a:endParaRPr lang="sk-SK" sz="2800" smtClean="0"/>
          </a:p>
          <a:p>
            <a:pPr eaLnBrk="1" hangingPunct="1"/>
            <a:r>
              <a:rPr lang="sk-SK" b="1" smtClean="0"/>
              <a:t>Daniel Vavřina, předseda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 </a:t>
            </a:r>
            <a:r>
              <a:rPr lang="sk-SK" b="1" smtClean="0"/>
              <a:t>HealthCare Institute</a:t>
            </a:r>
            <a:endParaRPr lang="cs-CZ" smtClean="0"/>
          </a:p>
          <a:p>
            <a:pPr eaLnBrk="1" hangingPunct="1"/>
            <a:endParaRPr lang="cs-CZ" sz="3600" b="1" smtClean="0"/>
          </a:p>
        </p:txBody>
      </p:sp>
      <p:pic>
        <p:nvPicPr>
          <p:cNvPr id="2052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990600"/>
            <a:ext cx="8229600" cy="5867400"/>
          </a:xfrm>
        </p:spPr>
        <p:txBody>
          <a:bodyPr/>
          <a:lstStyle/>
          <a:p>
            <a:endParaRPr lang="cs-CZ" sz="2400" smtClean="0"/>
          </a:p>
          <a:p>
            <a:pPr lvl="0" algn="just"/>
            <a:r>
              <a:rPr lang="cs-CZ" sz="2400" smtClean="0">
                <a:solidFill>
                  <a:srgbClr val="FF0000"/>
                </a:solidFill>
              </a:rPr>
              <a:t>spatřujeme pozitivní trend v oblasti vnímání nemocnice ze strany zaměstnanců jako atraktivního zaměstnavatele v regionu (klinický útvar – od roku 2008 nárůst o 11 procentních bodů, správní útvar – od roku 2008 nárůst o 10 procentních bodů)</a:t>
            </a:r>
          </a:p>
          <a:p>
            <a:pPr>
              <a:buNone/>
            </a:pPr>
            <a:endParaRPr lang="cs-CZ" sz="2400" smtClean="0"/>
          </a:p>
        </p:txBody>
      </p:sp>
      <p:sp>
        <p:nvSpPr>
          <p:cNvPr id="6149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BEDFCB-8495-4A78-8A3B-753FC82FD3A1}" type="slidenum">
              <a:rPr lang="en-US" smtClean="0"/>
              <a:pPr/>
              <a:t>10</a:t>
            </a:fld>
            <a:endParaRPr lang="en-US" smtClean="0"/>
          </a:p>
        </p:txBody>
      </p:sp>
      <p:pic>
        <p:nvPicPr>
          <p:cNvPr id="6148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/>
          <p:nvPr/>
        </p:nvSpPr>
        <p:spPr>
          <a:xfrm>
            <a:off x="609600" y="533400"/>
            <a:ext cx="7467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1" fontAlgn="auto" hangingPunct="1">
              <a:spcBef>
                <a:spcPct val="20000"/>
              </a:spcBef>
              <a:spcAft>
                <a:spcPts val="0"/>
              </a:spcAft>
            </a:pPr>
            <a:r>
              <a:rPr lang="cs-CZ" sz="2800" b="1" smtClean="0">
                <a:solidFill>
                  <a:prstClr val="black"/>
                </a:solidFill>
                <a:latin typeface="Calibri"/>
              </a:rPr>
              <a:t>Postřehy z měření </a:t>
            </a:r>
            <a:r>
              <a:rPr lang="cs-CZ" sz="2800" b="1" smtClean="0">
                <a:solidFill>
                  <a:prstClr val="black"/>
                </a:solidFill>
                <a:latin typeface="Calibri"/>
              </a:rPr>
              <a:t>– spokojenost zaměstnanců: </a:t>
            </a:r>
          </a:p>
        </p:txBody>
      </p:sp>
      <p:pic>
        <p:nvPicPr>
          <p:cNvPr id="7" name="Obrázek 6" descr="jpgraph1a.ph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2302" y="3276600"/>
            <a:ext cx="4389590" cy="32953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cs-CZ" smtClean="0"/>
          </a:p>
          <a:p>
            <a:pPr lvl="0"/>
            <a:r>
              <a:rPr lang="cs-CZ" smtClean="0"/>
              <a:t>rádi konstatujeme zjištění, že meziročně polevil tlak nadřízeným do přesčasů, a to skoro o 6 procentních bodů (tj. z 30,6% na 36,5%)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700E4-7359-4D23-B85A-366190A3E9F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Obdélník 4"/>
          <p:cNvSpPr/>
          <p:nvPr/>
        </p:nvSpPr>
        <p:spPr>
          <a:xfrm>
            <a:off x="609600" y="609600"/>
            <a:ext cx="7467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1" fontAlgn="auto" hangingPunct="1">
              <a:spcBef>
                <a:spcPct val="20000"/>
              </a:spcBef>
              <a:spcAft>
                <a:spcPts val="0"/>
              </a:spcAft>
            </a:pPr>
            <a:r>
              <a:rPr lang="cs-CZ" sz="2800" b="1" smtClean="0">
                <a:solidFill>
                  <a:prstClr val="black"/>
                </a:solidFill>
                <a:latin typeface="Calibri"/>
              </a:rPr>
              <a:t>Postřehy z měření </a:t>
            </a:r>
            <a:r>
              <a:rPr lang="cs-CZ" sz="2800" b="1" smtClean="0">
                <a:solidFill>
                  <a:prstClr val="black"/>
                </a:solidFill>
                <a:latin typeface="Calibri"/>
              </a:rPr>
              <a:t>– spokojenost zaměstnanců: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14400"/>
            <a:ext cx="9144000" cy="1143000"/>
          </a:xfrm>
        </p:spPr>
        <p:txBody>
          <a:bodyPr/>
          <a:lstStyle/>
          <a:p>
            <a:pPr eaLnBrk="1" hangingPunct="1"/>
            <a:r>
              <a:rPr lang="sk-SK" smtClean="0"/>
              <a:t>Faktické údaje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209800"/>
            <a:ext cx="8229600" cy="46482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cs-CZ" sz="2400" b="1" smtClean="0"/>
              <a:t>Oblast „Finanční kondice“:</a:t>
            </a:r>
          </a:p>
          <a:p>
            <a:pPr marL="609600" indent="-609600" eaLnBrk="1" hangingPunct="1">
              <a:buFontTx/>
              <a:buNone/>
            </a:pPr>
            <a:endParaRPr lang="cs-CZ" sz="2400" smtClean="0"/>
          </a:p>
          <a:p>
            <a:pPr marL="609600" indent="-609600" eaLnBrk="1" hangingPunct="1">
              <a:buFontTx/>
              <a:buChar char="-"/>
            </a:pPr>
            <a:r>
              <a:rPr lang="sk-SK" sz="2400" smtClean="0"/>
              <a:t>spolupráce s CCB – </a:t>
            </a:r>
            <a:r>
              <a:rPr lang="sk-SK" sz="2400" err="1" smtClean="0"/>
              <a:t>Czech</a:t>
            </a:r>
            <a:r>
              <a:rPr lang="sk-SK" sz="2400" smtClean="0"/>
              <a:t> </a:t>
            </a:r>
            <a:r>
              <a:rPr lang="sk-SK" sz="2400" err="1" smtClean="0"/>
              <a:t>Credit</a:t>
            </a:r>
            <a:r>
              <a:rPr lang="sk-SK" sz="2400" smtClean="0"/>
              <a:t> </a:t>
            </a:r>
            <a:r>
              <a:rPr lang="sk-SK" sz="2400" err="1" smtClean="0"/>
              <a:t>Bureau</a:t>
            </a:r>
            <a:r>
              <a:rPr lang="sk-SK" sz="2400" smtClean="0"/>
              <a:t> a.s.</a:t>
            </a:r>
          </a:p>
          <a:p>
            <a:pPr marL="609600" indent="-609600" eaLnBrk="1" hangingPunct="1">
              <a:buFontTx/>
              <a:buChar char="-"/>
            </a:pPr>
            <a:r>
              <a:rPr lang="sk-SK" sz="2400" b="1" err="1" smtClean="0"/>
              <a:t>hodnoceny</a:t>
            </a:r>
            <a:r>
              <a:rPr lang="sk-SK" sz="2400" b="1" smtClean="0"/>
              <a:t> fakultní nemocnice, </a:t>
            </a:r>
            <a:r>
              <a:rPr lang="sk-SK" sz="2400" b="1" err="1" smtClean="0"/>
              <a:t>příspěvkové</a:t>
            </a:r>
            <a:r>
              <a:rPr lang="sk-SK" sz="2400" b="1" smtClean="0"/>
              <a:t> </a:t>
            </a:r>
            <a:r>
              <a:rPr lang="sk-SK" sz="2400" b="1" err="1" smtClean="0"/>
              <a:t>organizace</a:t>
            </a:r>
            <a:r>
              <a:rPr lang="sk-SK" sz="2400" b="1" smtClean="0"/>
              <a:t> a obchodní </a:t>
            </a:r>
            <a:r>
              <a:rPr lang="sk-SK" sz="2400" b="1" err="1" smtClean="0"/>
              <a:t>společnosti</a:t>
            </a:r>
            <a:endParaRPr lang="sk-SK" sz="2400" b="1" smtClean="0"/>
          </a:p>
          <a:p>
            <a:pPr marL="609600" indent="-609600" eaLnBrk="1" hangingPunct="1">
              <a:buFontTx/>
              <a:buChar char="-"/>
            </a:pPr>
            <a:r>
              <a:rPr lang="sk-SK" sz="2400" b="1" err="1" smtClean="0"/>
              <a:t>seznam</a:t>
            </a:r>
            <a:r>
              <a:rPr lang="sk-SK" sz="2400" b="1" smtClean="0"/>
              <a:t> </a:t>
            </a:r>
            <a:r>
              <a:rPr lang="sk-SK" sz="2400" b="1" err="1" smtClean="0"/>
              <a:t>hodnotících</a:t>
            </a:r>
            <a:r>
              <a:rPr lang="sk-SK" sz="2400" b="1" smtClean="0"/>
              <a:t> a </a:t>
            </a:r>
            <a:r>
              <a:rPr lang="sk-SK" sz="2400" b="1" err="1" smtClean="0"/>
              <a:t>poměrových</a:t>
            </a:r>
            <a:r>
              <a:rPr lang="sk-SK" sz="2400" b="1" smtClean="0"/>
              <a:t> </a:t>
            </a:r>
            <a:r>
              <a:rPr lang="sk-SK" sz="2400" b="1" err="1" smtClean="0"/>
              <a:t>ukazatelů</a:t>
            </a:r>
            <a:r>
              <a:rPr lang="sk-SK" sz="2400" b="1" smtClean="0"/>
              <a:t> </a:t>
            </a:r>
            <a:r>
              <a:rPr lang="sk-SK" sz="2400" b="1" err="1" smtClean="0"/>
              <a:t>viz</a:t>
            </a:r>
            <a:r>
              <a:rPr lang="sk-SK" sz="2400" b="1" smtClean="0"/>
              <a:t> web HCI (p.o. </a:t>
            </a:r>
            <a:r>
              <a:rPr lang="sk-SK" sz="2400" b="1" err="1" smtClean="0"/>
              <a:t>vs</a:t>
            </a:r>
            <a:r>
              <a:rPr lang="sk-SK" sz="2400" b="1" smtClean="0"/>
              <a:t> </a:t>
            </a:r>
            <a:r>
              <a:rPr lang="sk-SK" sz="2400" b="1" err="1" smtClean="0"/>
              <a:t>o.s</a:t>
            </a:r>
            <a:r>
              <a:rPr lang="sk-SK" sz="2400" b="1" smtClean="0"/>
              <a:t>.)</a:t>
            </a:r>
          </a:p>
          <a:p>
            <a:pPr marL="609600" indent="-609600" eaLnBrk="1" hangingPunct="1">
              <a:buFontTx/>
              <a:buNone/>
            </a:pPr>
            <a:endParaRPr lang="sk-SK" sz="2400" smtClean="0"/>
          </a:p>
        </p:txBody>
      </p:sp>
      <p:sp>
        <p:nvSpPr>
          <p:cNvPr id="8197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50BF1B-0B63-4C7F-8368-59F1E100768E}" type="slidenum">
              <a:rPr lang="en-US" smtClean="0"/>
              <a:pPr/>
              <a:t>12</a:t>
            </a:fld>
            <a:endParaRPr lang="en-US" smtClean="0"/>
          </a:p>
        </p:txBody>
      </p:sp>
      <p:pic>
        <p:nvPicPr>
          <p:cNvPr id="8196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Obrázek 2" descr="Obrázek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5172075"/>
            <a:ext cx="30575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sk-SK" smtClean="0"/>
              <a:t>Detaily </a:t>
            </a:r>
            <a:r>
              <a:rPr lang="sk-SK" err="1" smtClean="0"/>
              <a:t>měření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143000"/>
            <a:ext cx="8229600" cy="5715000"/>
          </a:xfrm>
        </p:spPr>
        <p:txBody>
          <a:bodyPr/>
          <a:lstStyle/>
          <a:p>
            <a:pPr marL="609600" indent="-609600" eaLnBrk="1" hangingPunct="1">
              <a:buFontTx/>
              <a:buChar char="-"/>
            </a:pPr>
            <a:r>
              <a:rPr lang="cs-CZ" sz="2400" b="1" smtClean="0"/>
              <a:t>Zpráva z měření ČR 2012 – viz web</a:t>
            </a:r>
          </a:p>
          <a:p>
            <a:pPr marL="609600" indent="-609600" eaLnBrk="1" hangingPunct="1">
              <a:buFontTx/>
              <a:buChar char="-"/>
            </a:pPr>
            <a:endParaRPr lang="cs-CZ" sz="2400" b="1" smtClean="0"/>
          </a:p>
          <a:p>
            <a:pPr marL="609600" indent="-609600" eaLnBrk="1" hangingPunct="1">
              <a:buFontTx/>
              <a:buChar char="-"/>
            </a:pPr>
            <a:r>
              <a:rPr lang="cs-CZ" sz="2400" b="1" smtClean="0"/>
              <a:t>Detailní hodnotící zpráva o nemocnici pro management (NA OBJEDNÁVKU – rezervy nemocnice)</a:t>
            </a:r>
          </a:p>
          <a:p>
            <a:pPr marL="609600" indent="-609600" eaLnBrk="1" hangingPunct="1">
              <a:buFontTx/>
              <a:buNone/>
            </a:pPr>
            <a:r>
              <a:rPr lang="cs-CZ" sz="2400" b="1" smtClean="0"/>
              <a:t>	(nástroj pro management) – viz web</a:t>
            </a:r>
          </a:p>
          <a:p>
            <a:pPr marL="609600" indent="-609600" eaLnBrk="1" hangingPunct="1">
              <a:buFontTx/>
              <a:buNone/>
            </a:pPr>
            <a:endParaRPr lang="cs-CZ" sz="2400" b="1" smtClean="0"/>
          </a:p>
          <a:p>
            <a:pPr marL="609600" indent="-609600" eaLnBrk="1" hangingPunct="1">
              <a:buFontTx/>
              <a:buNone/>
            </a:pPr>
            <a:r>
              <a:rPr lang="cs-CZ" sz="2400" b="1" smtClean="0"/>
              <a:t>-	</a:t>
            </a:r>
            <a:r>
              <a:rPr lang="cs-CZ" sz="2400" b="1" u="sng" smtClean="0">
                <a:solidFill>
                  <a:srgbClr val="FF0000"/>
                </a:solidFill>
              </a:rPr>
              <a:t>Nástroj pro podporu akreditací a certifikací – kontinuální řízení kvality – viz web</a:t>
            </a:r>
            <a:br>
              <a:rPr lang="cs-CZ" sz="2400" b="1" u="sng" smtClean="0">
                <a:solidFill>
                  <a:srgbClr val="FF0000"/>
                </a:solidFill>
              </a:rPr>
            </a:br>
            <a:endParaRPr lang="sk-SK" sz="2400" smtClean="0">
              <a:solidFill>
                <a:srgbClr val="FF0000"/>
              </a:solidFill>
            </a:endParaRPr>
          </a:p>
          <a:p>
            <a:pPr marL="609600" indent="-609600" eaLnBrk="1" hangingPunct="1">
              <a:buFontTx/>
              <a:buNone/>
            </a:pPr>
            <a:endParaRPr lang="sk-SK" sz="2400" smtClean="0"/>
          </a:p>
        </p:txBody>
      </p:sp>
      <p:sp>
        <p:nvSpPr>
          <p:cNvPr id="12293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7F11552-F370-4970-96CC-E2402CF44714}" type="slidenum">
              <a:rPr lang="en-US" smtClean="0"/>
              <a:pPr/>
              <a:t>13</a:t>
            </a:fld>
            <a:endParaRPr lang="en-US" smtClean="0"/>
          </a:p>
        </p:txBody>
      </p:sp>
      <p:pic>
        <p:nvPicPr>
          <p:cNvPr id="12292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Obrázek 2" descr="Obrázek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4953000"/>
            <a:ext cx="3454831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09800"/>
            <a:ext cx="9144000" cy="1752600"/>
          </a:xfrm>
        </p:spPr>
        <p:txBody>
          <a:bodyPr>
            <a:noAutofit/>
          </a:bodyPr>
          <a:lstStyle/>
          <a:p>
            <a:pPr eaLnBrk="1" hangingPunct="1"/>
            <a:r>
              <a:rPr lang="sk-SK" sz="9600" b="1" smtClean="0"/>
              <a:t>Výsledky 2012</a:t>
            </a:r>
            <a:endParaRPr lang="en-US" sz="9600" b="1" smtClean="0"/>
          </a:p>
        </p:txBody>
      </p:sp>
      <p:sp>
        <p:nvSpPr>
          <p:cNvPr id="13316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821ACF-772F-4403-816F-3AC27B7D4A7E}" type="slidenum">
              <a:rPr lang="en-US" smtClean="0"/>
              <a:pPr/>
              <a:t>14</a:t>
            </a:fld>
            <a:endParaRPr lang="en-US" smtClean="0"/>
          </a:p>
        </p:txBody>
      </p:sp>
      <p:pic>
        <p:nvPicPr>
          <p:cNvPr id="13315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09800"/>
            <a:ext cx="9144000" cy="1143000"/>
          </a:xfrm>
        </p:spPr>
        <p:txBody>
          <a:bodyPr/>
          <a:lstStyle/>
          <a:p>
            <a:pPr eaLnBrk="1" hangingPunct="1"/>
            <a:r>
              <a:rPr lang="sk-SK" b="1" smtClean="0"/>
              <a:t>FINANČNÍ KONDICE 2012</a:t>
            </a:r>
            <a:endParaRPr lang="en-US" b="1" smtClean="0"/>
          </a:p>
        </p:txBody>
      </p:sp>
      <p:sp>
        <p:nvSpPr>
          <p:cNvPr id="13316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821ACF-772F-4403-816F-3AC27B7D4A7E}" type="slidenum">
              <a:rPr lang="en-US" smtClean="0"/>
              <a:pPr/>
              <a:t>15</a:t>
            </a:fld>
            <a:endParaRPr lang="en-US" smtClean="0"/>
          </a:p>
        </p:txBody>
      </p:sp>
      <p:pic>
        <p:nvPicPr>
          <p:cNvPr id="13315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48768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 eaLnBrk="1" fontAlgn="auto" hangingPunct="1">
              <a:spcAft>
                <a:spcPts val="0"/>
              </a:spcAft>
            </a:pPr>
            <a:r>
              <a:rPr lang="cs-CZ" sz="2400" smtClean="0"/>
              <a:t>Data zpracovala a žebříčky sestavila společnost CCB – Czech Banking Credit Bureau, a. s</a:t>
            </a:r>
            <a:endParaRPr kumimoji="0" lang="en-US" sz="24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90000"/>
          </a:bodyPr>
          <a:lstStyle/>
          <a:p>
            <a:pPr lvl="0"/>
            <a:r>
              <a:rPr lang="cs-CZ" b="1" smtClean="0"/>
              <a:t>Nemocnice ČR 2012</a:t>
            </a:r>
            <a:br>
              <a:rPr lang="cs-CZ" b="1" smtClean="0"/>
            </a:br>
            <a:r>
              <a:rPr lang="cs-CZ" b="1" smtClean="0"/>
              <a:t>z pohledu FINANČNÍ KONDICE:</a:t>
            </a:r>
            <a:br>
              <a:rPr lang="cs-CZ" b="1" smtClean="0"/>
            </a:br>
            <a:r>
              <a:rPr lang="cs-CZ" sz="2800" b="1" smtClean="0"/>
              <a:t>(KATEGORIE OBCHODNÍ SPOL.)</a:t>
            </a:r>
            <a:r>
              <a:rPr lang="cs-CZ" b="1" smtClean="0"/>
              <a:t/>
            </a:r>
            <a:br>
              <a:rPr lang="cs-CZ" b="1" smtClean="0"/>
            </a:br>
            <a:r>
              <a:rPr lang="cs-CZ" b="1" smtClean="0"/>
              <a:t> </a:t>
            </a:r>
            <a:br>
              <a:rPr lang="cs-CZ" b="1" smtClean="0"/>
            </a:br>
            <a:r>
              <a:rPr lang="cs-CZ" sz="3600" b="1" smtClean="0">
                <a:solidFill>
                  <a:srgbClr val="0000CC"/>
                </a:solidFill>
              </a:rPr>
              <a:t>1. Nemocnice Český Krumlov, a.s.</a:t>
            </a:r>
            <a:br>
              <a:rPr lang="cs-CZ" sz="3600" b="1" smtClean="0">
                <a:solidFill>
                  <a:srgbClr val="0000CC"/>
                </a:solidFill>
              </a:rPr>
            </a:br>
            <a:r>
              <a:rPr lang="cs-CZ" sz="3600">
                <a:solidFill>
                  <a:schemeClr val="tx2"/>
                </a:solidFill>
              </a:rPr>
              <a:t>2. Nemocnice Kadaň s.r.o.</a:t>
            </a:r>
            <a:br>
              <a:rPr lang="cs-CZ" sz="3600">
                <a:solidFill>
                  <a:schemeClr val="tx2"/>
                </a:solidFill>
              </a:rPr>
            </a:br>
            <a:r>
              <a:rPr lang="cs-CZ" sz="3600">
                <a:solidFill>
                  <a:schemeClr val="tx2"/>
                </a:solidFill>
              </a:rPr>
              <a:t>3. Městská nemocnice Městec Králové a.s.</a:t>
            </a:r>
            <a:br>
              <a:rPr lang="cs-CZ" sz="3600">
                <a:solidFill>
                  <a:schemeClr val="tx2"/>
                </a:solidFill>
              </a:rPr>
            </a:br>
            <a:r>
              <a:rPr lang="cs-CZ" sz="3600">
                <a:solidFill>
                  <a:schemeClr val="tx2"/>
                </a:solidFill>
              </a:rPr>
              <a:t>4. Nemocnice Prachatice, a.s.</a:t>
            </a:r>
            <a:br>
              <a:rPr lang="cs-CZ" sz="3600">
                <a:solidFill>
                  <a:schemeClr val="tx2"/>
                </a:solidFill>
              </a:rPr>
            </a:br>
            <a:r>
              <a:rPr lang="cs-CZ" sz="3600">
                <a:solidFill>
                  <a:schemeClr val="tx2"/>
                </a:solidFill>
              </a:rPr>
              <a:t>5. Nemocnice Jindřichův Hradec, a.s.</a:t>
            </a:r>
            <a:r>
              <a:rPr lang="cs-CZ" sz="32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cs-CZ" sz="32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cs-CZ" sz="32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cs-CZ" sz="32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cs-CZ" smtClean="0"/>
              <a:t/>
            </a:r>
            <a:br>
              <a:rPr lang="cs-CZ" smtClean="0"/>
            </a:br>
            <a:endParaRPr lang="cs-CZ" smtClean="0"/>
          </a:p>
        </p:txBody>
      </p:sp>
      <p:sp>
        <p:nvSpPr>
          <p:cNvPr id="19460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729D38-034F-4F6C-9822-2C78686F2245}" type="slidenum">
              <a:rPr lang="en-US" smtClean="0"/>
              <a:pPr/>
              <a:t>16</a:t>
            </a:fld>
            <a:endParaRPr lang="en-US" smtClean="0"/>
          </a:p>
        </p:txBody>
      </p:sp>
      <p:pic>
        <p:nvPicPr>
          <p:cNvPr id="19459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57150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 eaLnBrk="1" fontAlgn="auto" hangingPunct="1">
              <a:spcAft>
                <a:spcPts val="0"/>
              </a:spcAft>
            </a:pPr>
            <a:r>
              <a:rPr lang="cs-CZ" sz="1600" smtClean="0"/>
              <a:t>Data zpracovala a žebříčky sestavila společnost CCB – Czech Banking Credit Bureau, a. s</a:t>
            </a:r>
            <a:endParaRPr kumimoji="0" lang="en-US" sz="1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6400800"/>
          </a:xfrm>
        </p:spPr>
        <p:txBody>
          <a:bodyPr/>
          <a:lstStyle/>
          <a:p>
            <a:pPr lvl="0"/>
            <a:r>
              <a:rPr lang="cs-CZ" b="1" smtClean="0"/>
              <a:t>Nemocnice ČR 2012</a:t>
            </a:r>
            <a:br>
              <a:rPr lang="cs-CZ" b="1" smtClean="0"/>
            </a:br>
            <a:r>
              <a:rPr lang="cs-CZ" b="1" smtClean="0"/>
              <a:t>z pohledu FINANČNÍ KONDICE:</a:t>
            </a:r>
            <a:br>
              <a:rPr lang="cs-CZ" b="1" smtClean="0"/>
            </a:br>
            <a:r>
              <a:rPr lang="cs-CZ" sz="2800" b="1" smtClean="0"/>
              <a:t>(KATEGORIE PŘÍSP. ORG.)</a:t>
            </a:r>
            <a:r>
              <a:rPr lang="cs-CZ" b="1" smtClean="0"/>
              <a:t/>
            </a:r>
            <a:br>
              <a:rPr lang="cs-CZ" b="1" smtClean="0"/>
            </a:br>
            <a:r>
              <a:rPr lang="cs-CZ" b="1" smtClean="0"/>
              <a:t> </a:t>
            </a:r>
            <a:br>
              <a:rPr lang="cs-CZ" b="1" smtClean="0"/>
            </a:br>
            <a:r>
              <a:rPr lang="cs-CZ" sz="3600" b="1" smtClean="0">
                <a:solidFill>
                  <a:srgbClr val="0000CC"/>
                </a:solidFill>
              </a:rPr>
              <a:t>1. Vojenská nemocnice Olomouc</a:t>
            </a:r>
            <a:r>
              <a:rPr lang="cs-CZ" sz="32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cs-CZ" sz="32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cs-CZ" sz="32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2. Revmatologický ústav</a:t>
            </a:r>
            <a:br>
              <a:rPr lang="cs-CZ" sz="32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cs-CZ" sz="32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3. Institut klinické a experimentální medicíny</a:t>
            </a:r>
            <a:br>
              <a:rPr lang="cs-CZ" sz="32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cs-CZ" smtClean="0"/>
              <a:t/>
            </a:r>
            <a:br>
              <a:rPr lang="cs-CZ" smtClean="0"/>
            </a:br>
            <a:endParaRPr lang="cs-CZ" smtClean="0"/>
          </a:p>
        </p:txBody>
      </p:sp>
      <p:sp>
        <p:nvSpPr>
          <p:cNvPr id="19460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729D38-034F-4F6C-9822-2C78686F2245}" type="slidenum">
              <a:rPr lang="en-US" smtClean="0"/>
              <a:pPr/>
              <a:t>17</a:t>
            </a:fld>
            <a:endParaRPr lang="en-US" smtClean="0"/>
          </a:p>
        </p:txBody>
      </p:sp>
      <p:pic>
        <p:nvPicPr>
          <p:cNvPr id="19459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57150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 eaLnBrk="1" fontAlgn="auto" hangingPunct="1">
              <a:spcAft>
                <a:spcPts val="0"/>
              </a:spcAft>
            </a:pPr>
            <a:r>
              <a:rPr lang="cs-CZ" sz="1600" smtClean="0"/>
              <a:t>Data zpracovala a žebříčky sestavila společnost CCB – Czech Banking Credit Bureau, a. s</a:t>
            </a:r>
            <a:endParaRPr kumimoji="0" lang="en-US" sz="1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6400800"/>
          </a:xfrm>
        </p:spPr>
        <p:txBody>
          <a:bodyPr/>
          <a:lstStyle/>
          <a:p>
            <a:pPr lvl="0"/>
            <a:r>
              <a:rPr lang="cs-CZ" b="1" smtClean="0"/>
              <a:t>Nemocnice ČR 2012 </a:t>
            </a:r>
            <a:br>
              <a:rPr lang="cs-CZ" b="1" smtClean="0"/>
            </a:br>
            <a:r>
              <a:rPr lang="cs-CZ" b="1" smtClean="0"/>
              <a:t>z pohledu FINANČNÍ KONDICE:</a:t>
            </a:r>
            <a:br>
              <a:rPr lang="cs-CZ" b="1" smtClean="0"/>
            </a:br>
            <a:r>
              <a:rPr lang="cs-CZ" sz="2400" b="1" smtClean="0"/>
              <a:t> (KATEGORIE FAKULTNÍ NEMOCNICE) </a:t>
            </a:r>
            <a:br>
              <a:rPr lang="cs-CZ" sz="2400" b="1" smtClean="0"/>
            </a:br>
            <a:r>
              <a:rPr lang="cs-CZ" b="1" smtClean="0"/>
              <a:t/>
            </a:r>
            <a:br>
              <a:rPr lang="cs-CZ" b="1" smtClean="0"/>
            </a:br>
            <a:r>
              <a:rPr lang="cs-CZ" sz="3600" b="1" smtClean="0">
                <a:solidFill>
                  <a:srgbClr val="0000CC"/>
                </a:solidFill>
              </a:rPr>
              <a:t>1.</a:t>
            </a:r>
            <a:r>
              <a:rPr lang="cs-CZ" sz="3600" b="1" smtClean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 Fakultní nemocnice Hradec Králové</a:t>
            </a:r>
            <a:r>
              <a:rPr lang="cs-CZ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cs-CZ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cs-CZ" sz="32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2. Fakultní </a:t>
            </a:r>
            <a:r>
              <a:rPr lang="cs-CZ" sz="3200" smtClean="0">
                <a:solidFill>
                  <a:schemeClr val="tx2"/>
                </a:solidFill>
              </a:rPr>
              <a:t>nemocnice Olomouc</a:t>
            </a:r>
            <a:br>
              <a:rPr lang="cs-CZ" sz="3200" smtClean="0">
                <a:solidFill>
                  <a:schemeClr val="tx2"/>
                </a:solidFill>
              </a:rPr>
            </a:br>
            <a:r>
              <a:rPr lang="cs-CZ" sz="3200" smtClean="0">
                <a:solidFill>
                  <a:schemeClr val="tx2"/>
                </a:solidFill>
              </a:rPr>
              <a:t>3. Fakultní nemocnice v Motole</a:t>
            </a:r>
            <a:r>
              <a:rPr lang="cs-CZ" sz="32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cs-CZ" sz="32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cs-CZ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cs-CZ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cs-CZ" smtClean="0">
              <a:solidFill>
                <a:srgbClr val="0000CC"/>
              </a:solidFill>
            </a:endParaRPr>
          </a:p>
        </p:txBody>
      </p:sp>
      <p:sp>
        <p:nvSpPr>
          <p:cNvPr id="20484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9D9B42-FB39-4EF8-BF6C-D5277418902E}" type="slidenum">
              <a:rPr lang="en-US" smtClean="0"/>
              <a:pPr/>
              <a:t>18</a:t>
            </a:fld>
            <a:endParaRPr lang="en-US" smtClean="0"/>
          </a:p>
        </p:txBody>
      </p:sp>
      <p:pic>
        <p:nvPicPr>
          <p:cNvPr id="20483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57150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 eaLnBrk="1" fontAlgn="auto" hangingPunct="1">
              <a:spcAft>
                <a:spcPts val="0"/>
              </a:spcAft>
            </a:pPr>
            <a:r>
              <a:rPr lang="cs-CZ" sz="1600" smtClean="0"/>
              <a:t>Data zpracovala a žebříčky sestavila společnost CCB – Czech Banking Credit Bureau, a. s</a:t>
            </a:r>
            <a:endParaRPr kumimoji="0" lang="en-US" sz="1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09800"/>
            <a:ext cx="9144000" cy="1143000"/>
          </a:xfrm>
        </p:spPr>
        <p:txBody>
          <a:bodyPr/>
          <a:lstStyle/>
          <a:p>
            <a:pPr eaLnBrk="1" hangingPunct="1"/>
            <a:r>
              <a:rPr lang="sk-SK" b="1" smtClean="0"/>
              <a:t>ZAMĚSTNANCI 2012</a:t>
            </a:r>
            <a:endParaRPr lang="en-US" b="1" smtClean="0"/>
          </a:p>
        </p:txBody>
      </p:sp>
      <p:sp>
        <p:nvSpPr>
          <p:cNvPr id="13316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821ACF-772F-4403-816F-3AC27B7D4A7E}" type="slidenum">
              <a:rPr lang="en-US" smtClean="0"/>
              <a:pPr/>
              <a:t>19</a:t>
            </a:fld>
            <a:endParaRPr lang="en-US" smtClean="0"/>
          </a:p>
        </p:txBody>
      </p:sp>
      <p:pic>
        <p:nvPicPr>
          <p:cNvPr id="13315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/>
          <a:lstStyle/>
          <a:p>
            <a:pPr eaLnBrk="1" hangingPunct="1"/>
            <a:r>
              <a:rPr lang="sk-SK" smtClean="0"/>
              <a:t>Metodika měření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905000"/>
            <a:ext cx="8229600" cy="46482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cs-CZ" sz="2400" smtClean="0"/>
              <a:t>Komplexní hodnocení </a:t>
            </a:r>
          </a:p>
          <a:p>
            <a:pPr marL="609600" indent="-609600" eaLnBrk="1" hangingPunct="1">
              <a:buFontTx/>
              <a:buChar char="-"/>
            </a:pPr>
            <a:r>
              <a:rPr lang="cs-CZ" sz="2400" smtClean="0"/>
              <a:t>moderní manažerská metodika </a:t>
            </a:r>
            <a:r>
              <a:rPr lang="cs-CZ" sz="2400" b="1" err="1" smtClean="0"/>
              <a:t>Balanced</a:t>
            </a:r>
            <a:r>
              <a:rPr lang="cs-CZ" sz="2400" b="1" smtClean="0"/>
              <a:t> </a:t>
            </a:r>
            <a:r>
              <a:rPr lang="cs-CZ" sz="2400" b="1" err="1" smtClean="0"/>
              <a:t>Scorecard</a:t>
            </a:r>
            <a:endParaRPr lang="cs-CZ" sz="2400" b="1" smtClean="0"/>
          </a:p>
          <a:p>
            <a:pPr marL="609600" indent="-609600" eaLnBrk="1" hangingPunct="1">
              <a:buNone/>
            </a:pPr>
            <a:r>
              <a:rPr lang="cs-CZ" sz="2400" b="1" smtClean="0"/>
              <a:t>	(prezentováno v rámci M.B.A. programu)</a:t>
            </a:r>
          </a:p>
          <a:p>
            <a:pPr marL="609600" indent="-609600" eaLnBrk="1" hangingPunct="1">
              <a:buFontTx/>
              <a:buChar char="-"/>
            </a:pPr>
            <a:endParaRPr lang="cs-CZ" sz="2400" smtClean="0"/>
          </a:p>
          <a:p>
            <a:pPr marL="609600" indent="-609600" eaLnBrk="1" hangingPunct="1">
              <a:buFontTx/>
              <a:buChar char="-"/>
            </a:pPr>
            <a:r>
              <a:rPr lang="cs-CZ" sz="2400" smtClean="0"/>
              <a:t>Cíl: zajištění </a:t>
            </a:r>
            <a:r>
              <a:rPr lang="cs-CZ" sz="2400" b="1" smtClean="0">
                <a:solidFill>
                  <a:srgbClr val="FF0000"/>
                </a:solidFill>
              </a:rPr>
              <a:t>dlouhodobé úspěšnosti </a:t>
            </a:r>
            <a:r>
              <a:rPr lang="cs-CZ" sz="2400" b="1" smtClean="0">
                <a:solidFill>
                  <a:srgbClr val="FF0000"/>
                </a:solidFill>
              </a:rPr>
              <a:t>nemocnic</a:t>
            </a:r>
            <a:endParaRPr lang="cs-CZ" sz="2400" smtClean="0">
              <a:solidFill>
                <a:srgbClr val="FF0000"/>
              </a:solidFill>
            </a:endParaRPr>
          </a:p>
          <a:p>
            <a:pPr marL="609600" indent="-609600" eaLnBrk="1" hangingPunct="1">
              <a:buFontTx/>
              <a:buNone/>
            </a:pPr>
            <a:endParaRPr lang="sk-SK" sz="2400" smtClean="0"/>
          </a:p>
        </p:txBody>
      </p:sp>
      <p:sp>
        <p:nvSpPr>
          <p:cNvPr id="4101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418E79B-BEA6-49B0-84AA-B4080A762708}" type="slidenum">
              <a:rPr lang="en-US" smtClean="0"/>
              <a:pPr/>
              <a:t>2</a:t>
            </a:fld>
            <a:endParaRPr lang="en-US" smtClean="0"/>
          </a:p>
        </p:txBody>
      </p:sp>
      <p:pic>
        <p:nvPicPr>
          <p:cNvPr id="4100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Obrázek 2" descr="Obrázek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4495800"/>
            <a:ext cx="428399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cs-CZ" b="1" smtClean="0"/>
              <a:t>Nemocnice ČR 2012 </a:t>
            </a:r>
            <a:br>
              <a:rPr lang="cs-CZ" b="1" smtClean="0"/>
            </a:br>
            <a:r>
              <a:rPr lang="cs-CZ" b="1" smtClean="0"/>
              <a:t>z pohledu ZAMĚSTNANCŮ:</a:t>
            </a:r>
            <a:br>
              <a:rPr lang="cs-CZ" b="1" smtClean="0"/>
            </a:br>
            <a:r>
              <a:rPr lang="cs-CZ" b="1" smtClean="0"/>
              <a:t> </a:t>
            </a:r>
            <a:br>
              <a:rPr lang="cs-CZ" b="1" smtClean="0"/>
            </a:br>
            <a:r>
              <a:rPr lang="cs-CZ" sz="3600" b="1" smtClean="0">
                <a:solidFill>
                  <a:srgbClr val="0000CC"/>
                </a:solidFill>
              </a:rPr>
              <a:t>1. Karvinská hornická nemocnice </a:t>
            </a:r>
            <a:br>
              <a:rPr lang="cs-CZ" sz="3600" b="1" smtClean="0">
                <a:solidFill>
                  <a:srgbClr val="0000CC"/>
                </a:solidFill>
              </a:rPr>
            </a:br>
            <a:r>
              <a:rPr lang="cs-CZ" sz="3600" b="1" smtClean="0">
                <a:solidFill>
                  <a:srgbClr val="0000CC"/>
                </a:solidFill>
              </a:rPr>
              <a:t>79,26 % </a:t>
            </a:r>
            <a:r>
              <a:rPr lang="cs-CZ" sz="5400" b="1" smtClean="0">
                <a:solidFill>
                  <a:srgbClr val="0000CC"/>
                </a:solidFill>
              </a:rPr>
              <a:t>**** </a:t>
            </a:r>
            <a:r>
              <a:rPr lang="cs-CZ" sz="2800" b="1" smtClean="0">
                <a:solidFill>
                  <a:schemeClr val="tx1"/>
                </a:solidFill>
              </a:rPr>
              <a:t/>
            </a:r>
            <a:br>
              <a:rPr lang="cs-CZ" sz="2800" b="1" smtClean="0">
                <a:solidFill>
                  <a:schemeClr val="tx1"/>
                </a:solidFill>
              </a:rPr>
            </a:br>
            <a:r>
              <a:rPr lang="cs-CZ" sz="2800" b="1" smtClean="0">
                <a:solidFill>
                  <a:schemeClr val="tx1"/>
                </a:solidFill>
              </a:rPr>
              <a:t>2. Městská nemocnice v Litoměřicích 78,31 %</a:t>
            </a:r>
            <a:br>
              <a:rPr lang="cs-CZ" sz="2800" b="1" smtClean="0">
                <a:solidFill>
                  <a:schemeClr val="tx1"/>
                </a:solidFill>
              </a:rPr>
            </a:br>
            <a:r>
              <a:rPr lang="cs-CZ" sz="2800" b="1" smtClean="0">
                <a:solidFill>
                  <a:schemeClr val="tx1"/>
                </a:solidFill>
              </a:rPr>
              <a:t>3. Nemocnice Na Homolce      		77,47 %</a:t>
            </a:r>
            <a:r>
              <a:rPr lang="cs-CZ" b="1" smtClean="0">
                <a:solidFill>
                  <a:srgbClr val="0000CC"/>
                </a:solidFill>
              </a:rPr>
              <a:t/>
            </a:r>
            <a:br>
              <a:rPr lang="cs-CZ" b="1" smtClean="0">
                <a:solidFill>
                  <a:srgbClr val="0000CC"/>
                </a:solidFill>
              </a:rPr>
            </a:br>
            <a:r>
              <a:rPr lang="cs-CZ" b="1" smtClean="0">
                <a:solidFill>
                  <a:srgbClr val="0000CC"/>
                </a:solidFill>
              </a:rPr>
              <a:t/>
            </a:r>
            <a:br>
              <a:rPr lang="cs-CZ" b="1" smtClean="0">
                <a:solidFill>
                  <a:srgbClr val="0000CC"/>
                </a:solidFill>
              </a:rPr>
            </a:br>
            <a:r>
              <a:rPr lang="cs-CZ" smtClean="0"/>
              <a:t/>
            </a:r>
            <a:br>
              <a:rPr lang="cs-CZ" smtClean="0"/>
            </a:br>
            <a:endParaRPr lang="cs-CZ" smtClean="0"/>
          </a:p>
        </p:txBody>
      </p:sp>
      <p:sp>
        <p:nvSpPr>
          <p:cNvPr id="14340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E0C6B25-F711-499C-BC55-2E3F81FE0DEB}" type="slidenum">
              <a:rPr lang="en-US" smtClean="0"/>
              <a:pPr/>
              <a:t>20</a:t>
            </a:fld>
            <a:endParaRPr lang="en-US" smtClean="0"/>
          </a:p>
        </p:txBody>
      </p:sp>
      <p:pic>
        <p:nvPicPr>
          <p:cNvPr id="14339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cs-CZ" b="1" smtClean="0"/>
              <a:t>Nemocnice ČR 2012</a:t>
            </a:r>
            <a:br>
              <a:rPr lang="cs-CZ" b="1" smtClean="0"/>
            </a:br>
            <a:r>
              <a:rPr lang="cs-CZ" b="1" smtClean="0"/>
              <a:t>z pohledu ZAMĚSTNANCŮ:</a:t>
            </a:r>
            <a:br>
              <a:rPr lang="cs-CZ" b="1" smtClean="0"/>
            </a:br>
            <a:r>
              <a:rPr lang="cs-CZ" sz="2400" b="1" smtClean="0"/>
              <a:t> (kategorie Fakultní nemocnice)</a:t>
            </a:r>
            <a:br>
              <a:rPr lang="cs-CZ" sz="2400" b="1" smtClean="0"/>
            </a:br>
            <a:r>
              <a:rPr lang="cs-CZ" b="1" smtClean="0"/>
              <a:t/>
            </a:r>
            <a:br>
              <a:rPr lang="cs-CZ" b="1" smtClean="0"/>
            </a:br>
            <a:r>
              <a:rPr lang="cs-CZ" sz="3600" b="1" smtClean="0">
                <a:solidFill>
                  <a:srgbClr val="0000CC"/>
                </a:solidFill>
              </a:rPr>
              <a:t>1. Fakultní nemocnice Ostrava  76,72 %</a:t>
            </a:r>
            <a:r>
              <a:rPr lang="cs-CZ" sz="2800" b="1" smtClean="0">
                <a:solidFill>
                  <a:schemeClr val="tx1"/>
                </a:solidFill>
              </a:rPr>
              <a:t/>
            </a:r>
            <a:br>
              <a:rPr lang="cs-CZ" sz="2800" b="1" smtClean="0">
                <a:solidFill>
                  <a:schemeClr val="tx1"/>
                </a:solidFill>
              </a:rPr>
            </a:br>
            <a:r>
              <a:rPr lang="cs-CZ" b="1" smtClean="0">
                <a:solidFill>
                  <a:srgbClr val="0000CC"/>
                </a:solidFill>
              </a:rPr>
              <a:t/>
            </a:r>
            <a:br>
              <a:rPr lang="cs-CZ" b="1" smtClean="0">
                <a:solidFill>
                  <a:srgbClr val="0000CC"/>
                </a:solidFill>
              </a:rPr>
            </a:br>
            <a:r>
              <a:rPr lang="cs-CZ" b="1" smtClean="0">
                <a:solidFill>
                  <a:srgbClr val="0000CC"/>
                </a:solidFill>
              </a:rPr>
              <a:t/>
            </a:r>
            <a:br>
              <a:rPr lang="cs-CZ" b="1" smtClean="0">
                <a:solidFill>
                  <a:srgbClr val="0000CC"/>
                </a:solidFill>
              </a:rPr>
            </a:br>
            <a:r>
              <a:rPr lang="cs-CZ" smtClean="0"/>
              <a:t/>
            </a:r>
            <a:br>
              <a:rPr lang="cs-CZ" smtClean="0"/>
            </a:br>
            <a:endParaRPr lang="cs-CZ" smtClean="0"/>
          </a:p>
        </p:txBody>
      </p:sp>
      <p:sp>
        <p:nvSpPr>
          <p:cNvPr id="14340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E0C6B25-F711-499C-BC55-2E3F81FE0DEB}" type="slidenum">
              <a:rPr lang="en-US" smtClean="0"/>
              <a:pPr/>
              <a:t>21</a:t>
            </a:fld>
            <a:endParaRPr lang="en-US" smtClean="0"/>
          </a:p>
        </p:txBody>
      </p:sp>
      <p:pic>
        <p:nvPicPr>
          <p:cNvPr id="14339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09800"/>
            <a:ext cx="9144000" cy="1143000"/>
          </a:xfrm>
        </p:spPr>
        <p:txBody>
          <a:bodyPr/>
          <a:lstStyle/>
          <a:p>
            <a:pPr eaLnBrk="1" hangingPunct="1"/>
            <a:r>
              <a:rPr lang="sk-SK" b="1" smtClean="0"/>
              <a:t>PACIENTI HOSPITALIZOVANÍ 2012</a:t>
            </a:r>
            <a:endParaRPr lang="en-US" b="1" smtClean="0"/>
          </a:p>
        </p:txBody>
      </p:sp>
      <p:sp>
        <p:nvSpPr>
          <p:cNvPr id="13316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821ACF-772F-4403-816F-3AC27B7D4A7E}" type="slidenum">
              <a:rPr lang="en-US" smtClean="0"/>
              <a:pPr/>
              <a:t>22</a:t>
            </a:fld>
            <a:endParaRPr lang="en-US" smtClean="0"/>
          </a:p>
        </p:txBody>
      </p:sp>
      <p:pic>
        <p:nvPicPr>
          <p:cNvPr id="13315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cs-CZ" b="1" smtClean="0"/>
              <a:t/>
            </a:r>
            <a:br>
              <a:rPr lang="cs-CZ" b="1" smtClean="0"/>
            </a:br>
            <a:r>
              <a:rPr lang="cs-CZ" b="1" smtClean="0"/>
              <a:t>Nemocnice ČR 2012 </a:t>
            </a:r>
            <a:br>
              <a:rPr lang="cs-CZ" b="1" smtClean="0"/>
            </a:br>
            <a:r>
              <a:rPr lang="cs-CZ" b="1" smtClean="0"/>
              <a:t>z pohledu PACIENTŮ:</a:t>
            </a:r>
            <a:br>
              <a:rPr lang="cs-CZ" b="1" smtClean="0"/>
            </a:br>
            <a:r>
              <a:rPr lang="cs-CZ" b="1" smtClean="0"/>
              <a:t> </a:t>
            </a:r>
            <a:br>
              <a:rPr lang="cs-CZ" b="1" smtClean="0"/>
            </a:br>
            <a:r>
              <a:rPr lang="cs-CZ" sz="3600" b="1" smtClean="0">
                <a:solidFill>
                  <a:srgbClr val="0000CC"/>
                </a:solidFill>
              </a:rPr>
              <a:t>1. Masarykův onkologický ústav 		95,78 % </a:t>
            </a:r>
            <a:r>
              <a:rPr lang="cs-CZ" sz="5400" b="1" smtClean="0">
                <a:solidFill>
                  <a:srgbClr val="0000CC"/>
                </a:solidFill>
              </a:rPr>
              <a:t>*****</a:t>
            </a:r>
            <a:r>
              <a:rPr lang="cs-CZ" sz="3600" b="1" smtClean="0">
                <a:solidFill>
                  <a:srgbClr val="0000CC"/>
                </a:solidFill>
              </a:rPr>
              <a:t> </a:t>
            </a:r>
            <a:r>
              <a:rPr lang="cs-CZ" sz="2800" b="1" smtClean="0"/>
              <a:t/>
            </a:r>
            <a:br>
              <a:rPr lang="cs-CZ" sz="2800" b="1" smtClean="0"/>
            </a:br>
            <a:r>
              <a:rPr lang="cs-CZ" sz="2800" b="1" smtClean="0">
                <a:solidFill>
                  <a:schemeClr val="tx1"/>
                </a:solidFill>
              </a:rPr>
              <a:t/>
            </a:r>
            <a:br>
              <a:rPr lang="cs-CZ" sz="2800" b="1" smtClean="0">
                <a:solidFill>
                  <a:schemeClr val="tx1"/>
                </a:solidFill>
              </a:rPr>
            </a:br>
            <a:r>
              <a:rPr lang="cs-CZ" sz="2800" b="1" smtClean="0">
                <a:solidFill>
                  <a:schemeClr val="tx1"/>
                </a:solidFill>
              </a:rPr>
              <a:t>2. </a:t>
            </a:r>
            <a:r>
              <a:rPr lang="cs-CZ" sz="2800" b="1" smtClean="0"/>
              <a:t>SWISS MED CLINIC </a:t>
            </a:r>
            <a:r>
              <a:rPr lang="cs-CZ" sz="2800" b="1" smtClean="0">
                <a:solidFill>
                  <a:schemeClr val="tx1"/>
                </a:solidFill>
              </a:rPr>
              <a:t>			95,32 %</a:t>
            </a:r>
            <a:br>
              <a:rPr lang="cs-CZ" sz="2800" b="1" smtClean="0">
                <a:solidFill>
                  <a:schemeClr val="tx1"/>
                </a:solidFill>
              </a:rPr>
            </a:br>
            <a:r>
              <a:rPr lang="cs-CZ" sz="2800" b="1" smtClean="0">
                <a:solidFill>
                  <a:schemeClr val="tx1"/>
                </a:solidFill>
              </a:rPr>
              <a:t>3. </a:t>
            </a:r>
            <a:r>
              <a:rPr lang="cs-CZ" sz="2800" b="1" smtClean="0"/>
              <a:t>Vojenská nemocnice Olomouc</a:t>
            </a:r>
            <a:r>
              <a:rPr lang="cs-CZ" sz="2800" b="1" smtClean="0">
                <a:solidFill>
                  <a:schemeClr val="tx1"/>
                </a:solidFill>
              </a:rPr>
              <a:t>		92,91 %</a:t>
            </a:r>
            <a:r>
              <a:rPr lang="cs-CZ" b="1" smtClean="0">
                <a:solidFill>
                  <a:srgbClr val="0000CC"/>
                </a:solidFill>
              </a:rPr>
              <a:t/>
            </a:r>
            <a:br>
              <a:rPr lang="cs-CZ" b="1" smtClean="0">
                <a:solidFill>
                  <a:srgbClr val="0000CC"/>
                </a:solidFill>
              </a:rPr>
            </a:br>
            <a:r>
              <a:rPr lang="cs-CZ" sz="4000" smtClean="0"/>
              <a:t/>
            </a:r>
            <a:br>
              <a:rPr lang="cs-CZ" sz="4000" smtClean="0"/>
            </a:br>
            <a:r>
              <a:rPr lang="cs-CZ" smtClean="0"/>
              <a:t/>
            </a:r>
            <a:br>
              <a:rPr lang="cs-CZ" smtClean="0"/>
            </a:br>
            <a:endParaRPr lang="cs-CZ" smtClean="0"/>
          </a:p>
        </p:txBody>
      </p:sp>
      <p:sp>
        <p:nvSpPr>
          <p:cNvPr id="14340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E0C6B25-F711-499C-BC55-2E3F81FE0DEB}" type="slidenum">
              <a:rPr lang="en-US" smtClean="0"/>
              <a:pPr/>
              <a:t>23</a:t>
            </a:fld>
            <a:endParaRPr lang="en-US" smtClean="0"/>
          </a:p>
        </p:txBody>
      </p:sp>
      <p:pic>
        <p:nvPicPr>
          <p:cNvPr id="14339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cs-CZ" b="1" smtClean="0"/>
              <a:t/>
            </a:r>
            <a:br>
              <a:rPr lang="cs-CZ" b="1" smtClean="0"/>
            </a:br>
            <a:r>
              <a:rPr lang="cs-CZ" b="1" smtClean="0"/>
              <a:t>Nemocnice ČR 2012 </a:t>
            </a:r>
            <a:br>
              <a:rPr lang="cs-CZ" b="1" smtClean="0"/>
            </a:br>
            <a:r>
              <a:rPr lang="cs-CZ" b="1" smtClean="0"/>
              <a:t>z pohledu PACIENTŮ:</a:t>
            </a:r>
            <a:br>
              <a:rPr lang="cs-CZ" b="1" smtClean="0"/>
            </a:br>
            <a:r>
              <a:rPr lang="cs-CZ" sz="2400" b="1" smtClean="0"/>
              <a:t> (kategorie Fakultní nemocnice)</a:t>
            </a:r>
            <a:br>
              <a:rPr lang="cs-CZ" sz="2400" b="1" smtClean="0"/>
            </a:br>
            <a:r>
              <a:rPr lang="cs-CZ" b="1" smtClean="0"/>
              <a:t/>
            </a:r>
            <a:br>
              <a:rPr lang="cs-CZ" b="1" smtClean="0"/>
            </a:br>
            <a:r>
              <a:rPr lang="cs-CZ" sz="3600" b="1" smtClean="0">
                <a:solidFill>
                  <a:srgbClr val="0000CC"/>
                </a:solidFill>
              </a:rPr>
              <a:t>1. Fakultní nemocnice Ostrava  </a:t>
            </a:r>
            <a:br>
              <a:rPr lang="cs-CZ" sz="3600" b="1" smtClean="0">
                <a:solidFill>
                  <a:srgbClr val="0000CC"/>
                </a:solidFill>
              </a:rPr>
            </a:br>
            <a:r>
              <a:rPr lang="cs-CZ" sz="3600" b="1" smtClean="0">
                <a:solidFill>
                  <a:srgbClr val="0000CC"/>
                </a:solidFill>
              </a:rPr>
              <a:t>89,18 % </a:t>
            </a:r>
            <a:r>
              <a:rPr lang="cs-CZ" sz="5400" b="1" smtClean="0">
                <a:solidFill>
                  <a:srgbClr val="0000CC"/>
                </a:solidFill>
              </a:rPr>
              <a:t>****</a:t>
            </a:r>
            <a:r>
              <a:rPr lang="cs-CZ" sz="5400" b="1">
                <a:solidFill>
                  <a:srgbClr val="0000CC"/>
                </a:solidFill>
              </a:rPr>
              <a:t>*</a:t>
            </a:r>
            <a:r>
              <a:rPr lang="cs-CZ" sz="2800" b="1" smtClean="0">
                <a:solidFill>
                  <a:schemeClr val="tx1"/>
                </a:solidFill>
              </a:rPr>
              <a:t/>
            </a:r>
            <a:br>
              <a:rPr lang="cs-CZ" sz="2800" b="1" smtClean="0">
                <a:solidFill>
                  <a:schemeClr val="tx1"/>
                </a:solidFill>
              </a:rPr>
            </a:br>
            <a:r>
              <a:rPr lang="cs-CZ" sz="2800" b="1" smtClean="0">
                <a:solidFill>
                  <a:schemeClr val="tx1"/>
                </a:solidFill>
              </a:rPr>
              <a:t>2. Všeobecná FN v Praze 		88,45 %</a:t>
            </a:r>
            <a:br>
              <a:rPr lang="cs-CZ" sz="2800" b="1" smtClean="0">
                <a:solidFill>
                  <a:schemeClr val="tx1"/>
                </a:solidFill>
              </a:rPr>
            </a:br>
            <a:r>
              <a:rPr lang="cs-CZ" sz="2800" b="1" smtClean="0">
                <a:solidFill>
                  <a:schemeClr val="tx1"/>
                </a:solidFill>
              </a:rPr>
              <a:t>3. Fakultní nemocnice Olomouc 	87,63 %</a:t>
            </a:r>
            <a:r>
              <a:rPr lang="cs-CZ" b="1" smtClean="0">
                <a:solidFill>
                  <a:srgbClr val="0000CC"/>
                </a:solidFill>
              </a:rPr>
              <a:t/>
            </a:r>
            <a:br>
              <a:rPr lang="cs-CZ" b="1" smtClean="0">
                <a:solidFill>
                  <a:srgbClr val="0000CC"/>
                </a:solidFill>
              </a:rPr>
            </a:br>
            <a:r>
              <a:rPr lang="cs-CZ" b="1" smtClean="0">
                <a:solidFill>
                  <a:srgbClr val="0000CC"/>
                </a:solidFill>
              </a:rPr>
              <a:t/>
            </a:r>
            <a:br>
              <a:rPr lang="cs-CZ" b="1" smtClean="0">
                <a:solidFill>
                  <a:srgbClr val="0000CC"/>
                </a:solidFill>
              </a:rPr>
            </a:br>
            <a:r>
              <a:rPr lang="cs-CZ" smtClean="0"/>
              <a:t/>
            </a:r>
            <a:br>
              <a:rPr lang="cs-CZ" smtClean="0"/>
            </a:br>
            <a:endParaRPr lang="cs-CZ" smtClean="0"/>
          </a:p>
        </p:txBody>
      </p:sp>
      <p:sp>
        <p:nvSpPr>
          <p:cNvPr id="14340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E0C6B25-F711-499C-BC55-2E3F81FE0DEB}" type="slidenum">
              <a:rPr lang="en-US" smtClean="0"/>
              <a:pPr/>
              <a:t>24</a:t>
            </a:fld>
            <a:endParaRPr lang="en-US" smtClean="0"/>
          </a:p>
        </p:txBody>
      </p:sp>
      <p:pic>
        <p:nvPicPr>
          <p:cNvPr id="14339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700E4-7359-4D23-B85A-366190A3E9F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2362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PACIENTI AMBULANTNÍ 2012</a:t>
            </a:r>
            <a:endParaRPr kumimoji="0" lang="en-US" sz="44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700E4-7359-4D23-B85A-366190A3E9F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5" name="Obdélník 4"/>
          <p:cNvSpPr/>
          <p:nvPr/>
        </p:nvSpPr>
        <p:spPr>
          <a:xfrm>
            <a:off x="0" y="457200"/>
            <a:ext cx="8763000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000" b="1" smtClean="0"/>
              <a:t>Nemocnice ČR 2012 </a:t>
            </a:r>
            <a:br>
              <a:rPr lang="cs-CZ" sz="4000" b="1" smtClean="0"/>
            </a:br>
            <a:r>
              <a:rPr lang="cs-CZ" sz="4000" b="1" smtClean="0"/>
              <a:t>z pohledu PACIENTŮ:</a:t>
            </a:r>
            <a:r>
              <a:rPr lang="cs-CZ" sz="3200" b="1" smtClean="0"/>
              <a:t/>
            </a:r>
            <a:br>
              <a:rPr lang="cs-CZ" sz="3200" b="1" smtClean="0"/>
            </a:br>
            <a:r>
              <a:rPr lang="cs-CZ" sz="2800" b="1" smtClean="0"/>
              <a:t> </a:t>
            </a:r>
            <a:br>
              <a:rPr lang="cs-CZ" sz="2800" b="1" smtClean="0"/>
            </a:br>
            <a:r>
              <a:rPr lang="cs-CZ" sz="3200" b="1" smtClean="0"/>
              <a:t/>
            </a:r>
            <a:br>
              <a:rPr lang="cs-CZ" sz="3200" b="1" smtClean="0"/>
            </a:br>
            <a:r>
              <a:rPr lang="cs-CZ" sz="4000" b="1" smtClean="0">
                <a:solidFill>
                  <a:srgbClr val="0000CC"/>
                </a:solidFill>
              </a:rPr>
              <a:t>1. </a:t>
            </a:r>
            <a:r>
              <a:rPr lang="cs-CZ" sz="3200" b="1" smtClean="0">
                <a:solidFill>
                  <a:srgbClr val="0000CC"/>
                </a:solidFill>
              </a:rPr>
              <a:t>Karvinská hornická nemocnice a.s. 93,74 % </a:t>
            </a:r>
            <a:r>
              <a:rPr lang="cs-CZ" sz="4800" b="1" smtClean="0">
                <a:solidFill>
                  <a:srgbClr val="0000CC"/>
                </a:solidFill>
              </a:rPr>
              <a:t>*****</a:t>
            </a:r>
            <a:r>
              <a:rPr lang="cs-CZ" sz="3200" b="1" smtClean="0"/>
              <a:t/>
            </a:r>
            <a:br>
              <a:rPr lang="cs-CZ" sz="3200" b="1" smtClean="0"/>
            </a:br>
            <a:r>
              <a:rPr lang="cs-CZ" sz="2800" b="1" smtClean="0"/>
              <a:t>2. Masarykův onkologický ústav 	93,72 %</a:t>
            </a:r>
            <a:br>
              <a:rPr lang="cs-CZ" sz="2800" b="1" smtClean="0"/>
            </a:br>
            <a:r>
              <a:rPr lang="cs-CZ" sz="2800" b="1" smtClean="0"/>
              <a:t>3. Vojenská nemocnice Olomouc 	93,19 %</a:t>
            </a:r>
            <a:r>
              <a:rPr lang="cs-CZ" b="1" smtClean="0">
                <a:solidFill>
                  <a:srgbClr val="0000CC"/>
                </a:solidFill>
              </a:rPr>
              <a:t/>
            </a:r>
            <a:br>
              <a:rPr lang="cs-CZ" b="1" smtClean="0">
                <a:solidFill>
                  <a:srgbClr val="0000CC"/>
                </a:solidFill>
              </a:rPr>
            </a:br>
            <a:endParaRPr lang="cs-CZ"/>
          </a:p>
        </p:txBody>
      </p:sp>
      <p:pic>
        <p:nvPicPr>
          <p:cNvPr id="6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700E4-7359-4D23-B85A-366190A3E9F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6" name="Obdélník 5"/>
          <p:cNvSpPr/>
          <p:nvPr/>
        </p:nvSpPr>
        <p:spPr>
          <a:xfrm>
            <a:off x="0" y="609600"/>
            <a:ext cx="914400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000" b="1" smtClean="0"/>
              <a:t>Nemocnice ČR 2012 </a:t>
            </a:r>
            <a:br>
              <a:rPr lang="cs-CZ" sz="4000" b="1" smtClean="0"/>
            </a:br>
            <a:r>
              <a:rPr lang="cs-CZ" sz="4000" b="1" smtClean="0"/>
              <a:t>z pohledu PACIENTŮ:</a:t>
            </a:r>
            <a:br>
              <a:rPr lang="cs-CZ" sz="4000" b="1" smtClean="0"/>
            </a:br>
            <a:r>
              <a:rPr lang="cs-CZ" sz="2400" b="1" smtClean="0"/>
              <a:t> (kategorie Fakultní nemocnice)</a:t>
            </a:r>
          </a:p>
          <a:p>
            <a:pPr algn="ctr"/>
            <a:r>
              <a:rPr lang="cs-CZ" b="1" smtClean="0"/>
              <a:t/>
            </a:r>
            <a:br>
              <a:rPr lang="cs-CZ" b="1" smtClean="0"/>
            </a:br>
            <a:endParaRPr lang="cs-CZ" b="1" smtClean="0"/>
          </a:p>
          <a:p>
            <a:pPr algn="ctr"/>
            <a:endParaRPr lang="cs-CZ" sz="3200" b="1" smtClean="0">
              <a:solidFill>
                <a:srgbClr val="0000CC"/>
              </a:solidFill>
            </a:endParaRPr>
          </a:p>
          <a:p>
            <a:pPr algn="ctr"/>
            <a:r>
              <a:rPr lang="cs-CZ" sz="3200" b="1" smtClean="0">
                <a:solidFill>
                  <a:srgbClr val="0000CC"/>
                </a:solidFill>
              </a:rPr>
              <a:t>1. Fakultní nemocnice Ostrava </a:t>
            </a:r>
          </a:p>
          <a:p>
            <a:pPr algn="ctr"/>
            <a:r>
              <a:rPr lang="cs-CZ" sz="3200" b="1" smtClean="0">
                <a:solidFill>
                  <a:srgbClr val="0000CC"/>
                </a:solidFill>
              </a:rPr>
              <a:t>91,97 % </a:t>
            </a:r>
            <a:r>
              <a:rPr lang="cs-CZ" sz="4800" b="1" smtClean="0">
                <a:solidFill>
                  <a:srgbClr val="0000CC"/>
                </a:solidFill>
              </a:rPr>
              <a:t>*****</a:t>
            </a:r>
            <a:r>
              <a:rPr lang="cs-CZ" sz="3200" b="1" smtClean="0">
                <a:solidFill>
                  <a:srgbClr val="0000CC"/>
                </a:solidFill>
              </a:rPr>
              <a:t> </a:t>
            </a:r>
          </a:p>
          <a:p>
            <a:pPr algn="ctr"/>
            <a:r>
              <a:rPr lang="cs-CZ" sz="2800" b="1" smtClean="0"/>
              <a:t>2. Ústřední vojenská nemocnie Praha 91,94 %</a:t>
            </a:r>
            <a:r>
              <a:rPr lang="cs-CZ" sz="2000" b="1" smtClean="0"/>
              <a:t/>
            </a:r>
            <a:br>
              <a:rPr lang="cs-CZ" sz="2000" b="1" smtClean="0"/>
            </a:br>
            <a:r>
              <a:rPr lang="cs-CZ" sz="2400" b="1" smtClean="0"/>
              <a:t/>
            </a:r>
            <a:br>
              <a:rPr lang="cs-CZ" sz="2400" b="1" smtClean="0"/>
            </a:br>
            <a:endParaRPr lang="cs-CZ" sz="2400"/>
          </a:p>
        </p:txBody>
      </p:sp>
      <p:pic>
        <p:nvPicPr>
          <p:cNvPr id="5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2362200"/>
            <a:ext cx="8229600" cy="1143000"/>
          </a:xfrm>
        </p:spPr>
        <p:txBody>
          <a:bodyPr/>
          <a:lstStyle/>
          <a:p>
            <a:r>
              <a:rPr lang="cs-CZ" b="1" smtClean="0"/>
              <a:t>PACIENTI ABSOLUTNÍ 2012</a:t>
            </a:r>
            <a:endParaRPr lang="cs-CZ" b="1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700E4-7359-4D23-B85A-366190A3E9F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5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28600" y="304800"/>
            <a:ext cx="8458200" cy="58213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cs-CZ" sz="4000" b="1" smtClean="0"/>
              <a:t>Nemocnice ČR 2012 </a:t>
            </a:r>
            <a:br>
              <a:rPr lang="cs-CZ" sz="4000" b="1" smtClean="0"/>
            </a:br>
            <a:r>
              <a:rPr lang="cs-CZ" sz="4000" b="1" smtClean="0"/>
              <a:t>z pohledu PACIENTŮ (absolutní):</a:t>
            </a:r>
            <a:r>
              <a:rPr lang="cs-CZ" b="1" smtClean="0"/>
              <a:t/>
            </a:r>
            <a:br>
              <a:rPr lang="cs-CZ" b="1" smtClean="0"/>
            </a:br>
            <a:r>
              <a:rPr lang="cs-CZ" sz="2800" b="1" smtClean="0"/>
              <a:t> </a:t>
            </a:r>
            <a:br>
              <a:rPr lang="cs-CZ" sz="2800" b="1" smtClean="0"/>
            </a:br>
            <a:r>
              <a:rPr lang="cs-CZ" b="1" smtClean="0"/>
              <a:t/>
            </a:r>
            <a:br>
              <a:rPr lang="cs-CZ" b="1" smtClean="0"/>
            </a:br>
            <a:r>
              <a:rPr lang="cs-CZ" sz="4000" b="1" smtClean="0">
                <a:solidFill>
                  <a:srgbClr val="0000CC"/>
                </a:solidFill>
              </a:rPr>
              <a:t>1. Masarykův onkokogický ústav 94,75 % </a:t>
            </a:r>
            <a:r>
              <a:rPr lang="cs-CZ" sz="6000" b="1" smtClean="0">
                <a:solidFill>
                  <a:srgbClr val="0000CC"/>
                </a:solidFill>
              </a:rPr>
              <a:t>*****</a:t>
            </a:r>
            <a:r>
              <a:rPr lang="cs-CZ" b="1" smtClean="0"/>
              <a:t/>
            </a:r>
            <a:br>
              <a:rPr lang="cs-CZ" b="1" smtClean="0"/>
            </a:br>
            <a:r>
              <a:rPr lang="cs-CZ" sz="2800" b="1" smtClean="0"/>
              <a:t>2. Vojenská nemocnice Olomouc 		93,05 %</a:t>
            </a:r>
          </a:p>
          <a:p>
            <a:pPr algn="ctr">
              <a:buNone/>
            </a:pPr>
            <a:r>
              <a:rPr lang="cs-CZ" sz="2800" b="1" smtClean="0"/>
              <a:t>3. Karvinská hornická nemocnice a.s. 	92,89 %</a:t>
            </a:r>
            <a:endParaRPr lang="cs-CZ" sz="400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700E4-7359-4D23-B85A-366190A3E9F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5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14400"/>
            <a:ext cx="9144000" cy="1143000"/>
          </a:xfrm>
        </p:spPr>
        <p:txBody>
          <a:bodyPr/>
          <a:lstStyle/>
          <a:p>
            <a:pPr eaLnBrk="1" hangingPunct="1"/>
            <a:r>
              <a:rPr lang="sk-SK" smtClean="0"/>
              <a:t>Faktické údaje</a:t>
            </a:r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209800"/>
            <a:ext cx="8458200" cy="46482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cs-CZ" sz="2400" b="1" smtClean="0"/>
              <a:t>Oblasti letošního měření a jejich váhy na měření:</a:t>
            </a:r>
          </a:p>
          <a:p>
            <a:pPr marL="609600" indent="-609600" eaLnBrk="1" hangingPunct="1">
              <a:buFontTx/>
              <a:buNone/>
            </a:pPr>
            <a:endParaRPr lang="cs-CZ" sz="2400" smtClean="0"/>
          </a:p>
          <a:p>
            <a:pPr marL="609600" indent="-609600" eaLnBrk="1" hangingPunct="1">
              <a:buFontTx/>
              <a:buChar char="-"/>
            </a:pPr>
            <a:r>
              <a:rPr lang="cs-CZ" sz="2400" smtClean="0"/>
              <a:t>Spokojenost pacientů	(</a:t>
            </a:r>
            <a:r>
              <a:rPr lang="cs-CZ" sz="2400" err="1" smtClean="0"/>
              <a:t>hosp</a:t>
            </a:r>
            <a:r>
              <a:rPr lang="cs-CZ" sz="2400" smtClean="0"/>
              <a:t>. a </a:t>
            </a:r>
            <a:r>
              <a:rPr lang="cs-CZ" sz="2400" err="1" smtClean="0"/>
              <a:t>amb</a:t>
            </a:r>
            <a:r>
              <a:rPr lang="cs-CZ" sz="2400" smtClean="0"/>
              <a:t>.)		50%</a:t>
            </a:r>
          </a:p>
          <a:p>
            <a:pPr marL="609600" indent="-609600" eaLnBrk="1" hangingPunct="1">
              <a:buFontTx/>
              <a:buChar char="-"/>
            </a:pPr>
            <a:r>
              <a:rPr lang="cs-CZ" sz="2400" smtClean="0"/>
              <a:t>Spokojenost zaměstnanců nemocnic		25%</a:t>
            </a:r>
          </a:p>
          <a:p>
            <a:pPr marL="609600" indent="-609600" eaLnBrk="1" hangingPunct="1">
              <a:buFontTx/>
              <a:buChar char="-"/>
            </a:pPr>
            <a:r>
              <a:rPr lang="cs-CZ" sz="2400" smtClean="0"/>
              <a:t>Finanční kondice nemocnic			25%</a:t>
            </a:r>
          </a:p>
          <a:p>
            <a:pPr marL="609600" indent="-609600" eaLnBrk="1" hangingPunct="1">
              <a:buFontTx/>
              <a:buChar char="-"/>
            </a:pPr>
            <a:endParaRPr lang="sk-SK" sz="2400" smtClean="0"/>
          </a:p>
          <a:p>
            <a:pPr marL="609600" indent="-609600" eaLnBrk="1" hangingPunct="1">
              <a:buFontTx/>
              <a:buNone/>
            </a:pPr>
            <a:endParaRPr lang="sk-SK" sz="2400" smtClean="0"/>
          </a:p>
        </p:txBody>
      </p:sp>
      <p:sp>
        <p:nvSpPr>
          <p:cNvPr id="3077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2D22C0-F6E1-4B2C-A1B3-F62E96AF6EE1}" type="slidenum">
              <a:rPr lang="en-US" smtClean="0"/>
              <a:pPr/>
              <a:t>3</a:t>
            </a:fld>
            <a:endParaRPr lang="en-US" smtClean="0"/>
          </a:p>
        </p:txBody>
      </p:sp>
      <p:pic>
        <p:nvPicPr>
          <p:cNvPr id="3076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1000" y="304800"/>
            <a:ext cx="8305800" cy="5821363"/>
          </a:xfrm>
        </p:spPr>
        <p:txBody>
          <a:bodyPr/>
          <a:lstStyle/>
          <a:p>
            <a:pPr algn="ctr">
              <a:buNone/>
            </a:pPr>
            <a:r>
              <a:rPr lang="cs-CZ" sz="4000" b="1" smtClean="0"/>
              <a:t>Nemocnice ČR 2012 </a:t>
            </a:r>
            <a:br>
              <a:rPr lang="cs-CZ" sz="4000" b="1" smtClean="0"/>
            </a:br>
            <a:r>
              <a:rPr lang="cs-CZ" sz="4000" b="1" smtClean="0"/>
              <a:t>z pohledu PACIENTŮ (absolutní):</a:t>
            </a:r>
            <a:r>
              <a:rPr lang="cs-CZ" sz="4400" b="1" smtClean="0"/>
              <a:t/>
            </a:r>
            <a:br>
              <a:rPr lang="cs-CZ" sz="4400" b="1" smtClean="0"/>
            </a:br>
            <a:r>
              <a:rPr lang="cs-CZ" b="1" smtClean="0"/>
              <a:t> </a:t>
            </a:r>
            <a:br>
              <a:rPr lang="cs-CZ" b="1" smtClean="0"/>
            </a:br>
            <a:r>
              <a:rPr lang="cs-CZ" sz="4400" b="1" smtClean="0"/>
              <a:t/>
            </a:r>
            <a:br>
              <a:rPr lang="cs-CZ" sz="4400" b="1" smtClean="0"/>
            </a:br>
            <a:r>
              <a:rPr lang="cs-CZ" sz="4000" b="1" smtClean="0">
                <a:solidFill>
                  <a:srgbClr val="0000CC"/>
                </a:solidFill>
              </a:rPr>
              <a:t>1. Fakultní nemocnice Ostrava </a:t>
            </a:r>
          </a:p>
          <a:p>
            <a:pPr algn="ctr">
              <a:buNone/>
            </a:pPr>
            <a:r>
              <a:rPr lang="cs-CZ" sz="4000" b="1" smtClean="0">
                <a:solidFill>
                  <a:srgbClr val="0000CC"/>
                </a:solidFill>
              </a:rPr>
              <a:t>90,58 % </a:t>
            </a:r>
            <a:r>
              <a:rPr lang="cs-CZ" sz="6000" b="1" smtClean="0">
                <a:solidFill>
                  <a:srgbClr val="0000CC"/>
                </a:solidFill>
              </a:rPr>
              <a:t>*****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700E4-7359-4D23-B85A-366190A3E9FB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5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09800"/>
            <a:ext cx="9144000" cy="1143000"/>
          </a:xfrm>
        </p:spPr>
        <p:txBody>
          <a:bodyPr/>
          <a:lstStyle/>
          <a:p>
            <a:pPr eaLnBrk="1" hangingPunct="1"/>
            <a:r>
              <a:rPr lang="sk-SK" b="1" smtClean="0"/>
              <a:t>ÚSMĚV PRO ŽIVOT 2012</a:t>
            </a:r>
            <a:endParaRPr lang="en-US" b="1" smtClean="0"/>
          </a:p>
        </p:txBody>
      </p:sp>
      <p:sp>
        <p:nvSpPr>
          <p:cNvPr id="13316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821ACF-772F-4403-816F-3AC27B7D4A7E}" type="slidenum">
              <a:rPr lang="en-US" smtClean="0"/>
              <a:pPr/>
              <a:t>31</a:t>
            </a:fld>
            <a:endParaRPr lang="en-US" smtClean="0"/>
          </a:p>
        </p:txBody>
      </p:sp>
      <p:pic>
        <p:nvPicPr>
          <p:cNvPr id="13315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6400800"/>
          </a:xfrm>
        </p:spPr>
        <p:txBody>
          <a:bodyPr>
            <a:normAutofit fontScale="90000"/>
          </a:bodyPr>
          <a:lstStyle/>
          <a:p>
            <a:r>
              <a:rPr lang="cs-CZ" b="1" smtClean="0"/>
              <a:t/>
            </a:r>
            <a:br>
              <a:rPr lang="cs-CZ" b="1" smtClean="0"/>
            </a:br>
            <a:r>
              <a:rPr lang="cs-CZ" b="1" smtClean="0"/>
              <a:t>Projekt „Úsměv pro život“</a:t>
            </a:r>
            <a:br>
              <a:rPr lang="cs-CZ" b="1" smtClean="0"/>
            </a:br>
            <a:r>
              <a:rPr lang="cs-CZ" sz="3200" b="1" smtClean="0"/>
              <a:t>aneb </a:t>
            </a:r>
            <a:r>
              <a:rPr lang="cs-CZ" sz="3200" b="1" smtClean="0">
                <a:solidFill>
                  <a:srgbClr val="0000CC"/>
                </a:solidFill>
              </a:rPr>
              <a:t>Nejusměvavější nemocnice </a:t>
            </a:r>
            <a:r>
              <a:rPr lang="cs-CZ" sz="3200" b="1" smtClean="0"/>
              <a:t>ČR 2012</a:t>
            </a:r>
            <a:r>
              <a:rPr lang="cs-CZ" b="1" smtClean="0"/>
              <a:t/>
            </a:r>
            <a:br>
              <a:rPr lang="cs-CZ" b="1" smtClean="0"/>
            </a:br>
            <a:r>
              <a:rPr lang="cs-CZ" sz="2800" b="1" smtClean="0"/>
              <a:t/>
            </a:r>
            <a:br>
              <a:rPr lang="cs-CZ" sz="2800" b="1" smtClean="0"/>
            </a:br>
            <a:r>
              <a:rPr lang="cs-CZ" sz="280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PODLE ČEHO SE HODNOTILO?</a:t>
            </a:r>
            <a:r>
              <a:rPr lang="cs-CZ" sz="28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br>
              <a:rPr lang="cs-CZ" sz="28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cs-CZ" sz="28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cs-CZ" sz="28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cs-CZ" sz="28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Otázka: „Jak často se personál nemocnice </a:t>
            </a:r>
            <a:br>
              <a:rPr lang="cs-CZ" sz="28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cs-CZ" sz="28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při komunikaci s Vámi usmívá?“</a:t>
            </a:r>
            <a:br>
              <a:rPr lang="cs-CZ" sz="28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cs-CZ" sz="28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cs-CZ" sz="28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cs-CZ" sz="24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Cílem akce bylo podpořit ty nemocnice, kde jsou zaměstnanci nemocnice pozitivně naladěni ve vztahu ke svým pacientům – klientům.</a:t>
            </a:r>
            <a:r>
              <a:rPr lang="cs-CZ" sz="28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cs-CZ" sz="28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cs-CZ" sz="28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cs-CZ" sz="28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cs-CZ" sz="3200" smtClean="0"/>
              <a:t/>
            </a:r>
            <a:br>
              <a:rPr lang="cs-CZ" sz="3200" smtClean="0"/>
            </a:br>
            <a:endParaRPr lang="cs-CZ" sz="3200" smtClean="0"/>
          </a:p>
        </p:txBody>
      </p:sp>
      <p:sp>
        <p:nvSpPr>
          <p:cNvPr id="21508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D12B780-4545-41F0-B553-4EE789D6F405}" type="slidenum">
              <a:rPr lang="en-US" smtClean="0"/>
              <a:pPr/>
              <a:t>32</a:t>
            </a:fld>
            <a:endParaRPr lang="en-US" smtClean="0"/>
          </a:p>
        </p:txBody>
      </p:sp>
      <p:pic>
        <p:nvPicPr>
          <p:cNvPr id="21507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6400800"/>
          </a:xfrm>
        </p:spPr>
        <p:txBody>
          <a:bodyPr/>
          <a:lstStyle/>
          <a:p>
            <a:r>
              <a:rPr lang="cs-CZ" b="1" smtClean="0"/>
              <a:t>Projekt „Úsměv pro život“</a:t>
            </a:r>
            <a:br>
              <a:rPr lang="cs-CZ" b="1" smtClean="0"/>
            </a:br>
            <a:r>
              <a:rPr lang="cs-CZ" sz="3200" b="1" smtClean="0"/>
              <a:t>aneb </a:t>
            </a:r>
            <a:r>
              <a:rPr lang="cs-CZ" sz="3200" b="1" smtClean="0">
                <a:solidFill>
                  <a:srgbClr val="0000CC"/>
                </a:solidFill>
              </a:rPr>
              <a:t>Nejusměvavější nemocnice </a:t>
            </a:r>
            <a:r>
              <a:rPr lang="cs-CZ" sz="3200" b="1" smtClean="0"/>
              <a:t>ČR 2012</a:t>
            </a:r>
            <a:r>
              <a:rPr lang="cs-CZ" b="1" smtClean="0"/>
              <a:t/>
            </a:r>
            <a:br>
              <a:rPr lang="cs-CZ" b="1" smtClean="0"/>
            </a:br>
            <a:r>
              <a:rPr lang="cs-CZ" sz="28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cs-CZ" sz="28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cs-CZ" sz="28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cs-CZ" sz="28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cs-CZ" sz="280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Letošní vítězové jsou:</a:t>
            </a:r>
            <a:r>
              <a:rPr lang="cs-CZ" sz="28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cs-CZ" sz="28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cs-CZ" sz="3600" b="1" smtClean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Masarykův onkologický ústav</a:t>
            </a:r>
            <a:r>
              <a:rPr lang="cs-CZ" sz="2800" smtClean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/>
            </a:r>
            <a:br>
              <a:rPr lang="cs-CZ" sz="2800" smtClean="0">
                <a:solidFill>
                  <a:srgbClr val="0000CC"/>
                </a:solidFill>
                <a:latin typeface="+mj-lt"/>
                <a:ea typeface="+mj-ea"/>
                <a:cs typeface="+mj-cs"/>
              </a:rPr>
            </a:br>
            <a:r>
              <a:rPr lang="cs-CZ" sz="2800" smtClean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/>
            </a:r>
            <a:br>
              <a:rPr lang="cs-CZ" sz="2800" smtClean="0">
                <a:solidFill>
                  <a:srgbClr val="0000CC"/>
                </a:solidFill>
                <a:latin typeface="+mj-lt"/>
                <a:ea typeface="+mj-ea"/>
                <a:cs typeface="+mj-cs"/>
              </a:rPr>
            </a:br>
            <a:r>
              <a:rPr lang="cs-CZ" sz="3600" b="1" smtClean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Všeobecná fakultní nemocnice v Praze</a:t>
            </a:r>
            <a:r>
              <a:rPr lang="cs-CZ" sz="2800" b="1" smtClean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/>
            </a:r>
            <a:br>
              <a:rPr lang="cs-CZ" sz="2800" b="1" smtClean="0">
                <a:solidFill>
                  <a:srgbClr val="0000CC"/>
                </a:solidFill>
                <a:latin typeface="+mj-lt"/>
                <a:ea typeface="+mj-ea"/>
                <a:cs typeface="+mj-cs"/>
              </a:rPr>
            </a:br>
            <a:r>
              <a:rPr lang="cs-CZ" sz="2000" b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(kategorie Fakultní nemocnice)</a:t>
            </a:r>
            <a:r>
              <a:rPr lang="cs-CZ" sz="20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cs-CZ" sz="20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cs-CZ" sz="3200" smtClean="0"/>
              <a:t/>
            </a:r>
            <a:br>
              <a:rPr lang="cs-CZ" sz="3200" smtClean="0"/>
            </a:br>
            <a:endParaRPr lang="cs-CZ" sz="3200" smtClean="0"/>
          </a:p>
        </p:txBody>
      </p:sp>
      <p:sp>
        <p:nvSpPr>
          <p:cNvPr id="21508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D12B780-4545-41F0-B553-4EE789D6F405}" type="slidenum">
              <a:rPr lang="en-US" smtClean="0"/>
              <a:pPr/>
              <a:t>33</a:t>
            </a:fld>
            <a:endParaRPr lang="en-US" smtClean="0"/>
          </a:p>
        </p:txBody>
      </p:sp>
      <p:pic>
        <p:nvPicPr>
          <p:cNvPr id="21507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75260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sk-SK" sz="4800" b="1" smtClean="0"/>
              <a:t>ABSOLUTNÍ KATEGORIE 2012</a:t>
            </a:r>
            <a:endParaRPr lang="en-US" sz="4800" b="1" smtClean="0"/>
          </a:p>
        </p:txBody>
      </p:sp>
      <p:sp>
        <p:nvSpPr>
          <p:cNvPr id="13316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821ACF-772F-4403-816F-3AC27B7D4A7E}" type="slidenum">
              <a:rPr lang="en-US" smtClean="0"/>
              <a:pPr/>
              <a:t>34</a:t>
            </a:fld>
            <a:endParaRPr lang="en-US" smtClean="0"/>
          </a:p>
        </p:txBody>
      </p:sp>
      <p:pic>
        <p:nvPicPr>
          <p:cNvPr id="13315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ázek 2" descr="Obrázek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581400"/>
            <a:ext cx="4733925" cy="2610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6400800"/>
          </a:xfrm>
        </p:spPr>
        <p:txBody>
          <a:bodyPr/>
          <a:lstStyle/>
          <a:p>
            <a:r>
              <a:rPr lang="cs-CZ" b="1" smtClean="0"/>
              <a:t>Nemocnice ČR 2012</a:t>
            </a:r>
            <a:br>
              <a:rPr lang="cs-CZ" b="1" smtClean="0"/>
            </a:br>
            <a:r>
              <a:rPr lang="cs-CZ" b="1" smtClean="0"/>
              <a:t>ABSOLUTNÍ (3 oblasti zároveň):</a:t>
            </a:r>
            <a:br>
              <a:rPr lang="cs-CZ" b="1" smtClean="0"/>
            </a:br>
            <a:r>
              <a:rPr lang="cs-CZ" b="1" smtClean="0">
                <a:solidFill>
                  <a:srgbClr val="0000CC"/>
                </a:solidFill>
              </a:rPr>
              <a:t> </a:t>
            </a:r>
            <a:br>
              <a:rPr lang="cs-CZ" b="1" smtClean="0">
                <a:solidFill>
                  <a:srgbClr val="0000CC"/>
                </a:solidFill>
              </a:rPr>
            </a:br>
            <a:r>
              <a:rPr lang="cs-CZ" b="1" smtClean="0">
                <a:solidFill>
                  <a:srgbClr val="0000CC"/>
                </a:solidFill>
              </a:rPr>
              <a:t>1. Karvinská hornická nemocnice a.s.  67,02 %</a:t>
            </a:r>
            <a:r>
              <a:rPr lang="cs-CZ" sz="3200" b="1" smtClean="0">
                <a:solidFill>
                  <a:srgbClr val="0000CC"/>
                </a:solidFill>
              </a:rPr>
              <a:t/>
            </a:r>
            <a:br>
              <a:rPr lang="cs-CZ" sz="3200" b="1" smtClean="0">
                <a:solidFill>
                  <a:srgbClr val="0000CC"/>
                </a:solidFill>
              </a:rPr>
            </a:br>
            <a:r>
              <a:rPr lang="cs-CZ" sz="3200" b="1" smtClean="0"/>
              <a:t>2. Nemocnice Kadaň s.r.o.	        		64,30 %</a:t>
            </a:r>
            <a:br>
              <a:rPr lang="cs-CZ" sz="3200" b="1" smtClean="0"/>
            </a:br>
            <a:r>
              <a:rPr lang="cs-CZ" sz="3200" b="1" smtClean="0"/>
              <a:t>3. Městská nemocnice Ostrava, p.o.	56,20 %</a:t>
            </a:r>
            <a:br>
              <a:rPr lang="cs-CZ" sz="3200" b="1" smtClean="0"/>
            </a:br>
            <a:r>
              <a:rPr lang="cs-CZ" sz="3200" b="1" smtClean="0"/>
              <a:t>4. Nemocnice Na Homolce	</a:t>
            </a:r>
            <a:r>
              <a:rPr lang="cs-CZ" sz="3200" b="1" smtClean="0">
                <a:solidFill>
                  <a:schemeClr val="tx1"/>
                </a:solidFill>
              </a:rPr>
              <a:t>		55,00 %</a:t>
            </a:r>
            <a:br>
              <a:rPr lang="cs-CZ" sz="3200" b="1" smtClean="0">
                <a:solidFill>
                  <a:schemeClr val="tx1"/>
                </a:solidFill>
              </a:rPr>
            </a:br>
            <a:r>
              <a:rPr lang="cs-CZ" sz="3200" b="1" smtClean="0">
                <a:solidFill>
                  <a:schemeClr val="tx1"/>
                </a:solidFill>
              </a:rPr>
              <a:t/>
            </a:r>
            <a:br>
              <a:rPr lang="cs-CZ" sz="3200" b="1" smtClean="0">
                <a:solidFill>
                  <a:schemeClr val="tx1"/>
                </a:solidFill>
              </a:rPr>
            </a:br>
            <a:r>
              <a:rPr lang="cs-CZ" sz="2000" smtClean="0">
                <a:solidFill>
                  <a:schemeClr val="tx1"/>
                </a:solidFill>
              </a:rPr>
              <a:t>(hodnoceno v případě, pokud byla k dispozici data u všech 3 oblastí)</a:t>
            </a:r>
            <a:r>
              <a:rPr lang="cs-CZ" sz="3200" smtClean="0"/>
              <a:t/>
            </a:r>
            <a:br>
              <a:rPr lang="cs-CZ" sz="3200" smtClean="0"/>
            </a:br>
            <a:endParaRPr lang="cs-CZ" sz="3200" smtClean="0"/>
          </a:p>
        </p:txBody>
      </p:sp>
      <p:sp>
        <p:nvSpPr>
          <p:cNvPr id="21508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D12B780-4545-41F0-B553-4EE789D6F405}" type="slidenum">
              <a:rPr lang="en-US" smtClean="0"/>
              <a:pPr/>
              <a:t>35</a:t>
            </a:fld>
            <a:endParaRPr lang="en-US" smtClean="0"/>
          </a:p>
        </p:txBody>
      </p:sp>
      <p:pic>
        <p:nvPicPr>
          <p:cNvPr id="21507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6400800"/>
          </a:xfrm>
        </p:spPr>
        <p:txBody>
          <a:bodyPr/>
          <a:lstStyle/>
          <a:p>
            <a:r>
              <a:rPr lang="cs-CZ" b="1" smtClean="0"/>
              <a:t>Nemocnice ČR 2012</a:t>
            </a:r>
            <a:br>
              <a:rPr lang="cs-CZ" b="1" smtClean="0"/>
            </a:br>
            <a:r>
              <a:rPr lang="cs-CZ" b="1" smtClean="0"/>
              <a:t>ABSOLUTNÍ (3 oblasti zároveň):</a:t>
            </a:r>
            <a:br>
              <a:rPr lang="cs-CZ" b="1" smtClean="0"/>
            </a:br>
            <a:r>
              <a:rPr lang="cs-CZ" sz="3200" b="1" smtClean="0"/>
              <a:t>(kategorie Fakultní nemocnice)</a:t>
            </a:r>
            <a:r>
              <a:rPr lang="cs-CZ" b="1" smtClean="0">
                <a:solidFill>
                  <a:srgbClr val="0000CC"/>
                </a:solidFill>
              </a:rPr>
              <a:t> </a:t>
            </a:r>
            <a:br>
              <a:rPr lang="cs-CZ" b="1" smtClean="0">
                <a:solidFill>
                  <a:srgbClr val="0000CC"/>
                </a:solidFill>
              </a:rPr>
            </a:br>
            <a:r>
              <a:rPr lang="cs-CZ" b="1" smtClean="0">
                <a:solidFill>
                  <a:srgbClr val="0000CC"/>
                </a:solidFill>
              </a:rPr>
              <a:t/>
            </a:r>
            <a:br>
              <a:rPr lang="cs-CZ" b="1" smtClean="0">
                <a:solidFill>
                  <a:srgbClr val="0000CC"/>
                </a:solidFill>
              </a:rPr>
            </a:br>
            <a:r>
              <a:rPr lang="cs-CZ" sz="4800" b="1" smtClean="0">
                <a:solidFill>
                  <a:srgbClr val="0000CC"/>
                </a:solidFill>
              </a:rPr>
              <a:t>1. Fakultní nemocnice Ostrava   50,29 %</a:t>
            </a:r>
            <a:r>
              <a:rPr lang="cs-CZ" sz="3200" b="1" smtClean="0">
                <a:solidFill>
                  <a:srgbClr val="0000CC"/>
                </a:solidFill>
              </a:rPr>
              <a:t/>
            </a:r>
            <a:br>
              <a:rPr lang="cs-CZ" sz="3200" b="1" smtClean="0">
                <a:solidFill>
                  <a:srgbClr val="0000CC"/>
                </a:solidFill>
              </a:rPr>
            </a:br>
            <a:r>
              <a:rPr lang="cs-CZ" sz="3200" b="1" smtClean="0">
                <a:solidFill>
                  <a:schemeClr val="tx1"/>
                </a:solidFill>
              </a:rPr>
              <a:t/>
            </a:r>
            <a:br>
              <a:rPr lang="cs-CZ" sz="3200" b="1" smtClean="0">
                <a:solidFill>
                  <a:schemeClr val="tx1"/>
                </a:solidFill>
              </a:rPr>
            </a:br>
            <a:r>
              <a:rPr lang="cs-CZ" sz="3200" b="1" smtClean="0">
                <a:solidFill>
                  <a:schemeClr val="tx1"/>
                </a:solidFill>
              </a:rPr>
              <a:t/>
            </a:r>
            <a:br>
              <a:rPr lang="cs-CZ" sz="3200" b="1" smtClean="0">
                <a:solidFill>
                  <a:schemeClr val="tx1"/>
                </a:solidFill>
              </a:rPr>
            </a:br>
            <a:r>
              <a:rPr lang="cs-CZ" sz="3200" smtClean="0"/>
              <a:t/>
            </a:r>
            <a:br>
              <a:rPr lang="cs-CZ" sz="3200" smtClean="0"/>
            </a:br>
            <a:endParaRPr lang="cs-CZ" sz="3200" smtClean="0"/>
          </a:p>
        </p:txBody>
      </p:sp>
      <p:sp>
        <p:nvSpPr>
          <p:cNvPr id="21508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D12B780-4545-41F0-B553-4EE789D6F405}" type="slidenum">
              <a:rPr lang="en-US" smtClean="0"/>
              <a:pPr/>
              <a:t>36</a:t>
            </a:fld>
            <a:endParaRPr lang="en-US" smtClean="0"/>
          </a:p>
        </p:txBody>
      </p:sp>
      <p:pic>
        <p:nvPicPr>
          <p:cNvPr id="21507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6400800"/>
          </a:xfrm>
        </p:spPr>
        <p:txBody>
          <a:bodyPr/>
          <a:lstStyle/>
          <a:p>
            <a:r>
              <a:rPr lang="cs-CZ" b="1" smtClean="0"/>
              <a:t>Děkuji Vám za Váš čas a pozornost.</a:t>
            </a:r>
            <a:br>
              <a:rPr lang="cs-CZ" b="1" smtClean="0"/>
            </a:br>
            <a:r>
              <a:rPr lang="cs-CZ" b="1" smtClean="0"/>
              <a:t/>
            </a:r>
            <a:br>
              <a:rPr lang="cs-CZ" b="1" smtClean="0"/>
            </a:br>
            <a:r>
              <a:rPr lang="cs-CZ" b="1" smtClean="0"/>
              <a:t/>
            </a:r>
            <a:br>
              <a:rPr lang="cs-CZ" b="1" smtClean="0"/>
            </a:br>
            <a:r>
              <a:rPr lang="cs-CZ" b="1" smtClean="0"/>
              <a:t>Výsledky – detaily viz mailem a na webu HCI do 24 hodin.</a:t>
            </a:r>
            <a:endParaRPr lang="cs-CZ" smtClean="0">
              <a:solidFill>
                <a:srgbClr val="0000CC"/>
              </a:solidFill>
            </a:endParaRPr>
          </a:p>
        </p:txBody>
      </p:sp>
      <p:sp>
        <p:nvSpPr>
          <p:cNvPr id="22532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224A42-AC9E-4427-A8E7-F3B50A659E5A}" type="slidenum">
              <a:rPr lang="en-US" smtClean="0"/>
              <a:pPr/>
              <a:t>37</a:t>
            </a:fld>
            <a:endParaRPr lang="en-US" smtClean="0"/>
          </a:p>
        </p:txBody>
      </p:sp>
      <p:pic>
        <p:nvPicPr>
          <p:cNvPr id="22531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14400"/>
            <a:ext cx="9144000" cy="1143000"/>
          </a:xfrm>
        </p:spPr>
        <p:txBody>
          <a:bodyPr/>
          <a:lstStyle/>
          <a:p>
            <a:pPr eaLnBrk="1" hangingPunct="1"/>
            <a:r>
              <a:rPr lang="sk-SK" smtClean="0"/>
              <a:t>Faktické údaje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209800"/>
            <a:ext cx="8229600" cy="46482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cs-CZ" sz="2400" b="1" smtClean="0"/>
              <a:t>Termín sběru dotazníků ze 159 nemocnic ČR :</a:t>
            </a:r>
          </a:p>
          <a:p>
            <a:pPr marL="609600" indent="-609600" eaLnBrk="1" hangingPunct="1">
              <a:buFontTx/>
              <a:buNone/>
            </a:pPr>
            <a:endParaRPr lang="cs-CZ" sz="2400" smtClean="0"/>
          </a:p>
          <a:p>
            <a:pPr marL="609600" indent="-609600" eaLnBrk="1" hangingPunct="1">
              <a:buFontTx/>
              <a:buNone/>
            </a:pPr>
            <a:r>
              <a:rPr lang="cs-CZ" sz="2400" smtClean="0"/>
              <a:t>START: 1. BŘEZNA 2012		UKONČENÍ: 30. ZÁŘÍ 2012</a:t>
            </a:r>
          </a:p>
          <a:p>
            <a:pPr marL="609600" indent="-609600" eaLnBrk="1" hangingPunct="1">
              <a:buFontTx/>
              <a:buNone/>
            </a:pPr>
            <a:endParaRPr lang="cs-CZ" sz="2400" smtClean="0"/>
          </a:p>
          <a:p>
            <a:pPr marL="609600" indent="-609600" eaLnBrk="1" hangingPunct="1">
              <a:buFontTx/>
              <a:buChar char="-"/>
            </a:pPr>
            <a:r>
              <a:rPr lang="cs-CZ" sz="2400" smtClean="0"/>
              <a:t>sledovány nemocnice s ÚZIS kódy 101 a 102 (akutní l.)</a:t>
            </a:r>
          </a:p>
          <a:p>
            <a:pPr marL="609600" indent="-609600" eaLnBrk="1" hangingPunct="1">
              <a:buFontTx/>
              <a:buChar char="-"/>
            </a:pPr>
            <a:r>
              <a:rPr lang="cs-CZ" sz="2400" smtClean="0"/>
              <a:t>s více než 100 respondenty u pacientů</a:t>
            </a:r>
          </a:p>
          <a:p>
            <a:pPr marL="609600" indent="-609600" eaLnBrk="1" hangingPunct="1">
              <a:buFontTx/>
              <a:buChar char="-"/>
            </a:pPr>
            <a:r>
              <a:rPr lang="cs-CZ" sz="2400" smtClean="0"/>
              <a:t>s více než 50 respondenty u zaměstnanců</a:t>
            </a:r>
            <a:endParaRPr lang="cs-CZ" sz="2400" b="1" smtClean="0"/>
          </a:p>
          <a:p>
            <a:pPr marL="609600" indent="-609600" eaLnBrk="1" hangingPunct="1">
              <a:buFontTx/>
              <a:buChar char="-"/>
            </a:pPr>
            <a:r>
              <a:rPr lang="cs-CZ" sz="2400" smtClean="0"/>
              <a:t>od r. 2006 již více než </a:t>
            </a:r>
            <a:r>
              <a:rPr lang="cs-CZ" sz="2400" b="1" u="sng" smtClean="0"/>
              <a:t>220.000 respondentů</a:t>
            </a:r>
          </a:p>
          <a:p>
            <a:pPr marL="609600" indent="-609600" eaLnBrk="1" hangingPunct="1">
              <a:buFontTx/>
              <a:buChar char="-"/>
            </a:pPr>
            <a:r>
              <a:rPr lang="cs-CZ" sz="2400" b="1" u="sng" smtClean="0"/>
              <a:t>OBECNĚ: Hodnocení kvality podporuje MZČR</a:t>
            </a:r>
          </a:p>
          <a:p>
            <a:pPr marL="609600" indent="-609600" eaLnBrk="1" hangingPunct="1">
              <a:buFontTx/>
              <a:buChar char="-"/>
            </a:pPr>
            <a:endParaRPr lang="sk-SK" sz="2400" smtClean="0"/>
          </a:p>
          <a:p>
            <a:pPr marL="609600" indent="-609600" eaLnBrk="1" hangingPunct="1">
              <a:buFontTx/>
              <a:buNone/>
            </a:pPr>
            <a:endParaRPr lang="sk-SK" sz="2400" smtClean="0"/>
          </a:p>
        </p:txBody>
      </p:sp>
      <p:sp>
        <p:nvSpPr>
          <p:cNvPr id="5125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F88F9D-04DD-4158-9ABB-8DAC399BADED}" type="slidenum">
              <a:rPr lang="en-US" smtClean="0"/>
              <a:pPr/>
              <a:t>4</a:t>
            </a:fld>
            <a:endParaRPr lang="en-US" smtClean="0"/>
          </a:p>
        </p:txBody>
      </p:sp>
      <p:pic>
        <p:nvPicPr>
          <p:cNvPr id="5124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pPr eaLnBrk="1" hangingPunct="1"/>
            <a:r>
              <a:rPr lang="sk-SK" smtClean="0"/>
              <a:t>Faktické údaje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524000"/>
            <a:ext cx="8534400" cy="5029200"/>
          </a:xfrm>
        </p:spPr>
        <p:txBody>
          <a:bodyPr>
            <a:normAutofit/>
          </a:bodyPr>
          <a:lstStyle/>
          <a:p>
            <a:pPr marL="609600" indent="-609600" eaLnBrk="1" hangingPunct="1">
              <a:buFontTx/>
              <a:buNone/>
            </a:pPr>
            <a:r>
              <a:rPr lang="cs-CZ" sz="2400" b="1" smtClean="0"/>
              <a:t>Oblast „Spokojenost pacientů“:</a:t>
            </a:r>
          </a:p>
          <a:p>
            <a:pPr marL="609600" indent="-609600" eaLnBrk="1" hangingPunct="1">
              <a:buFontTx/>
              <a:buNone/>
            </a:pPr>
            <a:endParaRPr lang="cs-CZ" sz="2400" smtClean="0"/>
          </a:p>
          <a:p>
            <a:pPr marL="609600" indent="-609600">
              <a:buFontTx/>
              <a:buChar char="-"/>
            </a:pPr>
            <a:r>
              <a:rPr lang="sk-SK" sz="2400" u="sng" smtClean="0"/>
              <a:t>hospitalizovaní</a:t>
            </a:r>
            <a:r>
              <a:rPr lang="sk-SK" sz="2400" smtClean="0"/>
              <a:t> téměř 41tis (96% tištěné dotazníky, 4% elektronické</a:t>
            </a:r>
            <a:r>
              <a:rPr lang="sk-SK" sz="2400" smtClean="0"/>
              <a:t>) = </a:t>
            </a:r>
            <a:r>
              <a:rPr lang="sk-SK" sz="2400" b="1" smtClean="0"/>
              <a:t>REKORD</a:t>
            </a:r>
            <a:endParaRPr lang="sk-SK" sz="2400" smtClean="0"/>
          </a:p>
          <a:p>
            <a:pPr marL="609600" indent="-609600" eaLnBrk="1" hangingPunct="1">
              <a:buFontTx/>
              <a:buChar char="-"/>
            </a:pPr>
            <a:r>
              <a:rPr lang="sk-SK" sz="2400" u="sng" smtClean="0"/>
              <a:t>ambulantní</a:t>
            </a:r>
            <a:r>
              <a:rPr lang="sk-SK" sz="2400" smtClean="0"/>
              <a:t> téměř 22tis (91% tištěné dotazníky, 9% elektronické</a:t>
            </a:r>
            <a:r>
              <a:rPr lang="sk-SK" sz="2400" smtClean="0"/>
              <a:t>)</a:t>
            </a:r>
            <a:endParaRPr lang="sk-SK" sz="2400" b="1" smtClean="0"/>
          </a:p>
          <a:p>
            <a:pPr marL="609600" indent="-609600" eaLnBrk="1" hangingPunct="1">
              <a:buFontTx/>
              <a:buChar char="-"/>
            </a:pPr>
            <a:r>
              <a:rPr lang="sk-SK" sz="2400" b="1" smtClean="0"/>
              <a:t>spolupráce s pojištěnci a zdravotními pojišťovnami</a:t>
            </a:r>
            <a:endParaRPr lang="sk-SK" sz="2400" smtClean="0"/>
          </a:p>
          <a:p>
            <a:pPr marL="609600" indent="-609600" eaLnBrk="1" hangingPunct="1">
              <a:buFontTx/>
              <a:buChar char="-"/>
            </a:pPr>
            <a:r>
              <a:rPr lang="sk-SK" sz="2400" err="1" smtClean="0"/>
              <a:t>mailing</a:t>
            </a:r>
            <a:r>
              <a:rPr lang="sk-SK" sz="2400" smtClean="0"/>
              <a:t> </a:t>
            </a:r>
            <a:r>
              <a:rPr lang="sk-SK" sz="2400" b="1" u="sng" smtClean="0">
                <a:solidFill>
                  <a:srgbClr val="FF0000"/>
                </a:solidFill>
              </a:rPr>
              <a:t>zdravotních pojišťoven (vazba na výši úhrad?)</a:t>
            </a:r>
          </a:p>
          <a:p>
            <a:pPr marL="609600" indent="-609600" eaLnBrk="1" hangingPunct="1">
              <a:buFontTx/>
              <a:buChar char="-"/>
            </a:pPr>
            <a:r>
              <a:rPr lang="sk-SK" sz="2400" err="1" smtClean="0"/>
              <a:t>komunikace</a:t>
            </a:r>
            <a:r>
              <a:rPr lang="sk-SK" sz="2400" smtClean="0"/>
              <a:t> </a:t>
            </a:r>
            <a:r>
              <a:rPr lang="sk-SK" sz="2400" err="1" smtClean="0"/>
              <a:t>se</a:t>
            </a:r>
            <a:r>
              <a:rPr lang="sk-SK" sz="2400" smtClean="0"/>
              <a:t> 165 </a:t>
            </a:r>
            <a:r>
              <a:rPr lang="sk-SK" sz="2400" err="1" smtClean="0"/>
              <a:t>pacientskými</a:t>
            </a:r>
            <a:r>
              <a:rPr lang="sk-SK" sz="2400" smtClean="0"/>
              <a:t> </a:t>
            </a:r>
            <a:r>
              <a:rPr lang="sk-SK" sz="2400" err="1" smtClean="0"/>
              <a:t>organizacemi</a:t>
            </a:r>
            <a:r>
              <a:rPr lang="sk-SK" sz="2400" smtClean="0"/>
              <a:t> ČR</a:t>
            </a:r>
          </a:p>
          <a:p>
            <a:pPr marL="609600" indent="-609600" eaLnBrk="1" hangingPunct="1">
              <a:buFontTx/>
              <a:buChar char="-"/>
            </a:pPr>
            <a:r>
              <a:rPr lang="sk-SK" sz="2400" err="1" smtClean="0">
                <a:solidFill>
                  <a:srgbClr val="FF0000"/>
                </a:solidFill>
              </a:rPr>
              <a:t>možnost</a:t>
            </a:r>
            <a:r>
              <a:rPr lang="sk-SK" sz="2400" smtClean="0">
                <a:solidFill>
                  <a:srgbClr val="FF0000"/>
                </a:solidFill>
              </a:rPr>
              <a:t> </a:t>
            </a:r>
            <a:r>
              <a:rPr lang="sk-SK" sz="2400" err="1" smtClean="0">
                <a:solidFill>
                  <a:srgbClr val="FF0000"/>
                </a:solidFill>
              </a:rPr>
              <a:t>dodat</a:t>
            </a:r>
            <a:r>
              <a:rPr lang="sk-SK" sz="2400" smtClean="0">
                <a:solidFill>
                  <a:srgbClr val="FF0000"/>
                </a:solidFill>
              </a:rPr>
              <a:t> detailní </a:t>
            </a:r>
            <a:r>
              <a:rPr lang="sk-SK" sz="2400" err="1" smtClean="0">
                <a:solidFill>
                  <a:srgbClr val="FF0000"/>
                </a:solidFill>
              </a:rPr>
              <a:t>hodnocení</a:t>
            </a:r>
            <a:r>
              <a:rPr lang="sk-SK" sz="2400" smtClean="0">
                <a:solidFill>
                  <a:srgbClr val="FF0000"/>
                </a:solidFill>
              </a:rPr>
              <a:t> pro </a:t>
            </a:r>
            <a:r>
              <a:rPr lang="sk-SK" sz="2400" err="1" smtClean="0">
                <a:solidFill>
                  <a:srgbClr val="FF0000"/>
                </a:solidFill>
              </a:rPr>
              <a:t>management</a:t>
            </a:r>
            <a:r>
              <a:rPr lang="sk-SK" sz="2400" smtClean="0">
                <a:solidFill>
                  <a:srgbClr val="FF0000"/>
                </a:solidFill>
              </a:rPr>
              <a:t> nemocnice </a:t>
            </a:r>
          </a:p>
          <a:p>
            <a:pPr marL="609600" indent="-609600" eaLnBrk="1" hangingPunct="1">
              <a:buFontTx/>
              <a:buChar char="-"/>
            </a:pPr>
            <a:endParaRPr lang="sk-SK" sz="2400" smtClean="0"/>
          </a:p>
          <a:p>
            <a:pPr marL="609600" indent="-609600" eaLnBrk="1" hangingPunct="1">
              <a:buFontTx/>
              <a:buNone/>
            </a:pPr>
            <a:endParaRPr lang="sk-SK" sz="2400" smtClean="0"/>
          </a:p>
        </p:txBody>
      </p:sp>
      <p:sp>
        <p:nvSpPr>
          <p:cNvPr id="6149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BEDFCB-8495-4A78-8A3B-753FC82FD3A1}" type="slidenum">
              <a:rPr lang="en-US" smtClean="0"/>
              <a:pPr/>
              <a:t>5</a:t>
            </a:fld>
            <a:endParaRPr lang="en-US" smtClean="0"/>
          </a:p>
        </p:txBody>
      </p:sp>
      <p:pic>
        <p:nvPicPr>
          <p:cNvPr id="6148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Letošní novinky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>
                <a:solidFill>
                  <a:srgbClr val="FF0000"/>
                </a:solidFill>
              </a:rPr>
              <a:t>nově vytvořené dotazníky pro ambulantní a hospitalizované pacienty</a:t>
            </a:r>
          </a:p>
          <a:p>
            <a:r>
              <a:rPr lang="cs-CZ" smtClean="0">
                <a:solidFill>
                  <a:srgbClr val="FF0000"/>
                </a:solidFill>
              </a:rPr>
              <a:t>testováno v nemocnicích fakultního a okresního formátu s akreditacemi</a:t>
            </a:r>
          </a:p>
          <a:p>
            <a:r>
              <a:rPr lang="cs-CZ" smtClean="0">
                <a:solidFill>
                  <a:srgbClr val="FF0000"/>
                </a:solidFill>
              </a:rPr>
              <a:t>vazba na vnitřní audit</a:t>
            </a:r>
          </a:p>
          <a:p>
            <a:r>
              <a:rPr lang="cs-CZ" smtClean="0">
                <a:solidFill>
                  <a:srgbClr val="FF0000"/>
                </a:solidFill>
              </a:rPr>
              <a:t>vazba na bezpečnostní cíle </a:t>
            </a:r>
            <a:r>
              <a:rPr lang="cs-CZ" smtClean="0">
                <a:solidFill>
                  <a:srgbClr val="FF0000"/>
                </a:solidFill>
              </a:rPr>
              <a:t>WHO a MZČR</a:t>
            </a:r>
            <a:endParaRPr lang="cs-CZ" smtClean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700E4-7359-4D23-B85A-366190A3E9F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5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066800"/>
            <a:ext cx="8229600" cy="5791200"/>
          </a:xfrm>
        </p:spPr>
        <p:txBody>
          <a:bodyPr>
            <a:normAutofit/>
          </a:bodyPr>
          <a:lstStyle/>
          <a:p>
            <a:pPr>
              <a:buNone/>
            </a:pPr>
            <a:endParaRPr lang="cs-CZ" sz="2400" smtClean="0"/>
          </a:p>
          <a:p>
            <a:r>
              <a:rPr lang="cs-CZ" sz="2400" smtClean="0">
                <a:solidFill>
                  <a:srgbClr val="FF0000"/>
                </a:solidFill>
              </a:rPr>
              <a:t>meziročně stoupl počet respondentů v oblasti srozumitelného seznámení s možnými riziky případného lékařského zákroku o 4 procentní body (z 81% na 85%)</a:t>
            </a:r>
          </a:p>
          <a:p>
            <a:pPr lvl="0"/>
            <a:endParaRPr lang="cs-CZ" sz="2400"/>
          </a:p>
        </p:txBody>
      </p:sp>
      <p:sp>
        <p:nvSpPr>
          <p:cNvPr id="6149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BEDFCB-8495-4A78-8A3B-753FC82FD3A1}" type="slidenum">
              <a:rPr lang="en-US" smtClean="0"/>
              <a:pPr/>
              <a:t>7</a:t>
            </a:fld>
            <a:endParaRPr lang="en-US" smtClean="0"/>
          </a:p>
        </p:txBody>
      </p:sp>
      <p:pic>
        <p:nvPicPr>
          <p:cNvPr id="6148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/>
          <p:nvPr/>
        </p:nvSpPr>
        <p:spPr>
          <a:xfrm>
            <a:off x="533400" y="533400"/>
            <a:ext cx="6934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1" fontAlgn="auto" hangingPunct="1">
              <a:spcBef>
                <a:spcPct val="20000"/>
              </a:spcBef>
              <a:spcAft>
                <a:spcPts val="0"/>
              </a:spcAft>
            </a:pPr>
            <a:r>
              <a:rPr lang="cs-CZ" sz="2800" b="1" smtClean="0">
                <a:solidFill>
                  <a:prstClr val="black"/>
                </a:solidFill>
                <a:latin typeface="Calibri"/>
              </a:rPr>
              <a:t>Postřehy z měření – spokojenost pacientů: </a:t>
            </a:r>
          </a:p>
        </p:txBody>
      </p:sp>
      <p:pic>
        <p:nvPicPr>
          <p:cNvPr id="7" name="Obrázek 6" descr="jpgraph1.ph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2743200"/>
            <a:ext cx="6905624" cy="38097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pozitivně hodnotíme také zlepšení komunikace pacientů jak s lékaři (o 4,5 procentních bodů, tj. z 56,6% na 61,1%), tak i se zdravotními sestrami (o 6,6 procentních bodů – tj. z 62,2% na 68,8%)</a:t>
            </a:r>
          </a:p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700E4-7359-4D23-B85A-366190A3E9F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1" fontAlgn="auto" hangingPunct="1">
              <a:spcBef>
                <a:spcPct val="20000"/>
              </a:spcBef>
              <a:spcAft>
                <a:spcPts val="0"/>
              </a:spcAft>
            </a:pPr>
            <a:r>
              <a:rPr lang="cs-CZ" sz="2800" b="1" smtClean="0">
                <a:solidFill>
                  <a:prstClr val="black"/>
                </a:solidFill>
                <a:latin typeface="Calibri"/>
              </a:rPr>
              <a:t>Postřehy z měření – spokojenost pacientů: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9144000" cy="1143000"/>
          </a:xfrm>
        </p:spPr>
        <p:txBody>
          <a:bodyPr/>
          <a:lstStyle/>
          <a:p>
            <a:pPr eaLnBrk="1" hangingPunct="1"/>
            <a:r>
              <a:rPr lang="sk-SK" smtClean="0"/>
              <a:t>Faktické údaje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46482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cs-CZ" sz="2400" b="1" smtClean="0"/>
              <a:t>Oblast „Spokojenost zaměstnanců“:</a:t>
            </a:r>
          </a:p>
          <a:p>
            <a:pPr marL="609600" indent="-609600" eaLnBrk="1" hangingPunct="1">
              <a:buFontTx/>
              <a:buNone/>
            </a:pPr>
            <a:endParaRPr lang="cs-CZ" sz="2400" smtClean="0"/>
          </a:p>
          <a:p>
            <a:pPr marL="609600" indent="-609600" eaLnBrk="1" hangingPunct="1">
              <a:buFontTx/>
              <a:buChar char="-"/>
            </a:pPr>
            <a:r>
              <a:rPr lang="sk-SK" sz="2400" smtClean="0"/>
              <a:t>spolupráce s Odborovým svazem</a:t>
            </a:r>
            <a:r>
              <a:rPr lang="sk-SK" sz="2400"/>
              <a:t> </a:t>
            </a:r>
            <a:r>
              <a:rPr lang="sk-SK" sz="2400" smtClean="0"/>
              <a:t>zdravotnictví a sociální péče ČR</a:t>
            </a:r>
          </a:p>
          <a:p>
            <a:pPr marL="609600" indent="-609600" eaLnBrk="1" hangingPunct="1">
              <a:buFontTx/>
              <a:buChar char="-"/>
            </a:pPr>
            <a:r>
              <a:rPr lang="sk-SK" sz="2400" smtClean="0"/>
              <a:t>Spolupráce s Českou </a:t>
            </a:r>
            <a:r>
              <a:rPr lang="sk-SK" sz="2400" err="1" smtClean="0"/>
              <a:t>asociací</a:t>
            </a:r>
            <a:r>
              <a:rPr lang="sk-SK" sz="2400" smtClean="0"/>
              <a:t> </a:t>
            </a:r>
            <a:r>
              <a:rPr lang="sk-SK" sz="2400" err="1" smtClean="0"/>
              <a:t>sester</a:t>
            </a:r>
            <a:endParaRPr lang="sk-SK" sz="2400" smtClean="0"/>
          </a:p>
          <a:p>
            <a:pPr marL="609600" indent="-609600" eaLnBrk="1" hangingPunct="1">
              <a:buFontTx/>
              <a:buChar char="-"/>
            </a:pPr>
            <a:r>
              <a:rPr lang="sk-SK" sz="2400" smtClean="0"/>
              <a:t>Spolupráce s Českou </a:t>
            </a:r>
            <a:r>
              <a:rPr lang="sk-SK" sz="2400" err="1" smtClean="0"/>
              <a:t>lékarnickou</a:t>
            </a:r>
            <a:r>
              <a:rPr lang="sk-SK" sz="2400" smtClean="0"/>
              <a:t> komorou</a:t>
            </a:r>
          </a:p>
          <a:p>
            <a:pPr marL="609600" indent="-609600" eaLnBrk="1" hangingPunct="1">
              <a:buFontTx/>
              <a:buChar char="-"/>
            </a:pPr>
            <a:r>
              <a:rPr lang="sk-SK" sz="2400" err="1" smtClean="0"/>
              <a:t>komunikace</a:t>
            </a:r>
            <a:r>
              <a:rPr lang="sk-SK" sz="2400" smtClean="0"/>
              <a:t> s </a:t>
            </a:r>
            <a:r>
              <a:rPr lang="sk-SK" sz="2400" err="1" smtClean="0"/>
              <a:t>vedoucími</a:t>
            </a:r>
            <a:r>
              <a:rPr lang="sk-SK" sz="2400" smtClean="0"/>
              <a:t> </a:t>
            </a:r>
            <a:r>
              <a:rPr lang="sk-SK" sz="2400" err="1" smtClean="0"/>
              <a:t>personálního</a:t>
            </a:r>
            <a:r>
              <a:rPr lang="sk-SK" sz="2400" smtClean="0"/>
              <a:t> úseku v </a:t>
            </a:r>
            <a:r>
              <a:rPr lang="sk-SK" sz="2400" err="1" smtClean="0"/>
              <a:t>nemocnicích</a:t>
            </a:r>
            <a:endParaRPr lang="sk-SK" sz="2400" smtClean="0"/>
          </a:p>
          <a:p>
            <a:pPr marL="609600" indent="-609600" eaLnBrk="1" hangingPunct="1">
              <a:buFontTx/>
              <a:buChar char="-"/>
            </a:pPr>
            <a:r>
              <a:rPr lang="sk-SK" sz="2400">
                <a:solidFill>
                  <a:srgbClr val="FF0000"/>
                </a:solidFill>
              </a:rPr>
              <a:t>t</a:t>
            </a:r>
            <a:r>
              <a:rPr lang="sk-SK" sz="2400" smtClean="0">
                <a:solidFill>
                  <a:srgbClr val="FF0000"/>
                </a:solidFill>
              </a:rPr>
              <a:t>éměř 5 tis. </a:t>
            </a:r>
            <a:r>
              <a:rPr lang="sk-SK" sz="2400" err="1" smtClean="0">
                <a:solidFill>
                  <a:srgbClr val="FF0000"/>
                </a:solidFill>
              </a:rPr>
              <a:t>účastníků</a:t>
            </a:r>
            <a:r>
              <a:rPr lang="sk-SK" sz="2400" smtClean="0">
                <a:solidFill>
                  <a:srgbClr val="FF0000"/>
                </a:solidFill>
              </a:rPr>
              <a:t> </a:t>
            </a:r>
            <a:r>
              <a:rPr lang="sk-SK" sz="2400" err="1" smtClean="0">
                <a:solidFill>
                  <a:srgbClr val="FF0000"/>
                </a:solidFill>
              </a:rPr>
              <a:t>průzkumu</a:t>
            </a:r>
            <a:r>
              <a:rPr lang="sk-SK" sz="2400" smtClean="0">
                <a:solidFill>
                  <a:srgbClr val="FF0000"/>
                </a:solidFill>
              </a:rPr>
              <a:t> (76% tištěné dotazníky, 24% elektronické dotazníky)</a:t>
            </a:r>
          </a:p>
          <a:p>
            <a:pPr marL="609600" indent="-609600" eaLnBrk="1" hangingPunct="1">
              <a:buFontTx/>
              <a:buChar char="-"/>
            </a:pPr>
            <a:r>
              <a:rPr lang="sk-SK" sz="2400" err="1" smtClean="0">
                <a:solidFill>
                  <a:srgbClr val="FF0000"/>
                </a:solidFill>
              </a:rPr>
              <a:t>možnost</a:t>
            </a:r>
            <a:r>
              <a:rPr lang="sk-SK" sz="2400" smtClean="0">
                <a:solidFill>
                  <a:srgbClr val="FF0000"/>
                </a:solidFill>
              </a:rPr>
              <a:t> </a:t>
            </a:r>
            <a:r>
              <a:rPr lang="sk-SK" sz="2400" err="1" smtClean="0">
                <a:solidFill>
                  <a:srgbClr val="FF0000"/>
                </a:solidFill>
              </a:rPr>
              <a:t>dodat</a:t>
            </a:r>
            <a:r>
              <a:rPr lang="sk-SK" sz="2400" smtClean="0">
                <a:solidFill>
                  <a:srgbClr val="FF0000"/>
                </a:solidFill>
              </a:rPr>
              <a:t> detailní </a:t>
            </a:r>
            <a:r>
              <a:rPr lang="sk-SK" sz="2400" err="1" smtClean="0">
                <a:solidFill>
                  <a:srgbClr val="FF0000"/>
                </a:solidFill>
              </a:rPr>
              <a:t>hodnocení</a:t>
            </a:r>
            <a:r>
              <a:rPr lang="sk-SK" sz="2400" smtClean="0">
                <a:solidFill>
                  <a:srgbClr val="FF0000"/>
                </a:solidFill>
              </a:rPr>
              <a:t> pro </a:t>
            </a:r>
            <a:r>
              <a:rPr lang="sk-SK" sz="2400" err="1" smtClean="0">
                <a:solidFill>
                  <a:srgbClr val="FF0000"/>
                </a:solidFill>
              </a:rPr>
              <a:t>management</a:t>
            </a:r>
            <a:r>
              <a:rPr lang="sk-SK" sz="2400" smtClean="0">
                <a:solidFill>
                  <a:srgbClr val="FF0000"/>
                </a:solidFill>
              </a:rPr>
              <a:t> nemocnice </a:t>
            </a:r>
          </a:p>
          <a:p>
            <a:pPr marL="609600" indent="-609600" eaLnBrk="1" hangingPunct="1">
              <a:buFontTx/>
              <a:buNone/>
            </a:pPr>
            <a:endParaRPr lang="sk-SK" sz="2400" smtClean="0"/>
          </a:p>
        </p:txBody>
      </p:sp>
      <p:sp>
        <p:nvSpPr>
          <p:cNvPr id="7173" name="Zástupný symbol pro číslo snímku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FE7BF1-E79C-426B-AF86-0CCCA0996DFA}" type="slidenum">
              <a:rPr lang="en-US" smtClean="0"/>
              <a:pPr/>
              <a:t>9</a:t>
            </a:fld>
            <a:endParaRPr lang="en-US" smtClean="0"/>
          </a:p>
        </p:txBody>
      </p:sp>
      <p:pic>
        <p:nvPicPr>
          <p:cNvPr id="7172" name="Picture 4" descr="logo H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275" y="0"/>
            <a:ext cx="1609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1863</TotalTime>
  <Words>497</Words>
  <Application>Microsoft Office PowerPoint</Application>
  <PresentationFormat>Předvádění na obrazovce (4:3)</PresentationFormat>
  <Paragraphs>143</Paragraphs>
  <Slides>37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37</vt:i4>
      </vt:variant>
    </vt:vector>
  </HeadingPairs>
  <TitlesOfParts>
    <vt:vector size="38" baseType="lpstr">
      <vt:lpstr>Motiv sady Office</vt:lpstr>
      <vt:lpstr> Vyhodnocení celostátního projektu  „NEMOCNICE ČR 2012“   </vt:lpstr>
      <vt:lpstr>Metodika měření</vt:lpstr>
      <vt:lpstr>Faktické údaje</vt:lpstr>
      <vt:lpstr>Faktické údaje</vt:lpstr>
      <vt:lpstr>Faktické údaje</vt:lpstr>
      <vt:lpstr>Letošní novinky</vt:lpstr>
      <vt:lpstr>Snímek 7</vt:lpstr>
      <vt:lpstr>Postřehy z měření – spokojenost pacientů: </vt:lpstr>
      <vt:lpstr>Faktické údaje</vt:lpstr>
      <vt:lpstr>Snímek 10</vt:lpstr>
      <vt:lpstr>Snímek 11</vt:lpstr>
      <vt:lpstr>Faktické údaje</vt:lpstr>
      <vt:lpstr>Detaily měření</vt:lpstr>
      <vt:lpstr>Výsledky 2012</vt:lpstr>
      <vt:lpstr>FINANČNÍ KONDICE 2012</vt:lpstr>
      <vt:lpstr>Nemocnice ČR 2012 z pohledu FINANČNÍ KONDICE: (KATEGORIE OBCHODNÍ SPOL.)   1. Nemocnice Český Krumlov, a.s. 2. Nemocnice Kadaň s.r.o. 3. Městská nemocnice Městec Králové a.s. 4. Nemocnice Prachatice, a.s. 5. Nemocnice Jindřichův Hradec, a.s.   </vt:lpstr>
      <vt:lpstr>Nemocnice ČR 2012 z pohledu FINANČNÍ KONDICE: (KATEGORIE PŘÍSP. ORG.)   1. Vojenská nemocnice Olomouc 2. Revmatologický ústav 3. Institut klinické a experimentální medicíny  </vt:lpstr>
      <vt:lpstr>Nemocnice ČR 2012  z pohledu FINANČNÍ KONDICE:  (KATEGORIE FAKULTNÍ NEMOCNICE)   1. Fakultní nemocnice Hradec Králové 2. Fakultní nemocnice Olomouc 3. Fakultní nemocnice v Motole  </vt:lpstr>
      <vt:lpstr>ZAMĚSTNANCI 2012</vt:lpstr>
      <vt:lpstr>Nemocnice ČR 2012  z pohledu ZAMĚSTNANCŮ:   1. Karvinská hornická nemocnice  79,26 % ****  2. Městská nemocnice v Litoměřicích 78,31 % 3. Nemocnice Na Homolce        77,47 %   </vt:lpstr>
      <vt:lpstr>Nemocnice ČR 2012 z pohledu ZAMĚSTNANCŮ:  (kategorie Fakultní nemocnice)  1. Fakultní nemocnice Ostrava  76,72 %    </vt:lpstr>
      <vt:lpstr>PACIENTI HOSPITALIZOVANÍ 2012</vt:lpstr>
      <vt:lpstr> Nemocnice ČR 2012  z pohledu PACIENTŮ:   1. Masarykův onkologický ústav   95,78 % *****   2. SWISS MED CLINIC    95,32 % 3. Vojenská nemocnice Olomouc  92,91 %   </vt:lpstr>
      <vt:lpstr> Nemocnice ČR 2012  z pohledu PACIENTŮ:  (kategorie Fakultní nemocnice)  1. Fakultní nemocnice Ostrava   89,18 % ***** 2. Všeobecná FN v Praze   88,45 % 3. Fakultní nemocnice Olomouc  87,63 %   </vt:lpstr>
      <vt:lpstr>Snímek 25</vt:lpstr>
      <vt:lpstr>Snímek 26</vt:lpstr>
      <vt:lpstr>Snímek 27</vt:lpstr>
      <vt:lpstr>PACIENTI ABSOLUTNÍ 2012</vt:lpstr>
      <vt:lpstr>Snímek 29</vt:lpstr>
      <vt:lpstr>Snímek 30</vt:lpstr>
      <vt:lpstr>ÚSMĚV PRO ŽIVOT 2012</vt:lpstr>
      <vt:lpstr> Projekt „Úsměv pro život“ aneb Nejusměvavější nemocnice ČR 2012  PODLE ČEHO SE HODNOTILO?   Otázka: „Jak často se personál nemocnice  při komunikaci s Vámi usmívá?“  Cílem akce bylo podpořit ty nemocnice, kde jsou zaměstnanci nemocnice pozitivně naladěni ve vztahu ke svým pacientům – klientům.   </vt:lpstr>
      <vt:lpstr>Projekt „Úsměv pro život“ aneb Nejusměvavější nemocnice ČR 2012   Letošní vítězové jsou: Masarykův onkologický ústav  Všeobecná fakultní nemocnice v Praze (kategorie Fakultní nemocnice)  </vt:lpstr>
      <vt:lpstr>ABSOLUTNÍ KATEGORIE 2012</vt:lpstr>
      <vt:lpstr>Nemocnice ČR 2012 ABSOLUTNÍ (3 oblasti zároveň):   1. Karvinská hornická nemocnice a.s.  67,02 % 2. Nemocnice Kadaň s.r.o.           64,30 % 3. Městská nemocnice Ostrava, p.o. 56,20 % 4. Nemocnice Na Homolce   55,00 %  (hodnoceno v případě, pokud byla k dispozici data u všech 3 oblastí) </vt:lpstr>
      <vt:lpstr>Nemocnice ČR 2012 ABSOLUTNÍ (3 oblasti zároveň): (kategorie Fakultní nemocnice)   1. Fakultní nemocnice Ostrava   50,29 %    </vt:lpstr>
      <vt:lpstr>Děkuji Vám za Váš čas a pozornost.   Výsledky – detaily viz mailem a na webu HCI do 24 hodin.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Jája a Pája</dc:creator>
  <cp:lastModifiedBy>Jája a Pája</cp:lastModifiedBy>
  <cp:revision>436</cp:revision>
  <cp:lastPrinted>1601-01-01T00:00:00Z</cp:lastPrinted>
  <dcterms:created xsi:type="dcterms:W3CDTF">1601-01-01T00:00:00Z</dcterms:created>
  <dcterms:modified xsi:type="dcterms:W3CDTF">2012-11-22T20:57:33Z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