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51" r:id="rId4"/>
    <p:sldId id="284" r:id="rId5"/>
    <p:sldId id="322" r:id="rId6"/>
    <p:sldId id="323" r:id="rId7"/>
    <p:sldId id="324" r:id="rId8"/>
    <p:sldId id="325" r:id="rId9"/>
    <p:sldId id="326" r:id="rId10"/>
    <p:sldId id="327" r:id="rId11"/>
    <p:sldId id="353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 autoAdjust="0"/>
  </p:normalViewPr>
  <p:slideViewPr>
    <p:cSldViewPr>
      <p:cViewPr varScale="1">
        <p:scale>
          <a:sx n="75" d="100"/>
          <a:sy n="75" d="100"/>
        </p:scale>
        <p:origin x="-414" y="-8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List_aplikac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I. HODNOCENÍ KVALITY </a:t>
            </a:r>
          </a:p>
          <a:p>
            <a:pPr>
              <a:defRPr/>
            </a:pPr>
            <a:r>
              <a:rPr lang="cs-CZ"/>
              <a:t>VZÁJEMNÉ SPOLUPRÁCE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List1!$D$10:$D$16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List1!$E$10:$E$16</c:f>
              <c:numCache>
                <c:formatCode>General</c:formatCode>
                <c:ptCount val="7"/>
                <c:pt idx="0">
                  <c:v>579</c:v>
                </c:pt>
                <c:pt idx="1">
                  <c:v>100</c:v>
                </c:pt>
                <c:pt idx="2">
                  <c:v>510</c:v>
                </c:pt>
                <c:pt idx="3">
                  <c:v>106</c:v>
                </c:pt>
                <c:pt idx="4">
                  <c:v>76</c:v>
                </c:pt>
                <c:pt idx="5">
                  <c:v>636</c:v>
                </c:pt>
                <c:pt idx="6">
                  <c:v>126</c:v>
                </c:pt>
              </c:numCache>
            </c:numRef>
          </c:val>
        </c:ser>
        <c:dLbls/>
        <c:shape val="box"/>
        <c:axId val="116005888"/>
        <c:axId val="116007680"/>
        <c:axId val="0"/>
      </c:bar3DChart>
      <c:catAx>
        <c:axId val="116005888"/>
        <c:scaling>
          <c:orientation val="minMax"/>
        </c:scaling>
        <c:axPos val="b"/>
        <c:numFmt formatCode="General" sourceLinked="0"/>
        <c:majorTickMark val="none"/>
        <c:tickLblPos val="nextTo"/>
        <c:crossAx val="116007680"/>
        <c:crosses val="autoZero"/>
        <c:auto val="1"/>
        <c:lblAlgn val="ctr"/>
        <c:lblOffset val="100"/>
      </c:catAx>
      <c:valAx>
        <c:axId val="116007680"/>
        <c:scaling>
          <c:orientation val="minMax"/>
        </c:scaling>
        <c:axPos val="l"/>
        <c:majorGridlines/>
        <c:numFmt formatCode="General" sourceLinked="1"/>
        <c:tickLblPos val="nextTo"/>
        <c:crossAx val="116005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II. HODNOCENÍ KVALITY </a:t>
            </a:r>
          </a:p>
          <a:p>
            <a:pPr>
              <a:defRPr/>
            </a:pPr>
            <a:r>
              <a:rPr lang="cs-CZ"/>
              <a:t>VZÁJEMNÉ KOMUNIKACE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List1!$D$19:$D$25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List1!$E$19:$E$25</c:f>
              <c:numCache>
                <c:formatCode>General</c:formatCode>
                <c:ptCount val="7"/>
                <c:pt idx="0">
                  <c:v>515</c:v>
                </c:pt>
                <c:pt idx="1">
                  <c:v>47</c:v>
                </c:pt>
                <c:pt idx="2">
                  <c:v>385</c:v>
                </c:pt>
                <c:pt idx="3">
                  <c:v>146</c:v>
                </c:pt>
                <c:pt idx="4">
                  <c:v>78</c:v>
                </c:pt>
                <c:pt idx="5">
                  <c:v>470</c:v>
                </c:pt>
                <c:pt idx="6">
                  <c:v>111</c:v>
                </c:pt>
              </c:numCache>
            </c:numRef>
          </c:val>
        </c:ser>
        <c:dLbls/>
        <c:shape val="box"/>
        <c:axId val="114046464"/>
        <c:axId val="114048000"/>
        <c:axId val="0"/>
      </c:bar3DChart>
      <c:catAx>
        <c:axId val="114046464"/>
        <c:scaling>
          <c:orientation val="minMax"/>
        </c:scaling>
        <c:axPos val="b"/>
        <c:numFmt formatCode="General" sourceLinked="0"/>
        <c:majorTickMark val="none"/>
        <c:tickLblPos val="nextTo"/>
        <c:crossAx val="114048000"/>
        <c:crosses val="autoZero"/>
        <c:auto val="1"/>
        <c:lblAlgn val="ctr"/>
        <c:lblOffset val="100"/>
      </c:catAx>
      <c:valAx>
        <c:axId val="114048000"/>
        <c:scaling>
          <c:orientation val="minMax"/>
        </c:scaling>
        <c:axPos val="l"/>
        <c:majorGridlines/>
        <c:numFmt formatCode="General" sourceLinked="1"/>
        <c:tickLblPos val="nextTo"/>
        <c:crossAx val="114046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dirty="0"/>
              <a:t>III. HODNOCENÍ PODPORY </a:t>
            </a:r>
            <a:r>
              <a:rPr lang="cs-CZ" dirty="0" smtClean="0"/>
              <a:t>NOVÝCH</a:t>
            </a:r>
            <a:r>
              <a:rPr lang="cs-CZ" baseline="0" dirty="0" smtClean="0"/>
              <a:t> VÝKONŮ A KVALITY POSKYTOVANÉ PÉČE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List1!$D$28:$D$34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List1!$E$28:$E$34</c:f>
              <c:numCache>
                <c:formatCode>General</c:formatCode>
                <c:ptCount val="7"/>
                <c:pt idx="0">
                  <c:v>301</c:v>
                </c:pt>
                <c:pt idx="1">
                  <c:v>35</c:v>
                </c:pt>
                <c:pt idx="2">
                  <c:v>369</c:v>
                </c:pt>
                <c:pt idx="3">
                  <c:v>98</c:v>
                </c:pt>
                <c:pt idx="4">
                  <c:v>44</c:v>
                </c:pt>
                <c:pt idx="5">
                  <c:v>416</c:v>
                </c:pt>
                <c:pt idx="6">
                  <c:v>123</c:v>
                </c:pt>
              </c:numCache>
            </c:numRef>
          </c:val>
        </c:ser>
        <c:dLbls/>
        <c:shape val="box"/>
        <c:axId val="114474368"/>
        <c:axId val="118232192"/>
        <c:axId val="0"/>
      </c:bar3DChart>
      <c:catAx>
        <c:axId val="114474368"/>
        <c:scaling>
          <c:orientation val="minMax"/>
        </c:scaling>
        <c:axPos val="b"/>
        <c:numFmt formatCode="General" sourceLinked="0"/>
        <c:majorTickMark val="none"/>
        <c:tickLblPos val="nextTo"/>
        <c:crossAx val="118232192"/>
        <c:crosses val="autoZero"/>
        <c:auto val="1"/>
        <c:lblAlgn val="ctr"/>
        <c:lblOffset val="100"/>
      </c:catAx>
      <c:valAx>
        <c:axId val="118232192"/>
        <c:scaling>
          <c:orientation val="minMax"/>
        </c:scaling>
        <c:axPos val="l"/>
        <c:majorGridlines/>
        <c:numFmt formatCode="General" sourceLinked="1"/>
        <c:tickLblPos val="nextTo"/>
        <c:crossAx val="114474368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IV. HODNOCENÍ KVALITY </a:t>
            </a:r>
          </a:p>
          <a:p>
            <a:pPr>
              <a:defRPr/>
            </a:pPr>
            <a:r>
              <a:rPr lang="cs-CZ"/>
              <a:t>ELEKTRONICKÉHO PORTÁLU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List1!$D$37:$D$43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List1!$E$37:$E$43</c:f>
              <c:numCache>
                <c:formatCode>General</c:formatCode>
                <c:ptCount val="7"/>
                <c:pt idx="0">
                  <c:v>230</c:v>
                </c:pt>
                <c:pt idx="1">
                  <c:v>236</c:v>
                </c:pt>
                <c:pt idx="2">
                  <c:v>328</c:v>
                </c:pt>
                <c:pt idx="3">
                  <c:v>334</c:v>
                </c:pt>
                <c:pt idx="4">
                  <c:v>51</c:v>
                </c:pt>
                <c:pt idx="5">
                  <c:v>370</c:v>
                </c:pt>
                <c:pt idx="6">
                  <c:v>139</c:v>
                </c:pt>
              </c:numCache>
            </c:numRef>
          </c:val>
        </c:ser>
        <c:dLbls/>
        <c:shape val="box"/>
        <c:axId val="125400576"/>
        <c:axId val="125402112"/>
        <c:axId val="0"/>
      </c:bar3DChart>
      <c:catAx>
        <c:axId val="125400576"/>
        <c:scaling>
          <c:orientation val="minMax"/>
        </c:scaling>
        <c:axPos val="b"/>
        <c:numFmt formatCode="General" sourceLinked="0"/>
        <c:majorTickMark val="none"/>
        <c:tickLblPos val="nextTo"/>
        <c:crossAx val="125402112"/>
        <c:crosses val="autoZero"/>
        <c:auto val="1"/>
        <c:lblAlgn val="ctr"/>
        <c:lblOffset val="100"/>
      </c:catAx>
      <c:valAx>
        <c:axId val="125402112"/>
        <c:scaling>
          <c:orientation val="minMax"/>
          <c:max val="500"/>
        </c:scaling>
        <c:axPos val="l"/>
        <c:majorGridlines/>
        <c:numFmt formatCode="General" sourceLinked="1"/>
        <c:tickLblPos val="nextTo"/>
        <c:crossAx val="125400576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V. HODNOCENÍ KVALITY </a:t>
            </a:r>
          </a:p>
          <a:p>
            <a:pPr>
              <a:defRPr/>
            </a:pPr>
            <a:r>
              <a:rPr lang="cs-CZ"/>
              <a:t>MARKETINGOVÉ KOMUNIKACE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List1!$D$46:$D$52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List1!$E$46:$E$52</c:f>
              <c:numCache>
                <c:formatCode>General</c:formatCode>
                <c:ptCount val="7"/>
                <c:pt idx="0">
                  <c:v>379</c:v>
                </c:pt>
                <c:pt idx="1">
                  <c:v>17</c:v>
                </c:pt>
                <c:pt idx="2">
                  <c:v>226</c:v>
                </c:pt>
                <c:pt idx="3">
                  <c:v>128</c:v>
                </c:pt>
                <c:pt idx="4">
                  <c:v>22</c:v>
                </c:pt>
                <c:pt idx="5">
                  <c:v>416</c:v>
                </c:pt>
                <c:pt idx="6">
                  <c:v>73</c:v>
                </c:pt>
              </c:numCache>
            </c:numRef>
          </c:val>
        </c:ser>
        <c:dLbls/>
        <c:shape val="box"/>
        <c:axId val="127466880"/>
        <c:axId val="127472768"/>
        <c:axId val="0"/>
      </c:bar3DChart>
      <c:catAx>
        <c:axId val="127466880"/>
        <c:scaling>
          <c:orientation val="minMax"/>
        </c:scaling>
        <c:axPos val="b"/>
        <c:numFmt formatCode="General" sourceLinked="0"/>
        <c:majorTickMark val="none"/>
        <c:tickLblPos val="nextTo"/>
        <c:crossAx val="127472768"/>
        <c:crosses val="autoZero"/>
        <c:auto val="1"/>
        <c:lblAlgn val="ctr"/>
        <c:lblOffset val="100"/>
      </c:catAx>
      <c:valAx>
        <c:axId val="127472768"/>
        <c:scaling>
          <c:orientation val="minMax"/>
          <c:max val="500"/>
        </c:scaling>
        <c:axPos val="l"/>
        <c:majorGridlines/>
        <c:numFmt formatCode="General" sourceLinked="1"/>
        <c:tickLblPos val="nextTo"/>
        <c:crossAx val="127466880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dirty="0"/>
              <a:t>CELKOVÉ </a:t>
            </a:r>
            <a:r>
              <a:rPr lang="cs-CZ" dirty="0" smtClean="0"/>
              <a:t>HODNOCENÍ</a:t>
            </a:r>
            <a:endParaRPr lang="cs-CZ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List1!$E$9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List1!$D$55:$D$61</c:f>
              <c:strCache>
                <c:ptCount val="7"/>
                <c:pt idx="0">
                  <c:v>VZP</c:v>
                </c:pt>
                <c:pt idx="1">
                  <c:v>VOZP</c:v>
                </c:pt>
                <c:pt idx="2">
                  <c:v>ČPZP</c:v>
                </c:pt>
                <c:pt idx="3">
                  <c:v>OZP</c:v>
                </c:pt>
                <c:pt idx="4">
                  <c:v>ZPŠ</c:v>
                </c:pt>
                <c:pt idx="5">
                  <c:v>ZPMV</c:v>
                </c:pt>
                <c:pt idx="6">
                  <c:v>RBP</c:v>
                </c:pt>
              </c:strCache>
            </c:strRef>
          </c:cat>
          <c:val>
            <c:numRef>
              <c:f>List1!$E$55:$E$61</c:f>
              <c:numCache>
                <c:formatCode>General</c:formatCode>
                <c:ptCount val="7"/>
                <c:pt idx="0">
                  <c:v>2004</c:v>
                </c:pt>
                <c:pt idx="1">
                  <c:v>435</c:v>
                </c:pt>
                <c:pt idx="2">
                  <c:v>1818</c:v>
                </c:pt>
                <c:pt idx="3">
                  <c:v>812</c:v>
                </c:pt>
                <c:pt idx="4">
                  <c:v>271</c:v>
                </c:pt>
                <c:pt idx="5">
                  <c:v>2308</c:v>
                </c:pt>
                <c:pt idx="6">
                  <c:v>572</c:v>
                </c:pt>
              </c:numCache>
            </c:numRef>
          </c:val>
        </c:ser>
        <c:dLbls/>
        <c:shape val="box"/>
        <c:axId val="134875008"/>
        <c:axId val="134876544"/>
        <c:axId val="0"/>
      </c:bar3DChart>
      <c:catAx>
        <c:axId val="134875008"/>
        <c:scaling>
          <c:orientation val="minMax"/>
        </c:scaling>
        <c:axPos val="b"/>
        <c:numFmt formatCode="General" sourceLinked="0"/>
        <c:majorTickMark val="none"/>
        <c:tickLblPos val="nextTo"/>
        <c:crossAx val="134876544"/>
        <c:crosses val="autoZero"/>
        <c:auto val="1"/>
        <c:lblAlgn val="ctr"/>
        <c:lblOffset val="100"/>
      </c:catAx>
      <c:valAx>
        <c:axId val="134876544"/>
        <c:scaling>
          <c:orientation val="minMax"/>
        </c:scaling>
        <c:axPos val="l"/>
        <c:majorGridlines/>
        <c:numFmt formatCode="General" sourceLinked="1"/>
        <c:tickLblPos val="nextTo"/>
        <c:crossAx val="134875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0.1625</cdr:x>
      <cdr:y>0.12987</cdr:y>
    </cdr:from>
    <cdr:to>
      <cdr:x>0.3625</cdr:x>
      <cdr:y>0.44156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2950" y="381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pPr/>
              <a:t>19.11.2015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pPr/>
              <a:t>19.11.2015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9252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9448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8294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7946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94569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7977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86244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33622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5534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265848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319243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19.11.2015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xmlns="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3" descr="HCI_WEB_TITU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" y="0"/>
            <a:ext cx="12188825" cy="213285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63000"/>
              </a:srgbClr>
            </a:outerShdw>
            <a:reflection stA="13000" dist="1270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911" y="2684281"/>
            <a:ext cx="3151662" cy="30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01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u="sng" dirty="0" smtClean="0"/>
              <a:t>CGM ZP ROKU 2015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400" b="1" dirty="0" smtClean="0"/>
              <a:t>1) pohled nemocnic</a:t>
            </a:r>
            <a:r>
              <a:rPr lang="cs-CZ" sz="2400" dirty="0" smtClean="0"/>
              <a:t> (hotovo)</a:t>
            </a:r>
            <a:br>
              <a:rPr lang="cs-CZ" sz="24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2) </a:t>
            </a:r>
            <a:r>
              <a:rPr lang="cs-CZ" sz="2400" b="1" dirty="0" smtClean="0"/>
              <a:t>OČIMA </a:t>
            </a:r>
            <a:r>
              <a:rPr lang="cs-CZ" sz="2400" b="1" dirty="0" err="1" smtClean="0"/>
              <a:t>PRAKTIKů</a:t>
            </a:r>
            <a:r>
              <a:rPr lang="cs-CZ" sz="2400" b="1" smtClean="0"/>
              <a:t>                a </a:t>
            </a:r>
            <a:r>
              <a:rPr lang="cs-CZ" sz="2400" b="1" dirty="0" smtClean="0"/>
              <a:t>AMBULANTNÍCH </a:t>
            </a:r>
            <a:r>
              <a:rPr lang="cs-CZ" sz="2400" b="1" dirty="0" err="1" smtClean="0"/>
              <a:t>SPECIALISTů</a:t>
            </a:r>
            <a:r>
              <a:rPr lang="cs-CZ" sz="2400" dirty="0"/>
              <a:t> </a:t>
            </a:r>
            <a:r>
              <a:rPr lang="cs-CZ" sz="2400" dirty="0" smtClean="0"/>
              <a:t>(HOTOVO)</a:t>
            </a:r>
            <a:br>
              <a:rPr lang="cs-CZ" sz="24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3) </a:t>
            </a:r>
            <a:r>
              <a:rPr lang="cs-CZ" sz="2400" b="1" dirty="0" smtClean="0"/>
              <a:t>hodnocení </a:t>
            </a:r>
            <a:r>
              <a:rPr lang="cs-CZ" sz="2400" b="1" dirty="0" err="1" smtClean="0"/>
              <a:t>pojišŤENCů</a:t>
            </a:r>
            <a:r>
              <a:rPr lang="cs-CZ" sz="2400" b="1" dirty="0" smtClean="0"/>
              <a:t> </a:t>
            </a:r>
            <a:r>
              <a:rPr lang="cs-CZ" sz="2400" dirty="0" smtClean="0"/>
              <a:t>(HOTOVO 24/11/2015)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cs-CZ" dirty="0" smtClean="0"/>
              <a:t>POKRAČUJEME I DALŠÍ ROK</a:t>
            </a:r>
          </a:p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308" y="1196752"/>
            <a:ext cx="2447796" cy="122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64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Cíl projektu: </a:t>
            </a:r>
            <a:b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b="1" dirty="0"/>
              <a:t>Zkvalitnění poskytovaného servisu zdravotních pojišťoven</a:t>
            </a:r>
            <a:r>
              <a:rPr lang="cs-CZ" sz="1600" b="1" dirty="0" smtClean="0"/>
              <a:t>.</a:t>
            </a:r>
            <a:br>
              <a:rPr lang="cs-CZ" sz="1600" b="1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dirty="0"/>
              <a:t>Podpora komunikace zdravotních pojišťoven </a:t>
            </a:r>
            <a:r>
              <a:rPr lang="cs-CZ" sz="1600" b="1" dirty="0" smtClean="0"/>
              <a:t>                         s </a:t>
            </a:r>
            <a:r>
              <a:rPr lang="cs-CZ" sz="1600" b="1" dirty="0"/>
              <a:t>pojištěnci a zdravotnickými zařízeními. 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dirty="0" smtClean="0"/>
              <a:t>poskytnout </a:t>
            </a:r>
            <a:r>
              <a:rPr lang="cs-CZ" sz="1600" b="1" dirty="0"/>
              <a:t>veřejnosti ucelený obraz o trhu a pomoci se snadněji zorientovat </a:t>
            </a:r>
            <a:r>
              <a:rPr lang="cs-CZ" sz="1600" b="1" dirty="0" err="1" smtClean="0"/>
              <a:t>vE</a:t>
            </a:r>
            <a:r>
              <a:rPr lang="cs-CZ" sz="1600" b="1" dirty="0" smtClean="0"/>
              <a:t> službách</a:t>
            </a:r>
            <a:r>
              <a:rPr lang="cs-CZ" sz="1600" b="1" dirty="0"/>
              <a:t>, které zdravotní pojišťovny nabízejí </a:t>
            </a:r>
            <a:r>
              <a:rPr lang="cs-CZ" sz="1400" dirty="0"/>
              <a:t>(což vzhledem k  vývoji demografické struktury populace nabývá na významu</a:t>
            </a:r>
            <a:r>
              <a:rPr lang="cs-CZ" sz="1400" dirty="0" smtClean="0"/>
              <a:t>).</a:t>
            </a:r>
            <a:br>
              <a:rPr lang="cs-CZ" sz="1400" dirty="0" smtClean="0"/>
            </a:b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b="1" dirty="0" smtClean="0"/>
              <a:t>„Jediný</a:t>
            </a:r>
            <a:r>
              <a:rPr lang="cs-CZ" sz="2000" b="1" dirty="0"/>
              <a:t>, kdo může hlasovat, je pojištěnec svýma </a:t>
            </a:r>
            <a:r>
              <a:rPr lang="cs-CZ" sz="2000" b="1" dirty="0" smtClean="0"/>
              <a:t>nohama.“</a:t>
            </a:r>
            <a:endParaRPr lang="cs-CZ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1" r="73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308" y="1196752"/>
            <a:ext cx="2447796" cy="122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94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Anketa mezi ambulantními </a:t>
            </a:r>
            <a:r>
              <a:rPr lang="cs-CZ" dirty="0" err="1" smtClean="0"/>
              <a:t>lékaŘi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vybrali </a:t>
            </a:r>
            <a:r>
              <a:rPr lang="cs-CZ" dirty="0" err="1" smtClean="0"/>
              <a:t>nejlepŠí</a:t>
            </a:r>
            <a:r>
              <a:rPr lang="cs-CZ" dirty="0" smtClean="0"/>
              <a:t> a </a:t>
            </a:r>
            <a:r>
              <a:rPr lang="cs-CZ" dirty="0" err="1" smtClean="0"/>
              <a:t>nejhorŠí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1728" y="1828800"/>
            <a:ext cx="772537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39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Vyberte dvě zdravotní pojišťovny, u kterých považujete Vaši vzájemnou spolupráci na vysoké úrovni.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Můžete </a:t>
            </a:r>
            <a:r>
              <a:rPr lang="cs-CZ" sz="2400" dirty="0"/>
              <a:t>také označit jednu ZP, se kterou se Vám spolupracuje nejhůře.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Jako nejlepší vybrány ZPMV, VZP a ČPZP. Je vidět dlouhodobá snaha o spolupráci s praktiky                a ambulantními specialisty.</a:t>
            </a:r>
          </a:p>
        </p:txBody>
      </p:sp>
      <p:graphicFrame>
        <p:nvGraphicFramePr>
          <p:cNvPr id="5" name="Zástupný symbol pro obrázek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2597522085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089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Označte dvě ZP, </a:t>
            </a:r>
            <a:r>
              <a:rPr lang="cs-CZ" sz="2400" dirty="0" smtClean="0"/>
              <a:t>                    u </a:t>
            </a:r>
            <a:r>
              <a:rPr lang="cs-CZ" sz="2400" dirty="0"/>
              <a:t>kterých nejlépe hodnotíte kvalitu vzájemné komunikace (např. ochotu poskytovat data, reakční dobu na </a:t>
            </a:r>
            <a:r>
              <a:rPr lang="cs-CZ" sz="2400" dirty="0" smtClean="0"/>
              <a:t>                   e-maily, </a:t>
            </a:r>
            <a:r>
              <a:rPr lang="cs-CZ" sz="2400" dirty="0"/>
              <a:t>atd.) </a:t>
            </a:r>
            <a:r>
              <a:rPr lang="cs-CZ" sz="2400" dirty="0" smtClean="0"/>
              <a:t>                         a </a:t>
            </a:r>
            <a:r>
              <a:rPr lang="cs-CZ" sz="2400" dirty="0"/>
              <a:t>dodržování vzájemných dohod.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VZP se výrazně posunula ve vnímání praktiků od období např. před 5 lety.</a:t>
            </a:r>
            <a:endParaRPr lang="cs-CZ" dirty="0"/>
          </a:p>
        </p:txBody>
      </p:sp>
      <p:graphicFrame>
        <p:nvGraphicFramePr>
          <p:cNvPr id="8" name="Zástupný symbol pro obrázek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2481941427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5720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Vyberte </a:t>
            </a:r>
            <a:r>
              <a:rPr lang="cs-CZ" sz="2400" dirty="0"/>
              <a:t>dvě ZP, se kterými jste byli nejvíce spokojenosti z hlediska vstřícnosti a ochoty při zavádění nových výkonů </a:t>
            </a:r>
            <a:r>
              <a:rPr lang="cs-CZ" sz="2400" dirty="0" smtClean="0"/>
              <a:t>                                  a </a:t>
            </a:r>
            <a:r>
              <a:rPr lang="cs-CZ" sz="2400" dirty="0"/>
              <a:t>zohledňování kvality poskytované péče v úhradách</a:t>
            </a:r>
            <a:r>
              <a:rPr lang="cs-CZ" sz="2400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 je patrná dominance ZPMV a ČPZP. VZP mírně ztrácí.</a:t>
            </a:r>
            <a:endParaRPr lang="cs-CZ" dirty="0"/>
          </a:p>
        </p:txBody>
      </p:sp>
      <p:graphicFrame>
        <p:nvGraphicFramePr>
          <p:cNvPr id="5" name="Zástupný symbol pro obrázek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2535195497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84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z="2400" dirty="0"/>
              <a:t>Označte dvě ZP </a:t>
            </a:r>
            <a:r>
              <a:rPr lang="cs-CZ" sz="2400" dirty="0" smtClean="0"/>
              <a:t>                      s </a:t>
            </a:r>
            <a:r>
              <a:rPr lang="cs-CZ" sz="2400" dirty="0"/>
              <a:t>nejlepším elektronickým portálem. Vybrat můžete také jednu ZP </a:t>
            </a:r>
            <a:r>
              <a:rPr lang="cs-CZ" sz="2400" dirty="0" smtClean="0"/>
              <a:t>            s </a:t>
            </a:r>
            <a:r>
              <a:rPr lang="cs-CZ" sz="2400" dirty="0"/>
              <a:t>nejnižší úrovní portálu.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Zde je patrné, že portál zaměstnaneckých pojišťoven, je hodnocen lépe než VZP. Ta ho však nyní mění.</a:t>
            </a:r>
            <a:endParaRPr lang="cs-CZ" dirty="0"/>
          </a:p>
        </p:txBody>
      </p:sp>
      <p:graphicFrame>
        <p:nvGraphicFramePr>
          <p:cNvPr id="6" name="Zástupný symbol pro obrázek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3234136399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9669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Označte dvě ZP, jejichž marketingové kampaně zaměřené na pacienta, považujete za nejlepší. Uvést můžete také jednu ZP </a:t>
            </a:r>
            <a:r>
              <a:rPr lang="cs-CZ" sz="2400" dirty="0" smtClean="0"/>
              <a:t>             s </a:t>
            </a:r>
            <a:r>
              <a:rPr lang="cs-CZ" sz="2400" dirty="0"/>
              <a:t>nejnižší úrovní marketingových kampaní.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Jasná dominance marketingových kampaní ZPMV a VZP. </a:t>
            </a:r>
            <a:r>
              <a:rPr lang="cs-CZ" smtClean="0"/>
              <a:t>Za </a:t>
            </a:r>
            <a:r>
              <a:rPr lang="cs-CZ" dirty="0" smtClean="0"/>
              <a:t>nimi v závěsu ČPZP.</a:t>
            </a:r>
            <a:endParaRPr lang="cs-CZ" dirty="0"/>
          </a:p>
        </p:txBody>
      </p:sp>
      <p:graphicFrame>
        <p:nvGraphicFramePr>
          <p:cNvPr id="5" name="Zástupný symbol pro obrázek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3159829810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52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CELKOVÉ HODNOCENÍ</a:t>
            </a:r>
            <a:br>
              <a:rPr lang="cs-CZ" sz="3600" dirty="0" smtClean="0"/>
            </a:br>
            <a:r>
              <a:rPr lang="cs-CZ" sz="3600" dirty="0" smtClean="0"/>
              <a:t>OČIMA </a:t>
            </a:r>
            <a:r>
              <a:rPr lang="cs-CZ" sz="3600" dirty="0" err="1" smtClean="0"/>
              <a:t>PRAKTIKů</a:t>
            </a:r>
            <a:r>
              <a:rPr lang="cs-CZ" sz="3600" dirty="0" smtClean="0"/>
              <a:t>                      a ambulantních specialistů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dirty="0" smtClean="0"/>
              <a:t>ZPMV</a:t>
            </a:r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VZP</a:t>
            </a:r>
          </a:p>
          <a:p>
            <a:pPr marL="342900" indent="-342900">
              <a:buAutoNum type="arabicPeriod"/>
            </a:pPr>
            <a:r>
              <a:rPr lang="cs-CZ" dirty="0" smtClean="0"/>
              <a:t>ČPZP</a:t>
            </a:r>
            <a:endParaRPr lang="cs-CZ" dirty="0"/>
          </a:p>
        </p:txBody>
      </p:sp>
      <p:graphicFrame>
        <p:nvGraphicFramePr>
          <p:cNvPr id="5" name="Zástupný symbol pro obrázek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1945550801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190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244</Words>
  <Application>Microsoft Office PowerPoint</Application>
  <PresentationFormat>Vlastní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Continental_World_16x9</vt:lpstr>
      <vt:lpstr>Snímek 1</vt:lpstr>
      <vt:lpstr> Cíl projektu:   Zkvalitnění poskytovaného servisu zdravotních pojišťoven.  Podpora komunikace zdravotních pojišťoven                          s pojištěnci a zdravotnickými zařízeními.   poskytnout veřejnosti ucelený obraz o trhu a pomoci se snadněji zorientovat vE službách, které zdravotní pojišťovny nabízejí (což vzhledem k  vývoji demografické struktury populace nabývá na významu). </vt:lpstr>
      <vt:lpstr>Anketa mezi ambulantními lékaŘi vybrali nejlepŠí a nejhorŠí</vt:lpstr>
      <vt:lpstr>Vyberte dvě zdravotní pojišťovny, u kterých považujete Vaši vzájemnou spolupráci na vysoké úrovni.   Můžete také označit jednu ZP, se kterou se Vám spolupracuje nejhůře. </vt:lpstr>
      <vt:lpstr>Označte dvě ZP,                     u kterých nejlépe hodnotíte kvalitu vzájemné komunikace (např. ochotu poskytovat data, reakční dobu na                    e-maily, atd.)                          a dodržování vzájemných dohod.  </vt:lpstr>
      <vt:lpstr>     Vyberte dvě ZP, se kterými jste byli nejvíce spokojenosti z hlediska vstřícnosti a ochoty při zavádění nových výkonů                                   a zohledňování kvality poskytované péče v úhradách. </vt:lpstr>
      <vt:lpstr>Označte dvě ZP                       s nejlepším elektronickým portálem. Vybrat můžete také jednu ZP             s nejnižší úrovní portálu. </vt:lpstr>
      <vt:lpstr>Označte dvě ZP, jejichž marketingové kampaně zaměřené na pacienta, považujete za nejlepší. Uvést můžete také jednu ZP              s nejnižší úrovní marketingových kampaní. </vt:lpstr>
      <vt:lpstr>CELKOVÉ HODNOCENÍ OČIMA PRAKTIKů                      a ambulantních specialistů</vt:lpstr>
      <vt:lpstr>CGM ZP ROKU 2015  1) pohled nemocnic (hotovo)  2) OČIMA PRAKTIKů                a AMBULANTNÍCH SPECIALISTů (HOTOVO)  3) hodnocení pojišŤENCů (HOTOVO 24/11/2015)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2015-02-02T07:17:55Z</dcterms:created>
  <dcterms:modified xsi:type="dcterms:W3CDTF">2015-11-19T16:27:32Z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