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57" r:id="rId3"/>
    <p:sldMasterId id="2147483658" r:id="rId4"/>
    <p:sldMasterId id="2147483659" r:id="rId5"/>
    <p:sldMasterId id="2147483660" r:id="rId6"/>
  </p:sldMasterIdLst>
  <p:notesMasterIdLst>
    <p:notesMasterId r:id="rId15"/>
  </p:notesMasterIdLst>
  <p:handoutMasterIdLst>
    <p:handoutMasterId r:id="rId16"/>
  </p:handoutMasterIdLst>
  <p:sldIdLst>
    <p:sldId id="292" r:id="rId7"/>
    <p:sldId id="282" r:id="rId8"/>
    <p:sldId id="288" r:id="rId9"/>
    <p:sldId id="290" r:id="rId10"/>
    <p:sldId id="291" r:id="rId11"/>
    <p:sldId id="289" r:id="rId12"/>
    <p:sldId id="294" r:id="rId13"/>
    <p:sldId id="293" r:id="rId14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20000"/>
      </a:spcBef>
      <a:spcAft>
        <a:spcPct val="0"/>
      </a:spcAft>
      <a:buClr>
        <a:srgbClr val="0D316E"/>
      </a:buClr>
      <a:buSzPct val="130000"/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rgbClr val="0D316E"/>
      </a:buClr>
      <a:buSzPct val="130000"/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rgbClr val="0D316E"/>
      </a:buClr>
      <a:buSzPct val="130000"/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rgbClr val="0D316E"/>
      </a:buClr>
      <a:buSzPct val="130000"/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rgbClr val="0D316E"/>
      </a:buClr>
      <a:buSzPct val="130000"/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16E"/>
    <a:srgbClr val="FF7F00"/>
    <a:srgbClr val="B0CEEC"/>
    <a:srgbClr val="FFCC00"/>
    <a:srgbClr val="FFFFFF"/>
    <a:srgbClr val="808080"/>
    <a:srgbClr val="DDDDDD"/>
    <a:srgbClr val="FFF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1477" autoAdjust="0"/>
  </p:normalViewPr>
  <p:slideViewPr>
    <p:cSldViewPr>
      <p:cViewPr varScale="1">
        <p:scale>
          <a:sx n="104" d="100"/>
          <a:sy n="104" d="100"/>
        </p:scale>
        <p:origin x="-1158" y="-78"/>
      </p:cViewPr>
      <p:guideLst>
        <p:guide orient="horz" pos="420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ext13\home\V&#283;ra%20Kamen&#237;&#269;kov&#225;\Dokumenty\nemocnice%202011\nemocnice_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Doba splatnosti závazků FN</a:t>
            </a:r>
            <a:endParaRPr lang="en-US" sz="1400" dirty="0"/>
          </a:p>
        </c:rich>
      </c:tx>
      <c:layout>
        <c:manualLayout>
          <c:xMode val="edge"/>
          <c:yMode val="edge"/>
          <c:x val="0.13532711109022091"/>
          <c:y val="3.237004419983120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'fak.nem. poměr.ukaz.'!$B$105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'fak.nem. poměr.ukaz.'!$C$104:$E$104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poměr.ukaz.'!$C$105:$E$105</c:f>
              <c:numCache>
                <c:formatCode>0</c:formatCode>
                <c:ptCount val="3"/>
                <c:pt idx="0">
                  <c:v>90.360123324803297</c:v>
                </c:pt>
                <c:pt idx="1">
                  <c:v>64.898097004692758</c:v>
                </c:pt>
                <c:pt idx="2">
                  <c:v>73.956894288968726</c:v>
                </c:pt>
              </c:numCache>
            </c:numRef>
          </c:val>
        </c:ser>
        <c:ser>
          <c:idx val="1"/>
          <c:order val="1"/>
          <c:tx>
            <c:strRef>
              <c:f>'fak.nem. poměr.ukaz.'!$B$106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'fak.nem. poměr.ukaz.'!$C$104:$E$104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poměr.ukaz.'!$C$106:$E$106</c:f>
              <c:numCache>
                <c:formatCode>0</c:formatCode>
                <c:ptCount val="3"/>
                <c:pt idx="0">
                  <c:v>68.121120992857954</c:v>
                </c:pt>
                <c:pt idx="1">
                  <c:v>68.245913704391185</c:v>
                </c:pt>
                <c:pt idx="2">
                  <c:v>75.659785606134335</c:v>
                </c:pt>
              </c:numCache>
            </c:numRef>
          </c:val>
        </c:ser>
        <c:axId val="72103040"/>
        <c:axId val="72104576"/>
      </c:barChart>
      <c:catAx>
        <c:axId val="72103040"/>
        <c:scaling>
          <c:orientation val="minMax"/>
        </c:scaling>
        <c:axPos val="b"/>
        <c:tickLblPos val="nextTo"/>
        <c:crossAx val="72104576"/>
        <c:crosses val="autoZero"/>
        <c:auto val="1"/>
        <c:lblAlgn val="ctr"/>
        <c:lblOffset val="100"/>
      </c:catAx>
      <c:valAx>
        <c:axId val="721045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 dnech</a:t>
                </a:r>
              </a:p>
            </c:rich>
          </c:tx>
          <c:layout/>
        </c:title>
        <c:numFmt formatCode="0" sourceLinked="1"/>
        <c:tickLblPos val="nextTo"/>
        <c:crossAx val="7210304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Doba splatnosti závazků PO</a:t>
            </a:r>
            <a:endParaRPr lang="en-US" sz="1400" dirty="0"/>
          </a:p>
        </c:rich>
      </c:tx>
      <c:layout>
        <c:manualLayout>
          <c:xMode val="edge"/>
          <c:yMode val="edge"/>
          <c:x val="0.12800767198903618"/>
          <c:y val="3.1541223385540586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'p.o. _poměr ukaz. '!$C$148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'p.o. _poměr ukaz. '!$D$147:$F$147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'!$D$148:$F$148</c:f>
              <c:numCache>
                <c:formatCode>0</c:formatCode>
                <c:ptCount val="3"/>
                <c:pt idx="0">
                  <c:v>53.151515295311299</c:v>
                </c:pt>
                <c:pt idx="1">
                  <c:v>53.347076563379197</c:v>
                </c:pt>
                <c:pt idx="2">
                  <c:v>82.651338882697928</c:v>
                </c:pt>
              </c:numCache>
            </c:numRef>
          </c:val>
        </c:ser>
        <c:ser>
          <c:idx val="1"/>
          <c:order val="1"/>
          <c:tx>
            <c:strRef>
              <c:f>'p.o. _poměr ukaz. '!$C$149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'p.o. _poměr ukaz. '!$D$147:$F$147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'!$D$149:$F$149</c:f>
              <c:numCache>
                <c:formatCode>0</c:formatCode>
                <c:ptCount val="3"/>
                <c:pt idx="0">
                  <c:v>43.953897404717786</c:v>
                </c:pt>
                <c:pt idx="1">
                  <c:v>44.040155151845504</c:v>
                </c:pt>
                <c:pt idx="2">
                  <c:v>54.941820381403254</c:v>
                </c:pt>
              </c:numCache>
            </c:numRef>
          </c:val>
        </c:ser>
        <c:axId val="72125824"/>
        <c:axId val="72025216"/>
      </c:barChart>
      <c:catAx>
        <c:axId val="72125824"/>
        <c:scaling>
          <c:orientation val="minMax"/>
        </c:scaling>
        <c:axPos val="b"/>
        <c:tickLblPos val="nextTo"/>
        <c:crossAx val="72025216"/>
        <c:crosses val="autoZero"/>
        <c:auto val="1"/>
        <c:lblAlgn val="ctr"/>
        <c:lblOffset val="100"/>
      </c:catAx>
      <c:valAx>
        <c:axId val="720252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ve dnech</a:t>
                </a:r>
                <a:endParaRPr lang="en-US"/>
              </a:p>
            </c:rich>
          </c:tx>
          <c:layout/>
        </c:title>
        <c:numFmt formatCode="0" sourceLinked="1"/>
        <c:tickLblPos val="nextTo"/>
        <c:crossAx val="7212582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Doba splatnosti závazků</a:t>
            </a:r>
            <a:r>
              <a:rPr lang="en-US" sz="1400" dirty="0" smtClean="0"/>
              <a:t> </a:t>
            </a:r>
            <a:r>
              <a:rPr lang="en-US" sz="1400" dirty="0"/>
              <a:t>o</a:t>
            </a:r>
            <a:r>
              <a:rPr lang="cs-CZ" sz="1400" dirty="0"/>
              <a:t>. s.</a:t>
            </a:r>
            <a:endParaRPr lang="en-US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o.s._poměr.ukaz.!$I$145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o.s._poměr.ukaz.!$J$144:$L$144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o.s._poměr.ukaz.!$J$145:$L$145</c:f>
              <c:numCache>
                <c:formatCode>0</c:formatCode>
                <c:ptCount val="3"/>
                <c:pt idx="0">
                  <c:v>101.36226670298527</c:v>
                </c:pt>
                <c:pt idx="1">
                  <c:v>88.500340008633358</c:v>
                </c:pt>
                <c:pt idx="2">
                  <c:v>73.385312498875649</c:v>
                </c:pt>
              </c:numCache>
            </c:numRef>
          </c:val>
        </c:ser>
        <c:ser>
          <c:idx val="1"/>
          <c:order val="1"/>
          <c:tx>
            <c:strRef>
              <c:f>o.s._poměr.ukaz.!$I$146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o.s._poměr.ukaz.!$J$144:$L$144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o.s._poměr.ukaz.!$J$146:$L$146</c:f>
              <c:numCache>
                <c:formatCode>0</c:formatCode>
                <c:ptCount val="3"/>
                <c:pt idx="0">
                  <c:v>77.515175097276298</c:v>
                </c:pt>
                <c:pt idx="1">
                  <c:v>71.928726005004279</c:v>
                </c:pt>
                <c:pt idx="2">
                  <c:v>67.558717349755653</c:v>
                </c:pt>
              </c:numCache>
            </c:numRef>
          </c:val>
        </c:ser>
        <c:axId val="72038272"/>
        <c:axId val="72039808"/>
      </c:barChart>
      <c:catAx>
        <c:axId val="72038272"/>
        <c:scaling>
          <c:orientation val="minMax"/>
        </c:scaling>
        <c:axPos val="b"/>
        <c:tickLblPos val="nextTo"/>
        <c:crossAx val="72039808"/>
        <c:crosses val="autoZero"/>
        <c:auto val="1"/>
        <c:lblAlgn val="ctr"/>
        <c:lblOffset val="100"/>
      </c:catAx>
      <c:valAx>
        <c:axId val="720398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 dnech</a:t>
                </a:r>
              </a:p>
            </c:rich>
          </c:tx>
          <c:layout/>
        </c:title>
        <c:numFmt formatCode="0" sourceLinked="1"/>
        <c:tickLblPos val="nextTo"/>
        <c:crossAx val="7203827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cs-CZ" sz="1400" dirty="0" smtClean="0"/>
              <a:t>Doba inkasa</a:t>
            </a:r>
            <a:r>
              <a:rPr lang="cs-CZ" sz="1400" baseline="0" dirty="0" smtClean="0"/>
              <a:t> pohledávek FN</a:t>
            </a:r>
            <a:endParaRPr lang="en-US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'fak.nem. poměr.ukaz.'!$B$90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'fak.nem. poměr.ukaz.'!$C$89:$E$89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poměr.ukaz.'!$C$90:$E$90</c:f>
              <c:numCache>
                <c:formatCode>0</c:formatCode>
                <c:ptCount val="3"/>
                <c:pt idx="0">
                  <c:v>30.66367719686075</c:v>
                </c:pt>
                <c:pt idx="1">
                  <c:v>40.505791349180797</c:v>
                </c:pt>
                <c:pt idx="2">
                  <c:v>43.053232627058371</c:v>
                </c:pt>
              </c:numCache>
            </c:numRef>
          </c:val>
        </c:ser>
        <c:ser>
          <c:idx val="1"/>
          <c:order val="1"/>
          <c:tx>
            <c:strRef>
              <c:f>'fak.nem. poměr.ukaz.'!$B$91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'fak.nem. poměr.ukaz.'!$C$89:$E$89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poměr.ukaz.'!$C$91:$E$91</c:f>
              <c:numCache>
                <c:formatCode>0</c:formatCode>
                <c:ptCount val="3"/>
                <c:pt idx="0">
                  <c:v>29.397807731520111</c:v>
                </c:pt>
                <c:pt idx="1">
                  <c:v>42.798065736887445</c:v>
                </c:pt>
                <c:pt idx="2">
                  <c:v>43.822840097044022</c:v>
                </c:pt>
              </c:numCache>
            </c:numRef>
          </c:val>
        </c:ser>
        <c:axId val="72367104"/>
        <c:axId val="72377088"/>
      </c:barChart>
      <c:catAx>
        <c:axId val="72367104"/>
        <c:scaling>
          <c:orientation val="minMax"/>
        </c:scaling>
        <c:axPos val="b"/>
        <c:tickLblPos val="nextTo"/>
        <c:crossAx val="72377088"/>
        <c:crosses val="autoZero"/>
        <c:auto val="1"/>
        <c:lblAlgn val="ctr"/>
        <c:lblOffset val="100"/>
      </c:catAx>
      <c:valAx>
        <c:axId val="723770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 dnech</a:t>
                </a:r>
              </a:p>
            </c:rich>
          </c:tx>
          <c:layout/>
        </c:title>
        <c:numFmt formatCode="0" sourceLinked="1"/>
        <c:tickLblPos val="nextTo"/>
        <c:crossAx val="7236710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rgbClr val="0D316E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Doba </a:t>
            </a:r>
            <a:r>
              <a:rPr lang="cs-CZ" sz="1400"/>
              <a:t>inkasa </a:t>
            </a:r>
            <a:r>
              <a:rPr lang="en-US" sz="1400"/>
              <a:t>pohledávek  </a:t>
            </a:r>
            <a:r>
              <a:rPr lang="cs-CZ" sz="1400"/>
              <a:t>PO</a:t>
            </a:r>
            <a:endParaRPr lang="en-US" sz="1400"/>
          </a:p>
        </c:rich>
      </c:tx>
      <c:layout>
        <c:manualLayout>
          <c:xMode val="edge"/>
          <c:yMode val="edge"/>
          <c:x val="0.17834453283570692"/>
          <c:y val="2.776025052715338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'p.o. _poměr ukaz. '!$C$129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'p.o. _poměr ukaz. '!$D$128:$F$128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'!$D$129:$F$129</c:f>
              <c:numCache>
                <c:formatCode>0</c:formatCode>
                <c:ptCount val="3"/>
                <c:pt idx="0">
                  <c:v>39.921944525556498</c:v>
                </c:pt>
                <c:pt idx="1">
                  <c:v>43.591958326065914</c:v>
                </c:pt>
                <c:pt idx="2">
                  <c:v>47.728375023092561</c:v>
                </c:pt>
              </c:numCache>
            </c:numRef>
          </c:val>
        </c:ser>
        <c:ser>
          <c:idx val="1"/>
          <c:order val="1"/>
          <c:tx>
            <c:strRef>
              <c:f>'p.o. _poměr ukaz. '!$C$130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'p.o. _poměr ukaz. '!$D$128:$F$128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'!$D$130:$F$130</c:f>
              <c:numCache>
                <c:formatCode>0</c:formatCode>
                <c:ptCount val="3"/>
                <c:pt idx="0">
                  <c:v>34.092772455517085</c:v>
                </c:pt>
                <c:pt idx="1">
                  <c:v>34.67411543012085</c:v>
                </c:pt>
                <c:pt idx="2">
                  <c:v>43.049583434371286</c:v>
                </c:pt>
              </c:numCache>
            </c:numRef>
          </c:val>
        </c:ser>
        <c:axId val="72418816"/>
        <c:axId val="72420352"/>
      </c:barChart>
      <c:catAx>
        <c:axId val="72418816"/>
        <c:scaling>
          <c:orientation val="minMax"/>
        </c:scaling>
        <c:axPos val="b"/>
        <c:tickLblPos val="nextTo"/>
        <c:crossAx val="72420352"/>
        <c:crosses val="autoZero"/>
        <c:auto val="1"/>
        <c:lblAlgn val="ctr"/>
        <c:lblOffset val="100"/>
      </c:catAx>
      <c:valAx>
        <c:axId val="724203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 dnech</a:t>
                </a:r>
              </a:p>
            </c:rich>
          </c:tx>
          <c:layout/>
        </c:title>
        <c:numFmt formatCode="0" sourceLinked="1"/>
        <c:tickLblPos val="nextTo"/>
        <c:crossAx val="72418816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Doba </a:t>
            </a:r>
            <a:r>
              <a:rPr lang="cs-CZ" sz="1400"/>
              <a:t>inkasa </a:t>
            </a:r>
            <a:r>
              <a:rPr lang="en-US" sz="1400"/>
              <a:t>pohledávek </a:t>
            </a:r>
            <a:r>
              <a:rPr lang="cs-CZ" sz="1400"/>
              <a:t>OS</a:t>
            </a:r>
            <a:endParaRPr lang="en-US" sz="14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o.s._poměr.ukaz.!$F$131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o.s._poměr.ukaz.!$G$130:$I$130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o.s._poměr.ukaz.!$G$131:$I$131</c:f>
              <c:numCache>
                <c:formatCode>0</c:formatCode>
                <c:ptCount val="3"/>
                <c:pt idx="0">
                  <c:v>56.062761223866445</c:v>
                </c:pt>
                <c:pt idx="1">
                  <c:v>58.268993044599526</c:v>
                </c:pt>
                <c:pt idx="2">
                  <c:v>50.741056116907842</c:v>
                </c:pt>
              </c:numCache>
            </c:numRef>
          </c:val>
        </c:ser>
        <c:ser>
          <c:idx val="1"/>
          <c:order val="1"/>
          <c:tx>
            <c:strRef>
              <c:f>o.s._poměr.ukaz.!$F$132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o.s._poměr.ukaz.!$G$130:$I$130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o.s._poměr.ukaz.!$G$132:$I$132</c:f>
              <c:numCache>
                <c:formatCode>0</c:formatCode>
                <c:ptCount val="3"/>
                <c:pt idx="0">
                  <c:v>38.5309745158998</c:v>
                </c:pt>
                <c:pt idx="1">
                  <c:v>40.749201812304449</c:v>
                </c:pt>
                <c:pt idx="2">
                  <c:v>43.1199832750859</c:v>
                </c:pt>
              </c:numCache>
            </c:numRef>
          </c:val>
        </c:ser>
        <c:axId val="72437760"/>
        <c:axId val="72439296"/>
      </c:barChart>
      <c:catAx>
        <c:axId val="72437760"/>
        <c:scaling>
          <c:orientation val="minMax"/>
        </c:scaling>
        <c:axPos val="b"/>
        <c:tickLblPos val="nextTo"/>
        <c:crossAx val="72439296"/>
        <c:crosses val="autoZero"/>
        <c:auto val="1"/>
        <c:lblAlgn val="ctr"/>
        <c:lblOffset val="100"/>
      </c:catAx>
      <c:valAx>
        <c:axId val="724392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ve dnech</a:t>
                </a:r>
              </a:p>
            </c:rich>
          </c:tx>
          <c:layout/>
        </c:title>
        <c:numFmt formatCode="0" sourceLinked="1"/>
        <c:tickLblPos val="nextTo"/>
        <c:crossAx val="7243776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/>
            </a:pPr>
            <a:r>
              <a:rPr lang="en-US" sz="1400"/>
              <a:t>Celková likvidita </a:t>
            </a:r>
            <a:r>
              <a:rPr lang="cs-CZ" sz="1400"/>
              <a:t>OS</a:t>
            </a:r>
            <a:endParaRPr lang="en-US" sz="14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o.s._poměr.ukaz.!$F$81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o.s._poměr.ukaz.!$G$80:$I$80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o.s._poměr.ukaz.!$G$81:$I$81</c:f>
              <c:numCache>
                <c:formatCode>0.00</c:formatCode>
                <c:ptCount val="3"/>
                <c:pt idx="0">
                  <c:v>1.6324771428571423</c:v>
                </c:pt>
                <c:pt idx="1">
                  <c:v>1.265342424242424</c:v>
                </c:pt>
                <c:pt idx="2">
                  <c:v>1.3173215686274518</c:v>
                </c:pt>
              </c:numCache>
            </c:numRef>
          </c:val>
        </c:ser>
        <c:ser>
          <c:idx val="1"/>
          <c:order val="1"/>
          <c:tx>
            <c:strRef>
              <c:f>o.s._poměr.ukaz.!$F$82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o.s._poměr.ukaz.!$G$80:$I$80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o.s._poměr.ukaz.!$G$82:$I$82</c:f>
              <c:numCache>
                <c:formatCode>0.00</c:formatCode>
                <c:ptCount val="3"/>
                <c:pt idx="0">
                  <c:v>1.0064</c:v>
                </c:pt>
                <c:pt idx="1">
                  <c:v>0.96045000000000003</c:v>
                </c:pt>
                <c:pt idx="2">
                  <c:v>1.0831999999999986</c:v>
                </c:pt>
              </c:numCache>
            </c:numRef>
          </c:val>
        </c:ser>
        <c:axId val="72623232"/>
        <c:axId val="72624768"/>
      </c:barChart>
      <c:catAx>
        <c:axId val="72623232"/>
        <c:scaling>
          <c:orientation val="minMax"/>
        </c:scaling>
        <c:axPos val="b"/>
        <c:tickLblPos val="nextTo"/>
        <c:crossAx val="72624768"/>
        <c:crosses val="autoZero"/>
        <c:auto val="1"/>
        <c:lblAlgn val="ctr"/>
        <c:lblOffset val="100"/>
      </c:catAx>
      <c:valAx>
        <c:axId val="72624768"/>
        <c:scaling>
          <c:orientation val="minMax"/>
        </c:scaling>
        <c:axPos val="l"/>
        <c:majorGridlines/>
        <c:numFmt formatCode="0.00" sourceLinked="1"/>
        <c:tickLblPos val="nextTo"/>
        <c:crossAx val="7262323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/>
            </a:pPr>
            <a:r>
              <a:rPr lang="en-US" sz="1400"/>
              <a:t>Celková likvidita FN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'fak.nem. poměr.ukaz.'!$B$61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'fak.nem. poměr.ukaz.'!$C$60:$E$60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poměr.ukaz.'!$C$61:$E$61</c:f>
              <c:numCache>
                <c:formatCode>0.00</c:formatCode>
                <c:ptCount val="3"/>
                <c:pt idx="0">
                  <c:v>1.0764831246519346</c:v>
                </c:pt>
                <c:pt idx="1">
                  <c:v>1.2292264864558688</c:v>
                </c:pt>
                <c:pt idx="2">
                  <c:v>1.2135002045916257</c:v>
                </c:pt>
              </c:numCache>
            </c:numRef>
          </c:val>
        </c:ser>
        <c:ser>
          <c:idx val="1"/>
          <c:order val="1"/>
          <c:tx>
            <c:strRef>
              <c:f>'fak.nem. poměr.ukaz.'!$B$62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'fak.nem. poměr.ukaz.'!$C$60:$E$60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'fak.nem. poměr.ukaz.'!$C$62:$E$62</c:f>
              <c:numCache>
                <c:formatCode>0.00</c:formatCode>
                <c:ptCount val="3"/>
                <c:pt idx="0">
                  <c:v>1.0889136914791624</c:v>
                </c:pt>
                <c:pt idx="1">
                  <c:v>1.1421078015088697</c:v>
                </c:pt>
                <c:pt idx="2">
                  <c:v>1.0244026346363695</c:v>
                </c:pt>
              </c:numCache>
            </c:numRef>
          </c:val>
        </c:ser>
        <c:axId val="72645632"/>
        <c:axId val="72659712"/>
      </c:barChart>
      <c:catAx>
        <c:axId val="72645632"/>
        <c:scaling>
          <c:orientation val="minMax"/>
        </c:scaling>
        <c:axPos val="b"/>
        <c:tickLblPos val="nextTo"/>
        <c:crossAx val="72659712"/>
        <c:crosses val="autoZero"/>
        <c:auto val="1"/>
        <c:lblAlgn val="ctr"/>
        <c:lblOffset val="100"/>
      </c:catAx>
      <c:valAx>
        <c:axId val="72659712"/>
        <c:scaling>
          <c:orientation val="minMax"/>
        </c:scaling>
        <c:axPos val="l"/>
        <c:majorGridlines/>
        <c:numFmt formatCode="0.00" sourceLinked="1"/>
        <c:tickLblPos val="nextTo"/>
        <c:crossAx val="7264563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/>
            </a:pPr>
            <a:r>
              <a:rPr lang="en-US" sz="1400"/>
              <a:t>Celková likvidita </a:t>
            </a:r>
            <a:r>
              <a:rPr lang="cs-CZ" sz="1400"/>
              <a:t>PO</a:t>
            </a:r>
            <a:endParaRPr lang="en-US" sz="1400"/>
          </a:p>
        </c:rich>
      </c:tx>
      <c:layout>
        <c:manualLayout>
          <c:xMode val="edge"/>
          <c:yMode val="edge"/>
          <c:x val="0.27122608543823334"/>
          <c:y val="3.701366736953778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'p.o. _poměr ukaz. '!$C$68</c:f>
              <c:strCache>
                <c:ptCount val="1"/>
                <c:pt idx="0">
                  <c:v>průměr</c:v>
                </c:pt>
              </c:strCache>
            </c:strRef>
          </c:tx>
          <c:cat>
            <c:strRef>
              <c:f>'p.o. _poměr ukaz. '!$D$67:$F$67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'!$D$68:$F$68</c:f>
              <c:numCache>
                <c:formatCode>0.00</c:formatCode>
                <c:ptCount val="3"/>
                <c:pt idx="0">
                  <c:v>2.0055959590091623</c:v>
                </c:pt>
                <c:pt idx="1">
                  <c:v>2.0830698791436277</c:v>
                </c:pt>
                <c:pt idx="2">
                  <c:v>1.8654534493010977</c:v>
                </c:pt>
              </c:numCache>
            </c:numRef>
          </c:val>
        </c:ser>
        <c:ser>
          <c:idx val="1"/>
          <c:order val="1"/>
          <c:tx>
            <c:strRef>
              <c:f>'p.o. _poměr ukaz. '!$C$69</c:f>
              <c:strCache>
                <c:ptCount val="1"/>
                <c:pt idx="0">
                  <c:v>medián</c:v>
                </c:pt>
              </c:strCache>
            </c:strRef>
          </c:tx>
          <c:cat>
            <c:strRef>
              <c:f>'p.o. _poměr ukaz. '!$D$67:$F$67</c:f>
              <c:strCach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strCache>
            </c:strRef>
          </c:cat>
          <c:val>
            <c:numRef>
              <c:f>'p.o. _poměr ukaz. '!$D$69:$F$69</c:f>
              <c:numCache>
                <c:formatCode>0.00</c:formatCode>
                <c:ptCount val="3"/>
                <c:pt idx="0">
                  <c:v>1.7186449418982661</c:v>
                </c:pt>
                <c:pt idx="1">
                  <c:v>1.7942372129772779</c:v>
                </c:pt>
                <c:pt idx="2">
                  <c:v>1.4803305469745349</c:v>
                </c:pt>
              </c:numCache>
            </c:numRef>
          </c:val>
        </c:ser>
        <c:axId val="72549504"/>
        <c:axId val="72551040"/>
      </c:barChart>
      <c:catAx>
        <c:axId val="72549504"/>
        <c:scaling>
          <c:orientation val="minMax"/>
        </c:scaling>
        <c:axPos val="b"/>
        <c:tickLblPos val="nextTo"/>
        <c:crossAx val="72551040"/>
        <c:crosses val="autoZero"/>
        <c:auto val="1"/>
        <c:lblAlgn val="ctr"/>
        <c:lblOffset val="100"/>
      </c:catAx>
      <c:valAx>
        <c:axId val="72551040"/>
        <c:scaling>
          <c:orientation val="minMax"/>
        </c:scaling>
        <c:axPos val="l"/>
        <c:majorGridlines/>
        <c:numFmt formatCode="0.00" sourceLinked="1"/>
        <c:tickLblPos val="nextTo"/>
        <c:crossAx val="7254950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21076BD0-7332-4CB0-AE1A-0A5E13C6A9A6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EB49452D-31BF-429C-8DE7-A1700042856D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2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3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4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5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6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70A9B-D0C9-4483-8847-A1F6E312106E}" type="slidenum">
              <a:rPr lang="it-IT"/>
              <a:pPr/>
              <a:t>7</a:t>
            </a:fld>
            <a:endParaRPr lang="it-IT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87900" y="1628775"/>
            <a:ext cx="4176713" cy="1914525"/>
          </a:xfrm>
          <a:prstGeom prst="rect">
            <a:avLst/>
          </a:prstGeom>
          <a:ln>
            <a:miter lim="800000"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87900" y="3619500"/>
            <a:ext cx="4176713" cy="1752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cs-CZ" smtClean="0"/>
              <a:t>Klepnutím lze upravit styl předlohy podnadpisů.</a:t>
            </a:r>
            <a:endParaRPr lang="it-I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4787900" y="6164263"/>
            <a:ext cx="4222750" cy="287337"/>
          </a:xfrm>
        </p:spPr>
        <p:txBody>
          <a:bodyPr anchor="t"/>
          <a:lstStyle>
            <a:lvl1pPr algn="r">
              <a:defRPr sz="1300"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quarter" idx="2"/>
          </p:nvPr>
        </p:nvSpPr>
        <p:spPr>
          <a:xfrm>
            <a:off x="4787900" y="5876925"/>
            <a:ext cx="4222750" cy="333375"/>
          </a:xfrm>
        </p:spPr>
        <p:txBody>
          <a:bodyPr anchor="b"/>
          <a:lstStyle>
            <a:lvl1pPr>
              <a:defRPr sz="1300" b="1"/>
            </a:lvl1pPr>
          </a:lstStyle>
          <a:p>
            <a:r>
              <a:rPr lang="it-IT"/>
              <a:t>Place - 01/01/2001</a:t>
            </a:r>
          </a:p>
        </p:txBody>
      </p:sp>
      <p:pic>
        <p:nvPicPr>
          <p:cNvPr id="5130" name="Picture 10" descr="CCB_payo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7863" y="539750"/>
            <a:ext cx="2130425" cy="719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A6A6-412F-4ABE-83F6-5BFDCA8982A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9E8ED-101D-498C-8632-5AB11F7A8E8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567737" cy="69215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539750" y="1125538"/>
            <a:ext cx="8135938" cy="4608512"/>
          </a:xfr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58888" y="6237288"/>
            <a:ext cx="2952750" cy="4746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914900" y="6237288"/>
            <a:ext cx="2752725" cy="4746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0" y="6092825"/>
            <a:ext cx="9144000" cy="288925"/>
          </a:xfrm>
        </p:spPr>
        <p:txBody>
          <a:bodyPr/>
          <a:lstStyle>
            <a:lvl1pPr>
              <a:defRPr/>
            </a:lvl1pPr>
          </a:lstStyle>
          <a:p>
            <a:fld id="{062BBFC3-07BA-4EB9-B8AE-8DF48B40598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567737" cy="69215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39750" y="1125538"/>
            <a:ext cx="8135938" cy="4608512"/>
          </a:xfrm>
        </p:spPr>
        <p:txBody>
          <a:bodyPr/>
          <a:lstStyle/>
          <a:p>
            <a:r>
              <a:rPr lang="cs-CZ" smtClean="0"/>
              <a:t>Klepnutím na ikonu přidáte tabulku.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258888" y="6237288"/>
            <a:ext cx="2952750" cy="4746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914900" y="6237288"/>
            <a:ext cx="2752725" cy="4746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0" y="6092825"/>
            <a:ext cx="9144000" cy="288925"/>
          </a:xfrm>
        </p:spPr>
        <p:txBody>
          <a:bodyPr/>
          <a:lstStyle>
            <a:lvl1pPr>
              <a:defRPr/>
            </a:lvl1pPr>
          </a:lstStyle>
          <a:p>
            <a:fld id="{DBFA368E-E9FA-4857-99B4-6803D95562CE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76A4C-043B-4D39-AB85-482DD3FC7F2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029E7-DD34-413E-8CEA-1A0D5849619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CB611-BF2F-47AF-AE56-F751A861A59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125538"/>
            <a:ext cx="193992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32075" y="1125538"/>
            <a:ext cx="193992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57264-0698-427A-BDB5-984BE58DD41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0804D-6F47-4368-AC24-AE910241D13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E9662-61EF-4F06-A66F-90D921B8BFA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531D1-31BA-4364-9479-E6496CC654A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A664D-DCD8-4C28-98C7-B1CA0216D2B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B575F-C5E0-4CFD-B4B8-4D9E3EABDF4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365B1-67A8-4D88-97E1-2634520426C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77306-6334-4C23-AC62-5D1483B0F8E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9B520-44B5-41C4-892B-95E8B76042F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EC7A2-C78C-49DE-8F89-631E20276E1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84694-67F5-4896-8F6D-95C8A5C2D22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A2175-1EDE-4D58-9B12-E0401207FA6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125538"/>
            <a:ext cx="1758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451100" y="1125538"/>
            <a:ext cx="1760538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D529E-ADC4-4113-8D20-06C8E386198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9E36-32FD-4570-BB88-F1BFF6A1828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60FF2-E101-42BC-AEB6-9C793BCFBD2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5DBA9-E4C5-4B96-874C-40BBCCE494B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AD86D-0E42-47C5-858D-2A933772A3E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99424-F932-48A6-9B4C-61BF65888D5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CF523-0FC4-477C-BC37-E40E35D4B6B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D599B-B4E5-4C9C-94BD-1F57D176BE3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A1136-2214-4C4B-8AA1-3DB63BF5575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29EB1-EB31-4B3B-99E4-48BC93D77DB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F7FB-03CA-49DE-8819-AE8D8D1EFF2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FFC21-5332-4725-AF8C-3E69D23ED1E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3933825"/>
            <a:ext cx="3919538" cy="180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3933825"/>
            <a:ext cx="3921125" cy="180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1FCCD-4238-41CC-848D-82457AB886F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125538"/>
            <a:ext cx="39909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39925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19F97-1249-4261-B6A9-722A7F6C6F5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6CD09-A5B0-453E-8D2C-B6EBED21B5D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BBAE7-C397-42A9-BE45-5E13A90CD2F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E8731-AA69-4E9D-8AAF-56F28DC9A6D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A420D-374D-4404-8443-4DF004AAEDE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46ACB-8070-4D95-AC71-CAD199A826EE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2F98E-22DE-4E21-A353-F1B852BCFD6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41518-4D44-464F-ACC5-7FF59F49771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12510-B64D-4C94-A606-907083FA173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5594F-9BCD-4F12-B8CE-45C93A06096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DE077-1C16-4947-860F-C070BB9C18B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8F4E9-A459-408C-93C6-093DD23623D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125538"/>
            <a:ext cx="17589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451100" y="1125538"/>
            <a:ext cx="1760538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9292C-DEAD-42F1-9F78-06EFEA04D84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B7E69-6F57-4D01-88C2-AB47169CE92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AEE58-003F-4B5F-BD7C-A971E3ABA9C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403F3-D465-440C-9D48-B3FB4704E21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5A4D-9C1B-4B16-8FD3-44F89272875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D68D4-40FE-4EA3-AC63-F353386593B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EA3F-FBD9-445D-8E22-DA9E6F59CA4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17DC-054B-4101-AC9C-4FF99C676DC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F4487-CA77-4478-A1AE-71F7AD81EC6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75B59-AA9C-483E-8979-F8A9A543929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6BC68-F85D-407F-BCB7-D7FAD0A39FE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4C20C-DB55-42F6-94A9-F1ABECDE72C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3933825"/>
            <a:ext cx="3919538" cy="180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3933825"/>
            <a:ext cx="3921125" cy="180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879D5-B1BE-43A7-A831-5ABEA1FEF92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552AE-5960-47E2-86EA-88EFAC86157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EBB46-E0F4-4C8B-A556-E08295CF39C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37D01-EDE4-4C58-8B0F-F11BFB74893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19408-C547-412E-AF51-DD00A2050D3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700DD-2657-4144-9EDE-0C464639808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10684-23C3-4629-BF66-15B8501DF2E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4513" y="0"/>
            <a:ext cx="2141537" cy="57340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273800" cy="57340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0C817-219E-42FE-8253-513B57A0EA4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0B857-0CFB-4E48-93A0-8968063BC8F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A4A35-8A44-4737-AAAE-884C3847D12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78711-4690-4F0D-84B3-41B3C19CF3D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w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w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25538"/>
            <a:ext cx="813593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  <a:p>
            <a:pPr lvl="2"/>
            <a:endParaRPr lang="it-IT" smtClean="0"/>
          </a:p>
          <a:p>
            <a:pPr lvl="3"/>
            <a:endParaRPr lang="it-IT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7527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4DEBFA56-13D6-4A50-940C-3F6F8258DCE9}" type="slidenum">
              <a:rPr lang="it-IT"/>
              <a:pPr/>
              <a:t>‹#›</a:t>
            </a:fld>
            <a:endParaRPr lang="it-IT"/>
          </a:p>
        </p:txBody>
      </p:sp>
      <p:pic>
        <p:nvPicPr>
          <p:cNvPr id="4108" name="Picture 12" descr="CCB_payof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38" r:id="rId12"/>
    <p:sldLayoutId id="2147483739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D316E"/>
        </a:buClr>
        <a:buSzPct val="130000"/>
        <a:buChar char="•"/>
        <a:defRPr sz="2000">
          <a:solidFill>
            <a:srgbClr val="0D316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itchFamily="2" charset="2"/>
        <a:buChar char="§"/>
        <a:defRPr>
          <a:solidFill>
            <a:srgbClr val="0D316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rgbClr val="0D316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25538"/>
            <a:ext cx="403225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7527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779AB894-6250-43B4-89B1-71B89E1DD306}" type="slidenum">
              <a:rPr lang="it-IT"/>
              <a:pPr/>
              <a:t>‹#›</a:t>
            </a:fld>
            <a:endParaRPr lang="it-IT"/>
          </a:p>
        </p:txBody>
      </p:sp>
      <p:pic>
        <p:nvPicPr>
          <p:cNvPr id="142344" name="Picture 8" descr="UomoCheAnnaffiaRGB_mpr per corpora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859338" y="1125538"/>
            <a:ext cx="4087812" cy="4103687"/>
          </a:xfrm>
          <a:prstGeom prst="rect">
            <a:avLst/>
          </a:prstGeom>
          <a:noFill/>
        </p:spPr>
      </p:pic>
      <p:pic>
        <p:nvPicPr>
          <p:cNvPr id="142347" name="Picture 11" descr="CCB_payof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D316E"/>
        </a:buClr>
        <a:buSzPct val="130000"/>
        <a:buChar char="•"/>
        <a:defRPr sz="2000">
          <a:solidFill>
            <a:srgbClr val="0D316E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itchFamily="2" charset="2"/>
        <a:buChar char="§"/>
        <a:defRPr>
          <a:solidFill>
            <a:srgbClr val="0D316E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rgbClr val="0D316E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D316E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72707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7527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A87FAF09-8A3F-4AEC-BB28-31470393E577}" type="slidenum">
              <a:rPr lang="it-IT"/>
              <a:pPr/>
              <a:t>‹#›</a:t>
            </a:fld>
            <a:endParaRPr lang="it-IT"/>
          </a:p>
        </p:txBody>
      </p:sp>
      <p:grpSp>
        <p:nvGrpSpPr>
          <p:cNvPr id="72712" name="Group 8"/>
          <p:cNvGrpSpPr>
            <a:grpSpLocks/>
          </p:cNvGrpSpPr>
          <p:nvPr/>
        </p:nvGrpSpPr>
        <p:grpSpPr bwMode="auto">
          <a:xfrm rot="-16200000">
            <a:off x="1843088" y="3376613"/>
            <a:ext cx="5405437" cy="103187"/>
            <a:chOff x="0" y="2251"/>
            <a:chExt cx="5760" cy="65"/>
          </a:xfrm>
        </p:grpSpPr>
        <p:sp>
          <p:nvSpPr>
            <p:cNvPr id="72713" name="Line 9"/>
            <p:cNvSpPr>
              <a:spLocks noChangeShapeType="1"/>
            </p:cNvSpPr>
            <p:nvPr userDrawn="1"/>
          </p:nvSpPr>
          <p:spPr bwMode="auto">
            <a:xfrm>
              <a:off x="0" y="2285"/>
              <a:ext cx="5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714" name="Line 10"/>
            <p:cNvSpPr>
              <a:spLocks noChangeShapeType="1"/>
            </p:cNvSpPr>
            <p:nvPr userDrawn="1"/>
          </p:nvSpPr>
          <p:spPr bwMode="auto">
            <a:xfrm>
              <a:off x="0" y="2251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715" name="Line 11"/>
            <p:cNvSpPr>
              <a:spLocks noChangeShapeType="1"/>
            </p:cNvSpPr>
            <p:nvPr userDrawn="1"/>
          </p:nvSpPr>
          <p:spPr bwMode="auto">
            <a:xfrm>
              <a:off x="0" y="2316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271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25538"/>
            <a:ext cx="36718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  <a:p>
            <a:pPr lvl="2"/>
            <a:endParaRPr lang="it-IT" smtClean="0"/>
          </a:p>
          <a:p>
            <a:pPr lvl="3"/>
            <a:endParaRPr lang="it-IT" smtClean="0"/>
          </a:p>
        </p:txBody>
      </p:sp>
      <p:pic>
        <p:nvPicPr>
          <p:cNvPr id="72721" name="Picture 17" descr="CCB_payof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63538" indent="-363538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903288" indent="-360363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430338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838325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D316E"/>
          </a:solidFill>
          <a:latin typeface="+mn-lt"/>
        </a:defRPr>
      </a:lvl4pPr>
      <a:lvl5pPr marL="224631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70351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316071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61791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407511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73731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7527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481547C0-7858-4B05-B9D3-53F03D85D3BA}" type="slidenum">
              <a:rPr lang="it-IT"/>
              <a:pPr/>
              <a:t>‹#›</a:t>
            </a:fld>
            <a:endParaRPr lang="it-IT"/>
          </a:p>
        </p:txBody>
      </p:sp>
      <p:grpSp>
        <p:nvGrpSpPr>
          <p:cNvPr id="73736" name="Group 8"/>
          <p:cNvGrpSpPr>
            <a:grpSpLocks/>
          </p:cNvGrpSpPr>
          <p:nvPr/>
        </p:nvGrpSpPr>
        <p:grpSpPr bwMode="auto">
          <a:xfrm>
            <a:off x="0" y="3573463"/>
            <a:ext cx="9144000" cy="103187"/>
            <a:chOff x="0" y="2251"/>
            <a:chExt cx="5760" cy="65"/>
          </a:xfrm>
        </p:grpSpPr>
        <p:sp>
          <p:nvSpPr>
            <p:cNvPr id="73737" name="Line 9"/>
            <p:cNvSpPr>
              <a:spLocks noChangeShapeType="1"/>
            </p:cNvSpPr>
            <p:nvPr userDrawn="1"/>
          </p:nvSpPr>
          <p:spPr bwMode="auto">
            <a:xfrm>
              <a:off x="0" y="2285"/>
              <a:ext cx="5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738" name="Line 10"/>
            <p:cNvSpPr>
              <a:spLocks noChangeShapeType="1"/>
            </p:cNvSpPr>
            <p:nvPr userDrawn="1"/>
          </p:nvSpPr>
          <p:spPr bwMode="auto">
            <a:xfrm>
              <a:off x="0" y="2251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3739" name="Line 11"/>
            <p:cNvSpPr>
              <a:spLocks noChangeShapeType="1"/>
            </p:cNvSpPr>
            <p:nvPr userDrawn="1"/>
          </p:nvSpPr>
          <p:spPr bwMode="auto">
            <a:xfrm>
              <a:off x="0" y="2316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374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3933825"/>
            <a:ext cx="79930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  <a:p>
            <a:pPr lvl="2"/>
            <a:endParaRPr lang="it-IT" smtClean="0"/>
          </a:p>
          <a:p>
            <a:pPr lvl="3"/>
            <a:endParaRPr lang="it-IT" smtClean="0"/>
          </a:p>
        </p:txBody>
      </p:sp>
      <p:pic>
        <p:nvPicPr>
          <p:cNvPr id="73743" name="Picture 15" descr="CCB_payof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D316E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91139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7527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965326D2-5DC1-4805-BDFF-FF1C8E45C2A6}" type="slidenum">
              <a:rPr lang="it-IT"/>
              <a:pPr/>
              <a:t>‹#›</a:t>
            </a:fld>
            <a:endParaRPr lang="it-IT"/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25538"/>
            <a:ext cx="36718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  <a:p>
            <a:pPr lvl="2"/>
            <a:endParaRPr lang="it-IT" smtClean="0"/>
          </a:p>
          <a:p>
            <a:pPr lvl="3"/>
            <a:endParaRPr lang="it-IT" smtClean="0"/>
          </a:p>
        </p:txBody>
      </p:sp>
      <p:pic>
        <p:nvPicPr>
          <p:cNvPr id="91148" name="Picture 12" descr="CCB_payof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63538" indent="-363538" algn="l" rtl="0" fontAlgn="base">
        <a:spcBef>
          <a:spcPct val="20000"/>
        </a:spcBef>
        <a:spcAft>
          <a:spcPct val="0"/>
        </a:spcAft>
        <a:buClr>
          <a:schemeClr val="bg1"/>
        </a:buClr>
        <a:buSzPct val="130000"/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903288" indent="-3603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120000"/>
        <a:buFont typeface="Wingdings" pitchFamily="2" charset="2"/>
        <a:buChar char="§"/>
        <a:defRPr>
          <a:solidFill>
            <a:schemeClr val="bg1"/>
          </a:solidFill>
          <a:latin typeface="+mn-lt"/>
        </a:defRPr>
      </a:lvl2pPr>
      <a:lvl3pPr marL="1311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3pPr>
      <a:lvl4pPr marL="17192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D316E"/>
          </a:solidFill>
          <a:latin typeface="+mn-lt"/>
        </a:defRPr>
      </a:lvl4pPr>
      <a:lvl5pPr marL="21272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5844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30416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4988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39560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 rot="-5400000">
            <a:off x="-218281" y="22304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</a:pPr>
            <a:r>
              <a:rPr lang="it-IT" sz="1000">
                <a:solidFill>
                  <a:srgbClr val="0D316E"/>
                </a:solidFill>
              </a:rPr>
              <a:t>© 2009</a:t>
            </a:r>
          </a:p>
        </p:txBody>
      </p:sp>
      <p:sp>
        <p:nvSpPr>
          <p:cNvPr id="93187" name="AutoShap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567737" cy="69215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237288"/>
            <a:ext cx="2952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Place - 01/01/2001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4900" y="6237288"/>
            <a:ext cx="28257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200">
                <a:solidFill>
                  <a:srgbClr val="0D316E"/>
                </a:solidFill>
              </a:defRPr>
            </a:lvl1pPr>
          </a:lstStyle>
          <a:p>
            <a:r>
              <a:rPr lang="it-IT"/>
              <a:t>Name Surname</a:t>
            </a:r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092825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defRPr sz="1400" b="1"/>
            </a:lvl1pPr>
          </a:lstStyle>
          <a:p>
            <a:fld id="{2ACDCBB3-217E-4358-98BC-32FA2D9D4224}" type="slidenum">
              <a:rPr lang="it-IT"/>
              <a:pPr/>
              <a:t>‹#›</a:t>
            </a:fld>
            <a:endParaRPr lang="it-IT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3933825"/>
            <a:ext cx="79930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1"/>
            <a:r>
              <a:rPr lang="it-IT" smtClean="0"/>
              <a:t>Secondo livello voce 2</a:t>
            </a:r>
          </a:p>
          <a:p>
            <a:pPr lvl="1"/>
            <a:r>
              <a:rPr lang="it-IT" smtClean="0"/>
              <a:t>Secondo livello voce 3</a:t>
            </a:r>
          </a:p>
          <a:p>
            <a:pPr lvl="2"/>
            <a:r>
              <a:rPr lang="it-IT" smtClean="0"/>
              <a:t>Terzo livello</a:t>
            </a:r>
          </a:p>
          <a:p>
            <a:pPr lvl="2"/>
            <a:r>
              <a:rPr lang="it-IT" smtClean="0"/>
              <a:t>Terzo livello voce 3</a:t>
            </a:r>
          </a:p>
          <a:p>
            <a:pPr lvl="2"/>
            <a:endParaRPr lang="it-IT" smtClean="0"/>
          </a:p>
          <a:p>
            <a:pPr lvl="3"/>
            <a:endParaRPr lang="it-IT" smtClean="0"/>
          </a:p>
        </p:txBody>
      </p:sp>
      <p:pic>
        <p:nvPicPr>
          <p:cNvPr id="93197" name="Picture 13" descr="CCB_payof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9213" y="6345238"/>
            <a:ext cx="1223962" cy="4143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100" b="1">
          <a:solidFill>
            <a:srgbClr val="0D316E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SzPct val="130000"/>
        <a:buChar char="•"/>
        <a:defRPr sz="17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20000"/>
        <a:buFont typeface="Wingdings" pitchFamily="2" charset="2"/>
        <a:buChar char="§"/>
        <a:defRPr sz="17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D316E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rgbClr val="0D316E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institute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59632" y="6237288"/>
            <a:ext cx="2952006" cy="432072"/>
          </a:xfrm>
        </p:spPr>
        <p:txBody>
          <a:bodyPr/>
          <a:lstStyle/>
          <a:p>
            <a:r>
              <a:rPr lang="cs-CZ" dirty="0" smtClean="0"/>
              <a:t>Praha </a:t>
            </a:r>
            <a:r>
              <a:rPr lang="it-IT" dirty="0" smtClean="0"/>
              <a:t>– </a:t>
            </a:r>
            <a:r>
              <a:rPr lang="cs-CZ" dirty="0" smtClean="0"/>
              <a:t>29. 1</a:t>
            </a:r>
            <a:r>
              <a:rPr lang="it-IT" dirty="0" smtClean="0"/>
              <a:t>1</a:t>
            </a:r>
            <a:r>
              <a:rPr lang="cs-CZ" dirty="0" smtClean="0"/>
              <a:t>. </a:t>
            </a:r>
            <a:r>
              <a:rPr lang="it-IT" dirty="0" smtClean="0"/>
              <a:t>20</a:t>
            </a:r>
            <a:r>
              <a:rPr lang="cs-CZ" dirty="0" smtClean="0"/>
              <a:t>11</a:t>
            </a:r>
            <a:endParaRPr lang="it-IT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932040" y="6237288"/>
            <a:ext cx="2735585" cy="504080"/>
          </a:xfrm>
        </p:spPr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B857-0CFB-4E48-93A0-8968063BC8F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" name="Picture 4" descr="logo H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0" y="2060848"/>
            <a:ext cx="9144000" cy="176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FINANČNÍ ZDRAVÍ NEMOCNIC ČR 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finanční výsledky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za rok 2010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567737" cy="692150"/>
          </a:xfrm>
        </p:spPr>
        <p:txBody>
          <a:bodyPr/>
          <a:lstStyle/>
          <a:p>
            <a:r>
              <a:rPr lang="cs-CZ" dirty="0" smtClean="0"/>
              <a:t>Finanční zdraví nemocnic</a:t>
            </a:r>
          </a:p>
        </p:txBody>
      </p:sp>
      <p:sp>
        <p:nvSpPr>
          <p:cNvPr id="142" name="Zaoblený obdélník 141"/>
          <p:cNvSpPr/>
          <p:nvPr/>
        </p:nvSpPr>
        <p:spPr bwMode="auto">
          <a:xfrm>
            <a:off x="3143240" y="928670"/>
            <a:ext cx="2714644" cy="642942"/>
          </a:xfrm>
          <a:prstGeom prst="roundRect">
            <a:avLst/>
          </a:prstGeom>
          <a:solidFill>
            <a:srgbClr val="0D316E"/>
          </a:solidFill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Zdroje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 informací</a:t>
            </a: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143" name="Obdélník 142"/>
          <p:cNvSpPr/>
          <p:nvPr/>
        </p:nvSpPr>
        <p:spPr bwMode="auto">
          <a:xfrm>
            <a:off x="539552" y="2276872"/>
            <a:ext cx="2500330" cy="2143140"/>
          </a:xfrm>
          <a:prstGeom prst="rect">
            <a:avLst/>
          </a:prstGeom>
          <a:solidFill>
            <a:srgbClr val="0D316E"/>
          </a:solidFill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1700" b="0" i="0" u="none" strike="noStrike" cap="none" normalizeH="0" baseline="0" dirty="0" smtClean="0">
                <a:ln>
                  <a:noFill/>
                </a:ln>
                <a:solidFill>
                  <a:srgbClr val="FF7F00"/>
                </a:solidFill>
                <a:effectLst/>
                <a:latin typeface="Verdana" pitchFamily="34" charset="0"/>
              </a:rPr>
              <a:t>Obchodní společnosti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lang="cs-CZ" dirty="0" smtClean="0"/>
              <a:t>(s.r.o., a.s.)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endParaRPr lang="cs-CZ" dirty="0"/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1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Sbírka listin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1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(zveřejněné</a:t>
            </a:r>
            <a:r>
              <a:rPr kumimoji="0" lang="cs-CZ" sz="1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 výkazy)</a:t>
            </a:r>
            <a:endParaRPr kumimoji="0" lang="cs-CZ" sz="1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144" name="Obdélník 143"/>
          <p:cNvSpPr/>
          <p:nvPr/>
        </p:nvSpPr>
        <p:spPr bwMode="auto">
          <a:xfrm>
            <a:off x="6000760" y="1714488"/>
            <a:ext cx="2643206" cy="2786082"/>
          </a:xfrm>
          <a:prstGeom prst="rect">
            <a:avLst/>
          </a:prstGeom>
          <a:solidFill>
            <a:srgbClr val="0D316E"/>
          </a:solidFill>
          <a:ln w="158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1700" b="0" i="0" u="none" strike="noStrike" cap="none" normalizeH="0" baseline="0" dirty="0" smtClean="0">
                <a:ln>
                  <a:noFill/>
                </a:ln>
                <a:solidFill>
                  <a:srgbClr val="FF7F00"/>
                </a:solidFill>
                <a:effectLst/>
                <a:latin typeface="Verdana" pitchFamily="34" charset="0"/>
              </a:rPr>
              <a:t>Příspěvkové organizace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lang="cs-CZ" dirty="0" smtClean="0"/>
              <a:t>(fakultní nemocnice,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lang="cs-CZ" dirty="0"/>
              <a:t>k</a:t>
            </a:r>
            <a:r>
              <a:rPr lang="cs-CZ" dirty="0" smtClean="0"/>
              <a:t>rajské a městské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lang="cs-CZ" dirty="0" smtClean="0"/>
              <a:t>nemocnice)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endParaRPr lang="cs-CZ" dirty="0"/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kumimoji="0" lang="cs-CZ" sz="17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ARIS</a:t>
            </a:r>
            <a:r>
              <a:rPr kumimoji="0" lang="cs-CZ" sz="1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, ÚFIS 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</a:pPr>
            <a:r>
              <a:rPr lang="cs-CZ" dirty="0" smtClean="0"/>
              <a:t>(registr MFČR)</a:t>
            </a:r>
            <a:endParaRPr kumimoji="0" lang="cs-CZ" sz="1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pic>
        <p:nvPicPr>
          <p:cNvPr id="7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932040" y="6237288"/>
            <a:ext cx="2735585" cy="504080"/>
          </a:xfrm>
        </p:spPr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9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59632" y="6237288"/>
            <a:ext cx="2952006" cy="432072"/>
          </a:xfrm>
        </p:spPr>
        <p:txBody>
          <a:bodyPr/>
          <a:lstStyle/>
          <a:p>
            <a:r>
              <a:rPr lang="cs-CZ" dirty="0" smtClean="0"/>
              <a:t>Praha </a:t>
            </a:r>
            <a:r>
              <a:rPr lang="it-IT" dirty="0" smtClean="0"/>
              <a:t>– </a:t>
            </a:r>
            <a:r>
              <a:rPr lang="cs-CZ" dirty="0" smtClean="0"/>
              <a:t>29. 1</a:t>
            </a:r>
            <a:r>
              <a:rPr lang="it-IT" dirty="0" smtClean="0"/>
              <a:t>1</a:t>
            </a:r>
            <a:r>
              <a:rPr lang="cs-CZ" dirty="0" smtClean="0"/>
              <a:t>. </a:t>
            </a:r>
            <a:r>
              <a:rPr lang="it-IT" dirty="0" smtClean="0"/>
              <a:t>20</a:t>
            </a:r>
            <a:r>
              <a:rPr lang="cs-CZ" dirty="0" smtClean="0"/>
              <a:t>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0"/>
            <a:ext cx="8567737" cy="692150"/>
          </a:xfrm>
        </p:spPr>
        <p:txBody>
          <a:bodyPr/>
          <a:lstStyle/>
          <a:p>
            <a:r>
              <a:rPr lang="cs-CZ" dirty="0" smtClean="0"/>
              <a:t>Statistika – doba splatnosti KD závazků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39552" y="836712"/>
            <a:ext cx="3600450" cy="2592288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nemocnic</a:t>
            </a: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typu obchodní společnost se doba obratu krátkodobých závazků snížila, u obou dalších kategorií se naopak prodloužila.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endParaRPr lang="cs-CZ" sz="1400" kern="0" baseline="0" dirty="0" smtClean="0">
              <a:solidFill>
                <a:srgbClr val="0D316E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Nižší hodnoty vykázaly krajské a městské nemocnice (příspěvkové organizace).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endParaRPr lang="cs-CZ" sz="1400" kern="0" baseline="0" dirty="0" smtClean="0">
              <a:solidFill>
                <a:srgbClr val="0D316E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 je v posledních dvou letech poměrně stabilní.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D316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 8"/>
          <p:cNvGraphicFramePr/>
          <p:nvPr/>
        </p:nvGraphicFramePr>
        <p:xfrm>
          <a:off x="4932040" y="3573016"/>
          <a:ext cx="3888432" cy="2350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 9"/>
          <p:cNvGraphicFramePr/>
          <p:nvPr/>
        </p:nvGraphicFramePr>
        <p:xfrm>
          <a:off x="4932040" y="908720"/>
          <a:ext cx="3888431" cy="241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 10"/>
          <p:cNvGraphicFramePr/>
          <p:nvPr/>
        </p:nvGraphicFramePr>
        <p:xfrm>
          <a:off x="467544" y="3573016"/>
          <a:ext cx="4147705" cy="2399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932040" y="6237288"/>
            <a:ext cx="2735585" cy="504080"/>
          </a:xfrm>
        </p:spPr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13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59632" y="6237288"/>
            <a:ext cx="2952006" cy="432072"/>
          </a:xfrm>
        </p:spPr>
        <p:txBody>
          <a:bodyPr/>
          <a:lstStyle/>
          <a:p>
            <a:r>
              <a:rPr lang="cs-CZ" dirty="0" smtClean="0"/>
              <a:t>Praha </a:t>
            </a:r>
            <a:r>
              <a:rPr lang="it-IT" dirty="0" smtClean="0"/>
              <a:t>– </a:t>
            </a:r>
            <a:r>
              <a:rPr lang="cs-CZ" dirty="0" smtClean="0"/>
              <a:t>29. 1</a:t>
            </a:r>
            <a:r>
              <a:rPr lang="it-IT" dirty="0" smtClean="0"/>
              <a:t>1</a:t>
            </a:r>
            <a:r>
              <a:rPr lang="cs-CZ" dirty="0" smtClean="0"/>
              <a:t>. </a:t>
            </a:r>
            <a:r>
              <a:rPr lang="it-IT" dirty="0" smtClean="0"/>
              <a:t>20</a:t>
            </a:r>
            <a:r>
              <a:rPr lang="cs-CZ" dirty="0" smtClean="0"/>
              <a:t>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0"/>
            <a:ext cx="8567737" cy="692150"/>
          </a:xfrm>
        </p:spPr>
        <p:txBody>
          <a:bodyPr/>
          <a:lstStyle/>
          <a:p>
            <a:r>
              <a:rPr lang="cs-CZ" dirty="0" smtClean="0"/>
              <a:t>Statistika – doba inkasa pohledávek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39552" y="836712"/>
            <a:ext cx="3888432" cy="2592288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Doba inkasa</a:t>
            </a: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krátkodobých pohledávek se v roce 2010 prodloužila u všech typů nemocnic, nejméně u fakultních nemocnic.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endParaRPr lang="cs-CZ" sz="1400" kern="0" baseline="0" dirty="0" smtClean="0">
              <a:solidFill>
                <a:srgbClr val="0D316E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Fakultní nemocnice a nemocnice typu obchodní společnost vykázaly shodnou dobu </a:t>
            </a:r>
            <a:r>
              <a:rPr lang="cs-CZ" sz="1400" kern="0" dirty="0" smtClean="0">
                <a:solidFill>
                  <a:srgbClr val="0D316E"/>
                </a:solidFill>
                <a:latin typeface="+mn-lt"/>
              </a:rPr>
              <a:t>inkasa pohledávek, která je jen o něco kratší</a:t>
            </a: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než u krajských a městských nemocnic typu příspěvková organizace.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D316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Graf 9"/>
          <p:cNvGraphicFramePr/>
          <p:nvPr/>
        </p:nvGraphicFramePr>
        <p:xfrm>
          <a:off x="4932040" y="3717032"/>
          <a:ext cx="3897312" cy="234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af 11"/>
          <p:cNvGraphicFramePr/>
          <p:nvPr/>
        </p:nvGraphicFramePr>
        <p:xfrm>
          <a:off x="4932040" y="908720"/>
          <a:ext cx="39604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Graf 14"/>
          <p:cNvGraphicFramePr/>
          <p:nvPr/>
        </p:nvGraphicFramePr>
        <p:xfrm>
          <a:off x="323528" y="3717032"/>
          <a:ext cx="432048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932040" y="6237288"/>
            <a:ext cx="2735585" cy="504080"/>
          </a:xfrm>
        </p:spPr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11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59632" y="6237288"/>
            <a:ext cx="2952006" cy="432072"/>
          </a:xfrm>
        </p:spPr>
        <p:txBody>
          <a:bodyPr/>
          <a:lstStyle/>
          <a:p>
            <a:r>
              <a:rPr lang="cs-CZ" dirty="0" smtClean="0"/>
              <a:t>Praha </a:t>
            </a:r>
            <a:r>
              <a:rPr lang="it-IT" dirty="0" smtClean="0"/>
              <a:t>– </a:t>
            </a:r>
            <a:r>
              <a:rPr lang="cs-CZ" dirty="0" smtClean="0"/>
              <a:t>29. 1</a:t>
            </a:r>
            <a:r>
              <a:rPr lang="it-IT" dirty="0" smtClean="0"/>
              <a:t>1</a:t>
            </a:r>
            <a:r>
              <a:rPr lang="cs-CZ" dirty="0" smtClean="0"/>
              <a:t>. </a:t>
            </a:r>
            <a:r>
              <a:rPr lang="it-IT" dirty="0" smtClean="0"/>
              <a:t>20</a:t>
            </a:r>
            <a:r>
              <a:rPr lang="cs-CZ" dirty="0" smtClean="0"/>
              <a:t>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0"/>
            <a:ext cx="8567737" cy="692150"/>
          </a:xfrm>
        </p:spPr>
        <p:txBody>
          <a:bodyPr/>
          <a:lstStyle/>
          <a:p>
            <a:r>
              <a:rPr lang="cs-CZ" dirty="0" smtClean="0"/>
              <a:t>Statistika – celková likvidita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39552" y="836712"/>
            <a:ext cx="4032448" cy="2592288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Celková likvidita (schopnost hradit krátkodobé závazky)</a:t>
            </a: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v roce 2010 snížila u obou souborů nemocnic typu příspěvkových organizací.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endParaRPr lang="cs-CZ" sz="1400" kern="0" dirty="0" smtClean="0">
              <a:solidFill>
                <a:srgbClr val="0D316E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Pouze u nemocnic typu obchodních společností se zvýšila a přesáhla </a:t>
            </a:r>
            <a:r>
              <a:rPr lang="cs-CZ" sz="1400" kern="0" dirty="0" smtClean="0">
                <a:solidFill>
                  <a:srgbClr val="0D316E"/>
                </a:solidFill>
                <a:latin typeface="+mn-lt"/>
              </a:rPr>
              <a:t>po dvou letech hodnotu 1. </a:t>
            </a:r>
            <a:endParaRPr kumimoji="0" lang="cs-CZ" sz="1400" b="0" i="0" u="none" strike="noStrike" kern="0" cap="none" spc="0" normalizeH="0" noProof="0" dirty="0" smtClean="0">
              <a:ln>
                <a:noFill/>
              </a:ln>
              <a:solidFill>
                <a:srgbClr val="0D316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endParaRPr lang="cs-CZ" sz="1400" kern="0" baseline="0" dirty="0" smtClean="0">
              <a:solidFill>
                <a:srgbClr val="0D316E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Tx/>
              <a:buNone/>
              <a:tabLst/>
              <a:defRPr/>
            </a:pPr>
            <a:r>
              <a:rPr lang="cs-CZ" sz="1400" kern="0" dirty="0" smtClean="0">
                <a:solidFill>
                  <a:srgbClr val="0D316E"/>
                </a:solidFill>
                <a:latin typeface="+mn-lt"/>
              </a:rPr>
              <a:t>Nejvyšší celkovou likviditu vykázaly opět krajské a městské nemocnice.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D316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Graf 10"/>
          <p:cNvGraphicFramePr/>
          <p:nvPr/>
        </p:nvGraphicFramePr>
        <p:xfrm>
          <a:off x="539553" y="3429000"/>
          <a:ext cx="4032447" cy="238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 14"/>
          <p:cNvGraphicFramePr/>
          <p:nvPr/>
        </p:nvGraphicFramePr>
        <p:xfrm>
          <a:off x="4788024" y="3429000"/>
          <a:ext cx="388778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Graf 15"/>
          <p:cNvGraphicFramePr/>
          <p:nvPr/>
        </p:nvGraphicFramePr>
        <p:xfrm>
          <a:off x="4788024" y="908720"/>
          <a:ext cx="388843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932040" y="6237288"/>
            <a:ext cx="2735585" cy="504080"/>
          </a:xfrm>
        </p:spPr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10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259632" y="6237288"/>
            <a:ext cx="2952006" cy="432072"/>
          </a:xfrm>
        </p:spPr>
        <p:txBody>
          <a:bodyPr/>
          <a:lstStyle/>
          <a:p>
            <a:r>
              <a:rPr lang="cs-CZ" dirty="0" smtClean="0"/>
              <a:t>Praha </a:t>
            </a:r>
            <a:r>
              <a:rPr lang="it-IT" dirty="0" smtClean="0"/>
              <a:t>– </a:t>
            </a:r>
            <a:r>
              <a:rPr lang="cs-CZ" dirty="0" smtClean="0"/>
              <a:t>29. 1</a:t>
            </a:r>
            <a:r>
              <a:rPr lang="it-IT" dirty="0" smtClean="0"/>
              <a:t>1</a:t>
            </a:r>
            <a:r>
              <a:rPr lang="cs-CZ" dirty="0" smtClean="0"/>
              <a:t>. </a:t>
            </a:r>
            <a:r>
              <a:rPr lang="it-IT" dirty="0" smtClean="0"/>
              <a:t>20</a:t>
            </a:r>
            <a:r>
              <a:rPr lang="cs-CZ" dirty="0" smtClean="0"/>
              <a:t>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Praha 29. 11. 2011</a:t>
            </a:r>
            <a:endParaRPr lang="it-IT" dirty="0"/>
          </a:p>
        </p:txBody>
      </p:sp>
      <p:sp>
        <p:nvSpPr>
          <p:cNvPr id="13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0"/>
            <a:ext cx="8567737" cy="692150"/>
          </a:xfrm>
        </p:spPr>
        <p:txBody>
          <a:bodyPr/>
          <a:lstStyle/>
          <a:p>
            <a:r>
              <a:rPr lang="cs-CZ" dirty="0" smtClean="0"/>
              <a:t>Shrnutí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9552" y="836712"/>
            <a:ext cx="8064896" cy="504056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D316E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Pozitiva</a:t>
            </a:r>
            <a:r>
              <a:rPr lang="cs-CZ" sz="2000" b="1" kern="0" noProof="0" dirty="0" smtClean="0">
                <a:solidFill>
                  <a:srgbClr val="0D316E"/>
                </a:solidFill>
                <a:latin typeface="+mn-lt"/>
              </a:rPr>
              <a:t>: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noProof="0" dirty="0" smtClean="0">
                <a:solidFill>
                  <a:srgbClr val="0D316E"/>
                </a:solidFill>
                <a:latin typeface="+mn-lt"/>
              </a:rPr>
              <a:t>Opět se zvýšil počet nemocnic typu obchodních společností, které zveřejnily své finanční výkazy (roste transparentnost);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Doba splatnosti závazků se u nemocnic - obchodních společností zkrátila,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neplatí to však pro další dvě skupiny nemocnic;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D316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1800" b="0" i="0" u="none" strike="noStrike" kern="0" cap="none" spc="0" normalizeH="0" noProof="0" dirty="0" smtClean="0">
              <a:ln>
                <a:noFill/>
              </a:ln>
              <a:solidFill>
                <a:srgbClr val="0D316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baseline="0" dirty="0" smtClean="0">
                <a:solidFill>
                  <a:srgbClr val="0D316E"/>
                </a:solidFill>
                <a:latin typeface="+mn-lt"/>
              </a:rPr>
              <a:t>Snížila se z</a:t>
            </a: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adluženost, nejvíce u nemocnic typu obchodní společnost; 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</a:rPr>
              <a:t>Celková likvidita se u obchodních společností po dvou letech dostala nad hodnotu 1;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Objem cizích zdrojů se snížil, výjimkou jsou fakultní nemocnice, u kterých se tento pokles odehrál již v roce 2009.</a:t>
            </a:r>
          </a:p>
        </p:txBody>
      </p:sp>
      <p:pic>
        <p:nvPicPr>
          <p:cNvPr id="7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Praha 29. 11. 2011</a:t>
            </a:r>
            <a:endParaRPr lang="it-IT" dirty="0"/>
          </a:p>
        </p:txBody>
      </p:sp>
      <p:sp>
        <p:nvSpPr>
          <p:cNvPr id="13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13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2AC08-4B36-40CD-BA4B-CB75EF98187D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39" name="AutoShape 13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0"/>
            <a:ext cx="8567737" cy="692150"/>
          </a:xfrm>
        </p:spPr>
        <p:txBody>
          <a:bodyPr/>
          <a:lstStyle/>
          <a:p>
            <a:r>
              <a:rPr lang="cs-CZ" dirty="0" smtClean="0"/>
              <a:t>Shrnutí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9552" y="836712"/>
            <a:ext cx="8064896" cy="5040560"/>
          </a:xfrm>
          <a:prstGeom prst="rect">
            <a:avLst/>
          </a:prstGeom>
          <a:ln/>
        </p:spPr>
        <p:txBody>
          <a:bodyPr/>
          <a:lstStyle/>
          <a:p>
            <a:pPr marL="438150" indent="-438150" algn="l">
              <a:buFont typeface="Wingdings" pitchFamily="2" charset="2"/>
              <a:buChar char="§"/>
            </a:pPr>
            <a:r>
              <a:rPr lang="cs-CZ" sz="2000" b="1" kern="0" dirty="0" smtClean="0">
                <a:solidFill>
                  <a:srgbClr val="0D316E"/>
                </a:solidFill>
                <a:latin typeface="+mn-lt"/>
              </a:rPr>
              <a:t>Negativa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Rentabilita tržeb se zlepšila pouze u fakultních nemocnic, u krajských a městských nemocnic se pohybuje na úrovni blízké nule; 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Dále se zvýšila doba inkasa pohledávek, a to u všech tří skupin nemocnic;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Vzrostl podíl osobních nákladů na tržbách, nejvíce u nemocnic obchodních společností. 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Zvýšil se objem osobních nákladů v přepočtu na jedno lůžko, stejně jako objem osobních nákladů připadajících na jednoho zaměstnance;</a:t>
            </a:r>
          </a:p>
          <a:p>
            <a:pPr marL="895350" lvl="1" indent="-438150" algn="l">
              <a:buFont typeface="Wingdings" pitchFamily="2" charset="2"/>
              <a:buChar char="§"/>
            </a:pPr>
            <a:r>
              <a:rPr lang="cs-CZ" sz="1800" kern="0" dirty="0" smtClean="0">
                <a:solidFill>
                  <a:srgbClr val="0D316E"/>
                </a:solidFill>
                <a:latin typeface="+mn-lt"/>
              </a:rPr>
              <a:t>Objem přidané hodnoty se u nemocnic obchodních společností sice zvýšil, ale podstatně pomaleji než o rok dříve.</a:t>
            </a:r>
          </a:p>
        </p:txBody>
      </p:sp>
      <p:pic>
        <p:nvPicPr>
          <p:cNvPr id="7" name="Picture 4" descr="logo HC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Praha 29. </a:t>
            </a:r>
            <a:r>
              <a:rPr lang="cs-CZ" dirty="0" smtClean="0"/>
              <a:t>11. 2011</a:t>
            </a:r>
            <a:endParaRPr lang="it-IT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CCB a HCI analýza</a:t>
            </a:r>
            <a:endParaRPr lang="it-I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B857-0CFB-4E48-93A0-8968063BC8FF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5" name="Picture 4" descr="logo H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4275" y="0"/>
            <a:ext cx="1609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0" y="2780928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Děkujeme Vám za pozornost.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</a:rPr>
              <a:t>P.S. V případě Vašich dotazů nás, prosím, neváhejte kontaktovat.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  <a:hlinkClick r:id="rId3"/>
              </a:rPr>
              <a:t>www.</a:t>
            </a:r>
            <a:r>
              <a:rPr lang="cs-CZ" sz="2800" b="1" dirty="0" err="1" smtClean="0">
                <a:solidFill>
                  <a:schemeClr val="tx1"/>
                </a:solidFill>
                <a:hlinkClick r:id="rId3"/>
              </a:rPr>
              <a:t>hc</a:t>
            </a:r>
            <a:r>
              <a:rPr lang="cs-CZ" sz="2800" b="1" dirty="0" smtClean="0">
                <a:solidFill>
                  <a:schemeClr val="tx1"/>
                </a:solidFill>
                <a:hlinkClick r:id="rId3"/>
              </a:rPr>
              <a:t>-institute.</a:t>
            </a:r>
            <a:r>
              <a:rPr lang="cs-CZ" sz="2800" b="1" dirty="0" err="1" smtClean="0">
                <a:solidFill>
                  <a:schemeClr val="tx1"/>
                </a:solidFill>
                <a:hlinkClick r:id="rId3"/>
              </a:rPr>
              <a:t>org</a:t>
            </a:r>
            <a:endParaRPr lang="cs-CZ" sz="2800" dirty="0" smtClean="0">
              <a:solidFill>
                <a:schemeClr val="tx1"/>
              </a:solidFill>
            </a:endParaRPr>
          </a:p>
          <a:p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CB_Presentation2009">
  <a:themeElements>
    <a:clrScheme name="CCB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CCB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CB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dex template">
  <a:themeElements>
    <a:clrScheme name="Index template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Index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ndex template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art template">
  <a:themeElements>
    <a:clrScheme name="Chart template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Chart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hart template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agram template">
  <a:themeElements>
    <a:clrScheme name="Diagram template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Diagram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iagram template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lue chart template">
  <a:themeElements>
    <a:clrScheme name="Blue chart template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Blue chart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ue chart template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ue diagram template">
  <a:themeElements>
    <a:clrScheme name="Blue diagram template 1">
      <a:dk1>
        <a:srgbClr val="0D316E"/>
      </a:dk1>
      <a:lt1>
        <a:srgbClr val="FFFFFF"/>
      </a:lt1>
      <a:dk2>
        <a:srgbClr val="0D316E"/>
      </a:dk2>
      <a:lt2>
        <a:srgbClr val="808080"/>
      </a:lt2>
      <a:accent1>
        <a:srgbClr val="0D316E"/>
      </a:accent1>
      <a:accent2>
        <a:srgbClr val="B0CEEC"/>
      </a:accent2>
      <a:accent3>
        <a:srgbClr val="FFFFFF"/>
      </a:accent3>
      <a:accent4>
        <a:srgbClr val="09285D"/>
      </a:accent4>
      <a:accent5>
        <a:srgbClr val="AAADBA"/>
      </a:accent5>
      <a:accent6>
        <a:srgbClr val="9FBAD6"/>
      </a:accent6>
      <a:hlink>
        <a:srgbClr val="FF7F00"/>
      </a:hlink>
      <a:folHlink>
        <a:srgbClr val="FFFE00"/>
      </a:folHlink>
    </a:clrScheme>
    <a:fontScheme name="Blue diagram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D316E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D316E"/>
          </a:buClr>
          <a:buSzPct val="130000"/>
          <a:buFontTx/>
          <a:buNone/>
          <a:tabLst/>
          <a:defRPr kumimoji="0" lang="it-IT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ue diagram template 1">
        <a:dk1>
          <a:srgbClr val="0D316E"/>
        </a:dk1>
        <a:lt1>
          <a:srgbClr val="FFFFFF"/>
        </a:lt1>
        <a:dk2>
          <a:srgbClr val="0D316E"/>
        </a:dk2>
        <a:lt2>
          <a:srgbClr val="808080"/>
        </a:lt2>
        <a:accent1>
          <a:srgbClr val="0D316E"/>
        </a:accent1>
        <a:accent2>
          <a:srgbClr val="B0CEEC"/>
        </a:accent2>
        <a:accent3>
          <a:srgbClr val="FFFFFF"/>
        </a:accent3>
        <a:accent4>
          <a:srgbClr val="09285D"/>
        </a:accent4>
        <a:accent5>
          <a:srgbClr val="AAADBA"/>
        </a:accent5>
        <a:accent6>
          <a:srgbClr val="9FBAD6"/>
        </a:accent6>
        <a:hlink>
          <a:srgbClr val="FF7F00"/>
        </a:hlink>
        <a:folHlink>
          <a:srgbClr val="FFF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CCB_Presentation2009</Template>
  <TotalTime>535</TotalTime>
  <Words>551</Words>
  <Application>Microsoft Office PowerPoint</Application>
  <PresentationFormat>Předvádění na obrazovce (4:3)</PresentationFormat>
  <Paragraphs>97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6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CCB_Presentation2009</vt:lpstr>
      <vt:lpstr>Index template</vt:lpstr>
      <vt:lpstr>Chart template</vt:lpstr>
      <vt:lpstr>Diagram template</vt:lpstr>
      <vt:lpstr>Blue chart template</vt:lpstr>
      <vt:lpstr>Blue diagram template</vt:lpstr>
      <vt:lpstr>Snímek 1</vt:lpstr>
      <vt:lpstr>Finanční zdraví nemocnic</vt:lpstr>
      <vt:lpstr>Statistika – doba splatnosti KD závazků</vt:lpstr>
      <vt:lpstr>Statistika – doba inkasa pohledávek</vt:lpstr>
      <vt:lpstr>Statistika – celková likvidita</vt:lpstr>
      <vt:lpstr>Shrnutí</vt:lpstr>
      <vt:lpstr>Shrnutí</vt:lpstr>
      <vt:lpstr>Snímek 8</vt:lpstr>
    </vt:vector>
  </TitlesOfParts>
  <Company>CCB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Efektivní nemocnice 2009</dc:title>
  <dc:creator>Jan Cikler</dc:creator>
  <cp:lastModifiedBy>Ludka Raimondova</cp:lastModifiedBy>
  <cp:revision>54</cp:revision>
  <dcterms:created xsi:type="dcterms:W3CDTF">2009-11-16T15:07:04Z</dcterms:created>
  <dcterms:modified xsi:type="dcterms:W3CDTF">2011-11-23T12:29:18Z</dcterms:modified>
</cp:coreProperties>
</file>